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43" r:id="rId2"/>
    <p:sldMasterId id="2147483791" r:id="rId3"/>
  </p:sldMasterIdLst>
  <p:sldIdLst>
    <p:sldId id="256" r:id="rId4"/>
    <p:sldId id="258" r:id="rId5"/>
    <p:sldId id="262" r:id="rId6"/>
    <p:sldId id="261" r:id="rId7"/>
    <p:sldId id="287" r:id="rId8"/>
    <p:sldId id="296" r:id="rId9"/>
    <p:sldId id="301" r:id="rId10"/>
    <p:sldId id="30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905"/>
    <a:srgbClr val="DFDA00"/>
    <a:srgbClr val="08C808"/>
    <a:srgbClr val="B51B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76701"/>
      </p:ext>
    </p:extLst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4601430"/>
      </p:ext>
    </p:extLst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1139" y="346075"/>
            <a:ext cx="2430462" cy="737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346075"/>
            <a:ext cx="7138988" cy="737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347425"/>
      </p:ext>
    </p:extLst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186871"/>
      </p:ext>
    </p:extLst>
  </p:cSld>
  <p:clrMapOvr>
    <a:masterClrMapping/>
  </p:clrMapOvr>
  <p:transition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80244"/>
      </p:ext>
    </p:extLst>
  </p:cSld>
  <p:clrMapOvr>
    <a:masterClrMapping/>
  </p:clrMapOvr>
  <p:transition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9658843"/>
      </p:ext>
    </p:extLst>
  </p:cSld>
  <p:clrMapOvr>
    <a:masterClrMapping/>
  </p:clrMapOvr>
  <p:transition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6575407"/>
      </p:ext>
    </p:extLst>
  </p:cSld>
  <p:clrMapOvr>
    <a:masterClrMapping/>
  </p:clrMapOvr>
  <p:transition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5" indent="0">
              <a:buNone/>
              <a:defRPr sz="1600" b="1"/>
            </a:lvl4pPr>
            <a:lvl5pPr marL="1828047" indent="0">
              <a:buNone/>
              <a:defRPr sz="1600" b="1"/>
            </a:lvl5pPr>
            <a:lvl6pPr marL="2285058" indent="0">
              <a:buNone/>
              <a:defRPr sz="1600" b="1"/>
            </a:lvl6pPr>
            <a:lvl7pPr marL="2742071" indent="0">
              <a:buNone/>
              <a:defRPr sz="1600" b="1"/>
            </a:lvl7pPr>
            <a:lvl8pPr marL="3199082" indent="0">
              <a:buNone/>
              <a:defRPr sz="1600" b="1"/>
            </a:lvl8pPr>
            <a:lvl9pPr marL="36560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5" indent="0">
              <a:buNone/>
              <a:defRPr sz="1600" b="1"/>
            </a:lvl4pPr>
            <a:lvl5pPr marL="1828047" indent="0">
              <a:buNone/>
              <a:defRPr sz="1600" b="1"/>
            </a:lvl5pPr>
            <a:lvl6pPr marL="2285058" indent="0">
              <a:buNone/>
              <a:defRPr sz="1600" b="1"/>
            </a:lvl6pPr>
            <a:lvl7pPr marL="2742071" indent="0">
              <a:buNone/>
              <a:defRPr sz="1600" b="1"/>
            </a:lvl7pPr>
            <a:lvl8pPr marL="3199082" indent="0">
              <a:buNone/>
              <a:defRPr sz="1600" b="1"/>
            </a:lvl8pPr>
            <a:lvl9pPr marL="36560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061605"/>
      </p:ext>
    </p:extLst>
  </p:cSld>
  <p:clrMapOvr>
    <a:masterClrMapping/>
  </p:clrMapOvr>
  <p:transition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7627751"/>
      </p:ext>
    </p:extLst>
  </p:cSld>
  <p:clrMapOvr>
    <a:masterClrMapping/>
  </p:clrMapOvr>
  <p:transition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439168"/>
      </p:ext>
    </p:extLst>
  </p:cSld>
  <p:clrMapOvr>
    <a:masterClrMapping/>
  </p:clrMapOvr>
  <p:transition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5" indent="0">
              <a:buNone/>
              <a:defRPr sz="1000"/>
            </a:lvl3pPr>
            <a:lvl4pPr marL="1371035" indent="0">
              <a:buNone/>
              <a:defRPr sz="900"/>
            </a:lvl4pPr>
            <a:lvl5pPr marL="1828047" indent="0">
              <a:buNone/>
              <a:defRPr sz="900"/>
            </a:lvl5pPr>
            <a:lvl6pPr marL="2285058" indent="0">
              <a:buNone/>
              <a:defRPr sz="900"/>
            </a:lvl6pPr>
            <a:lvl7pPr marL="2742071" indent="0">
              <a:buNone/>
              <a:defRPr sz="900"/>
            </a:lvl7pPr>
            <a:lvl8pPr marL="3199082" indent="0">
              <a:buNone/>
              <a:defRPr sz="900"/>
            </a:lvl8pPr>
            <a:lvl9pPr marL="36560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9748340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6210908"/>
      </p:ext>
    </p:extLst>
  </p:cSld>
  <p:clrMapOvr>
    <a:masterClrMapping/>
  </p:clrMapOvr>
  <p:transition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5" indent="0">
              <a:buNone/>
              <a:defRPr sz="2400"/>
            </a:lvl3pPr>
            <a:lvl4pPr marL="1371035" indent="0">
              <a:buNone/>
              <a:defRPr sz="2000"/>
            </a:lvl4pPr>
            <a:lvl5pPr marL="1828047" indent="0">
              <a:buNone/>
              <a:defRPr sz="2000"/>
            </a:lvl5pPr>
            <a:lvl6pPr marL="2285058" indent="0">
              <a:buNone/>
              <a:defRPr sz="2000"/>
            </a:lvl6pPr>
            <a:lvl7pPr marL="2742071" indent="0">
              <a:buNone/>
              <a:defRPr sz="2000"/>
            </a:lvl7pPr>
            <a:lvl8pPr marL="3199082" indent="0">
              <a:buNone/>
              <a:defRPr sz="2000"/>
            </a:lvl8pPr>
            <a:lvl9pPr marL="365609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5" indent="0">
              <a:buNone/>
              <a:defRPr sz="1000"/>
            </a:lvl3pPr>
            <a:lvl4pPr marL="1371035" indent="0">
              <a:buNone/>
              <a:defRPr sz="900"/>
            </a:lvl4pPr>
            <a:lvl5pPr marL="1828047" indent="0">
              <a:buNone/>
              <a:defRPr sz="900"/>
            </a:lvl5pPr>
            <a:lvl6pPr marL="2285058" indent="0">
              <a:buNone/>
              <a:defRPr sz="900"/>
            </a:lvl6pPr>
            <a:lvl7pPr marL="2742071" indent="0">
              <a:buNone/>
              <a:defRPr sz="900"/>
            </a:lvl7pPr>
            <a:lvl8pPr marL="3199082" indent="0">
              <a:buNone/>
              <a:defRPr sz="900"/>
            </a:lvl8pPr>
            <a:lvl9pPr marL="36560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541748"/>
      </p:ext>
    </p:extLst>
  </p:cSld>
  <p:clrMapOvr>
    <a:masterClrMapping/>
  </p:clrMapOvr>
  <p:transition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6868825"/>
      </p:ext>
    </p:extLst>
  </p:cSld>
  <p:clrMapOvr>
    <a:masterClrMapping/>
  </p:clrMapOvr>
  <p:transition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7727528"/>
      </p:ext>
    </p:extLst>
  </p:cSld>
  <p:clrMapOvr>
    <a:masterClrMapping/>
  </p:clrMapOvr>
  <p:transition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682300"/>
      </p:ext>
    </p:extLst>
  </p:cSld>
  <p:clrMapOvr>
    <a:masterClrMapping/>
  </p:clrMapOvr>
  <p:transition>
    <p:whee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76875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685123"/>
      </p:ext>
    </p:extLst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5" indent="0">
              <a:buNone/>
              <a:defRPr sz="1800" b="1"/>
            </a:lvl3pPr>
            <a:lvl4pPr marL="1371412" indent="0">
              <a:buNone/>
              <a:defRPr sz="1600" b="1"/>
            </a:lvl4pPr>
            <a:lvl5pPr marL="1828549" indent="0">
              <a:buNone/>
              <a:defRPr sz="1600" b="1"/>
            </a:lvl5pPr>
            <a:lvl6pPr marL="2285686" indent="0">
              <a:buNone/>
              <a:defRPr sz="1600" b="1"/>
            </a:lvl6pPr>
            <a:lvl7pPr marL="2742824" indent="0">
              <a:buNone/>
              <a:defRPr sz="1600" b="1"/>
            </a:lvl7pPr>
            <a:lvl8pPr marL="3199961" indent="0">
              <a:buNone/>
              <a:defRPr sz="1600" b="1"/>
            </a:lvl8pPr>
            <a:lvl9pPr marL="36570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5" indent="0">
              <a:buNone/>
              <a:defRPr sz="1800" b="1"/>
            </a:lvl3pPr>
            <a:lvl4pPr marL="1371412" indent="0">
              <a:buNone/>
              <a:defRPr sz="1600" b="1"/>
            </a:lvl4pPr>
            <a:lvl5pPr marL="1828549" indent="0">
              <a:buNone/>
              <a:defRPr sz="1600" b="1"/>
            </a:lvl5pPr>
            <a:lvl6pPr marL="2285686" indent="0">
              <a:buNone/>
              <a:defRPr sz="1600" b="1"/>
            </a:lvl6pPr>
            <a:lvl7pPr marL="2742824" indent="0">
              <a:buNone/>
              <a:defRPr sz="1600" b="1"/>
            </a:lvl7pPr>
            <a:lvl8pPr marL="3199961" indent="0">
              <a:buNone/>
              <a:defRPr sz="1600" b="1"/>
            </a:lvl8pPr>
            <a:lvl9pPr marL="36570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9921594"/>
      </p:ext>
    </p:extLst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3222481"/>
      </p:ext>
    </p:extLst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5856386"/>
      </p:ext>
    </p:extLst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5" indent="0">
              <a:buNone/>
              <a:defRPr sz="1000"/>
            </a:lvl3pPr>
            <a:lvl4pPr marL="1371412" indent="0">
              <a:buNone/>
              <a:defRPr sz="900"/>
            </a:lvl4pPr>
            <a:lvl5pPr marL="1828549" indent="0">
              <a:buNone/>
              <a:defRPr sz="900"/>
            </a:lvl5pPr>
            <a:lvl6pPr marL="2285686" indent="0">
              <a:buNone/>
              <a:defRPr sz="900"/>
            </a:lvl6pPr>
            <a:lvl7pPr marL="2742824" indent="0">
              <a:buNone/>
              <a:defRPr sz="900"/>
            </a:lvl7pPr>
            <a:lvl8pPr marL="3199961" indent="0">
              <a:buNone/>
              <a:defRPr sz="900"/>
            </a:lvl8pPr>
            <a:lvl9pPr marL="365709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811518"/>
      </p:ext>
    </p:extLst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7" indent="0">
              <a:buNone/>
              <a:defRPr sz="2800"/>
            </a:lvl2pPr>
            <a:lvl3pPr marL="914275" indent="0">
              <a:buNone/>
              <a:defRPr sz="2400"/>
            </a:lvl3pPr>
            <a:lvl4pPr marL="1371412" indent="0">
              <a:buNone/>
              <a:defRPr sz="2000"/>
            </a:lvl4pPr>
            <a:lvl5pPr marL="1828549" indent="0">
              <a:buNone/>
              <a:defRPr sz="2000"/>
            </a:lvl5pPr>
            <a:lvl6pPr marL="2285686" indent="0">
              <a:buNone/>
              <a:defRPr sz="2000"/>
            </a:lvl6pPr>
            <a:lvl7pPr marL="2742824" indent="0">
              <a:buNone/>
              <a:defRPr sz="2000"/>
            </a:lvl7pPr>
            <a:lvl8pPr marL="3199961" indent="0">
              <a:buNone/>
              <a:defRPr sz="2000"/>
            </a:lvl8pPr>
            <a:lvl9pPr marL="365709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5" indent="0">
              <a:buNone/>
              <a:defRPr sz="1000"/>
            </a:lvl3pPr>
            <a:lvl4pPr marL="1371412" indent="0">
              <a:buNone/>
              <a:defRPr sz="900"/>
            </a:lvl4pPr>
            <a:lvl5pPr marL="1828549" indent="0">
              <a:buNone/>
              <a:defRPr sz="900"/>
            </a:lvl5pPr>
            <a:lvl6pPr marL="2285686" indent="0">
              <a:buNone/>
              <a:defRPr sz="900"/>
            </a:lvl6pPr>
            <a:lvl7pPr marL="2742824" indent="0">
              <a:buNone/>
              <a:defRPr sz="900"/>
            </a:lvl7pPr>
            <a:lvl8pPr marL="3199961" indent="0">
              <a:buNone/>
              <a:defRPr sz="900"/>
            </a:lvl8pPr>
            <a:lvl9pPr marL="365709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1567398"/>
      </p:ext>
    </p:extLst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7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>
    <p:wheel/>
  </p:transition>
  <p:txStyles>
    <p:titleStyle>
      <a:lvl1pPr algn="ctr" defTabSz="9142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8" indent="-285711" algn="l" defTabSz="9142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3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0" indent="-228568" algn="l" defTabSz="9142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7" indent="-228568" algn="l" defTabSz="9142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5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2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9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6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5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2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9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6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4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1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8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15" tIns="45708" rIns="91415" bIns="457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1"/>
            <a:ext cx="8229600" cy="4525963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C34E-0498-469A-BE3F-3443BB5876C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25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>
    <p:wheel/>
  </p:transition>
  <p:txStyles>
    <p:titleStyle>
      <a:lvl1pPr algn="ctr" defTabSz="9141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6" indent="-342806" algn="l" defTabSz="9141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6" indent="-285672" algn="l" defTabSz="9141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6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1" indent="-228536" algn="l" defTabSz="9141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4" indent="-228536" algn="l" defTabSz="9141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09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4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58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3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4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2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2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h="0" prst="softRound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142852"/>
            <a:ext cx="7724860" cy="6572296"/>
          </a:xfrm>
          <a:prstGeom prst="rect">
            <a:avLst/>
          </a:prstGeom>
          <a:solidFill>
            <a:srgbClr val="8BCDFF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h="0" prst="softRound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 descr="0_6a837_8225efc1_L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285852" y="142852"/>
            <a:ext cx="7715304" cy="6572296"/>
          </a:xfrm>
          <a:prstGeom prst="rect">
            <a:avLst/>
          </a:prstGeom>
        </p:spPr>
      </p:pic>
      <p:pic>
        <p:nvPicPr>
          <p:cNvPr id="19" name="Рисунок 18" descr="0_66cfe_c3d35db6_M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 flipH="1">
            <a:off x="0" y="4964802"/>
            <a:ext cx="1785917" cy="1893198"/>
          </a:xfrm>
          <a:prstGeom prst="rect">
            <a:avLst/>
          </a:prstGeom>
        </p:spPr>
      </p:pic>
      <p:pic>
        <p:nvPicPr>
          <p:cNvPr id="22" name="Рисунок 21" descr="0_66cfe_c3d35db6_M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 flipH="1">
            <a:off x="0" y="1571612"/>
            <a:ext cx="1785917" cy="1893198"/>
          </a:xfrm>
          <a:prstGeom prst="rect">
            <a:avLst/>
          </a:prstGeom>
        </p:spPr>
      </p:pic>
      <p:pic>
        <p:nvPicPr>
          <p:cNvPr id="20" name="Рисунок 19" descr="0_66cfe_c3d35db6_M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0" y="3214686"/>
            <a:ext cx="1785917" cy="1893198"/>
          </a:xfrm>
          <a:prstGeom prst="rect">
            <a:avLst/>
          </a:prstGeom>
        </p:spPr>
      </p:pic>
      <p:pic>
        <p:nvPicPr>
          <p:cNvPr id="21" name="Рисунок 20" descr="0_66cfe_c3d35db6_M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1785917" cy="1893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642556"/>
            <a:ext cx="9386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142852"/>
            <a:ext cx="5857884" cy="392909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</a:t>
            </a:r>
            <a:r>
              <a:rPr sz="5400" b="1" i="1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ортфолио воспитателя детского сада Шагаалан Айлааны Хертековны</a:t>
            </a:r>
            <a:endParaRPr lang="ru-RU" sz="5400" b="1" i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5072074"/>
            <a:ext cx="6858048" cy="150019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Хунчугеш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села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Бай-Тайгинский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Республики Тыва»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C:\Users\2015\Desktop\2016-02-19 айл 11\айл 11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571508" y="571508"/>
            <a:ext cx="5072074" cy="3929058"/>
          </a:xfrm>
          <a:prstGeom prst="rect">
            <a:avLst/>
          </a:prstGeom>
          <a:noFill/>
        </p:spPr>
      </p:pic>
    </p:spTree>
  </p:cSld>
  <p:clrMapOvr>
    <a:masterClrMapping/>
  </p:clrMapOvr>
  <p:transition advTm="14196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В</a:t>
            </a:r>
            <a:r>
              <a:rPr b="1" i="1" smtClean="0">
                <a:solidFill>
                  <a:srgbClr val="C00000"/>
                </a:solidFill>
                <a:latin typeface="Comic Sans MS" pitchFamily="66" charset="0"/>
              </a:rPr>
              <a:t>изитная карточка</a:t>
            </a:r>
            <a:endParaRPr lang="ru-RU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000108"/>
            <a:ext cx="4429156" cy="5643578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Ф.И.О.: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Шагаалан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Айлаана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Хертековна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рождения: 21.03.1973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работы: МБДОУ детский сад «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Хунчугеш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Должность: воспитатель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Трудовой стаж работы: общий – 27 лет,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педстаж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15 лет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 повышения: 2011, 2012, 2013, 2014, 2015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14348" y="1285860"/>
            <a:ext cx="3429024" cy="428628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Comic Sans MS" pitchFamily="66" charset="0"/>
              </a:rPr>
              <a:t>Педагогическое кредо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Все, что знаю и умею, - отдаю детям.</a:t>
            </a:r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3494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</p:spPr>
        <p:txBody>
          <a:bodyPr/>
          <a:lstStyle/>
          <a:p>
            <a:r>
              <a:rPr lang="ru-RU" sz="4800" b="1" i="1" spc="50" dirty="0" smtClean="0">
                <a:ln w="11430"/>
                <a:solidFill>
                  <a:srgbClr val="C00000"/>
                </a:solidFill>
                <a:latin typeface="Comic Sans MS" pitchFamily="66" charset="0"/>
              </a:rPr>
              <a:t>Повышения  квалификации</a:t>
            </a:r>
            <a:endParaRPr lang="ru-RU" sz="48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747890"/>
          <a:ext cx="9072594" cy="5110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143"/>
                <a:gridCol w="898732"/>
                <a:gridCol w="2260956"/>
                <a:gridCol w="1224441"/>
                <a:gridCol w="983085"/>
                <a:gridCol w="2202071"/>
                <a:gridCol w="797166"/>
              </a:tblGrid>
              <a:tr h="149589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освоены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Регистра-ционный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обучения повышений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часов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</a:tr>
              <a:tr h="86482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ТГИ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ППК  кадров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Кызыл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Федеральные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государственные требования в ДОУ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</a:tr>
              <a:tr h="13746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октябрь-ноябрь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ТГИ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ППК  кадров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Кызыл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2531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ИКТ-компетентность педагога в условиях введения ФГОС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</a:tr>
              <a:tr h="13746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АОУ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РС(я) ДПО «Институт развития образования и повышения квалификации»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Кызыл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8381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вариативных форм и моделей ДО: механизм согласования и  интеграции потребностей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</a:tr>
            </a:tbl>
          </a:graphicData>
        </a:graphic>
      </p:graphicFrame>
    </p:spTree>
  </p:cSld>
  <p:clrMapOvr>
    <a:masterClrMapping/>
  </p:clrMapOvr>
  <p:transition advTm="842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701"/>
                <a:gridCol w="905806"/>
                <a:gridCol w="2278751"/>
                <a:gridCol w="1234078"/>
                <a:gridCol w="990822"/>
                <a:gridCol w="2219403"/>
                <a:gridCol w="803440"/>
              </a:tblGrid>
              <a:tr h="130834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освоены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Регистра-ционный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обучения повышений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часов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</a:tr>
              <a:tr h="184988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АОУ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РС(я) ДПО «Институт развития образования и повышения квалификации»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Кызыл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8381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вариативных форм и моделей ДО: механизм согласования и  интеграции потребностей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</a:tr>
              <a:tr h="184988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ГАОУ ДПО (ПК) С «Тувинский государственный институт переподготовки и повышения квалификации кадров»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Кызыл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2677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Требования к условиям реализации основной образовательной программы дошкольного образования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</a:tr>
              <a:tr h="184988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Тувинское региональное отделение общественной организации «Педагогическое общество России»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Кызыл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и содержание образовательного процесса в современной ДОО в условиях введения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ФГОС ДО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94" marR="49994" marT="0" marB="0"/>
                </a:tc>
              </a:tr>
            </a:tbl>
          </a:graphicData>
        </a:graphic>
      </p:graphicFrame>
    </p:spTree>
  </p:cSld>
  <p:clrMapOvr>
    <a:masterClrMapping/>
  </p:clrMapOvr>
  <p:transition advTm="32776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Самообразование </a:t>
            </a:r>
            <a:endParaRPr lang="ru-RU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71612"/>
            <a:ext cx="8143900" cy="4525963"/>
          </a:xfrm>
        </p:spPr>
        <p:txBody>
          <a:bodyPr/>
          <a:lstStyle/>
          <a:p>
            <a:pPr algn="ctr">
              <a:buNone/>
            </a:pPr>
            <a:r>
              <a:rPr lang="ru-RU" sz="4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Экологическое  воспитание   детей   дошкольного  возраста  через ознакомление  с  природой  родного  села</a:t>
            </a:r>
            <a:endParaRPr lang="ru-RU" sz="4400" b="1" i="1" cap="all" dirty="0" smtClean="0">
              <a:ln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</p:spTree>
  </p:cSld>
  <p:clrMapOvr>
    <a:masterClrMapping/>
  </p:clrMapOvr>
  <p:transition advTm="7769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Цель </a:t>
            </a:r>
            <a:endParaRPr lang="ru-RU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6000768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 познавательного, эмоционально-нравственного отношения детей к экологической культуре и экологическому мировоззрению.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Задачи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 детей основные природоведческие представления  и понятия о живой и неживой природе;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 детей чувство ответственности за жизнь, природу, а также сознание необходимости ее защиты;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познавательную активность дошкольников в ходе экологической деятельности.</a:t>
            </a:r>
          </a:p>
          <a:p>
            <a:pPr algn="just">
              <a:buNone/>
            </a:pPr>
            <a:endParaRPr lang="ru-RU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7924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Актуальность</a:t>
            </a:r>
            <a:endParaRPr lang="ru-RU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72518" cy="5643602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выбранной темы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заключается в том, что как раз в дошкольном возрасте, когда ребёнок впервые приобщается к миру природы, богатству и разнообразию её красок и форм, необходимо формировать первые представления об экологии, воспитывать бережное отношение и любовь к живому миру вокруг нас, частицей которого мы являемся. 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Ожидаемые результаты</a:t>
            </a:r>
            <a:endParaRPr lang="ru-RU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643438" cy="5572139"/>
          </a:xfrm>
          <a:solidFill>
            <a:schemeClr val="bg1"/>
          </a:solidFill>
        </p:spPr>
        <p:txBody>
          <a:bodyPr/>
          <a:lstStyle/>
          <a:p>
            <a:pPr lvl="0">
              <a:buNone/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должны знать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экологической культуры.</a:t>
            </a:r>
          </a:p>
          <a:p>
            <a:pPr lvl="0"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 своего района.</a:t>
            </a:r>
          </a:p>
          <a:p>
            <a:pPr lvl="0"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Основные  признаки времен года.</a:t>
            </a:r>
          </a:p>
          <a:p>
            <a:pPr lvl="0"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Значение природы для человека.</a:t>
            </a:r>
          </a:p>
          <a:p>
            <a:pPr lvl="0"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растений и животных.</a:t>
            </a:r>
          </a:p>
          <a:p>
            <a:pPr lvl="0"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поведения в природе.</a:t>
            </a:r>
          </a:p>
          <a:p>
            <a:pPr lvl="0"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труда людей наиболее распространенных профессий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2482" y="1285860"/>
            <a:ext cx="4281518" cy="5572140"/>
          </a:xfrm>
          <a:solidFill>
            <a:schemeClr val="bg1"/>
          </a:solidFill>
        </p:spPr>
        <p:txBody>
          <a:bodyPr/>
          <a:lstStyle/>
          <a:p>
            <a:pPr lvl="0"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должны уметь: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Различать изученные растения, животные.</a:t>
            </a:r>
          </a:p>
          <a:p>
            <a:pPr lvl="0"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Вести наблюдения в природе под руководством воспитателя.</a:t>
            </a:r>
          </a:p>
          <a:p>
            <a:pPr lvl="0"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Подкармливать птиц в простейших кормушках.</a:t>
            </a:r>
          </a:p>
          <a:p>
            <a:pPr lvl="0"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Ухаживать за комнатными растениями и домашними животными. </a:t>
            </a:r>
          </a:p>
          <a:p>
            <a:pPr lvl="0"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Проводить поисково-исследовательскую работу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Tm="16817">
    <p:whee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2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окно</Template>
  <TotalTime>247</TotalTime>
  <Words>416</Words>
  <PresentationFormat>Экран (4:3)</PresentationFormat>
  <Paragraphs>110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1_Тема Office</vt:lpstr>
      <vt:lpstr>Тема Office</vt:lpstr>
      <vt:lpstr>2_Тема Office</vt:lpstr>
      <vt:lpstr>Портфолио воспитателя детского сада Шагаалан Айлааны Хертековны</vt:lpstr>
      <vt:lpstr>Визитная карточка</vt:lpstr>
      <vt:lpstr>Повышения  квалификации</vt:lpstr>
      <vt:lpstr>Слайд 4</vt:lpstr>
      <vt:lpstr>Самообразование </vt:lpstr>
      <vt:lpstr>Цель </vt:lpstr>
      <vt:lpstr>Актуальность</vt:lpstr>
      <vt:lpstr>Ожидаемые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воспитателя детского сада Шагаалан Айлааны Хертековны</dc:title>
  <dc:creator>Сайлык</dc:creator>
  <cp:lastModifiedBy>2015</cp:lastModifiedBy>
  <cp:revision>42</cp:revision>
  <dcterms:created xsi:type="dcterms:W3CDTF">2016-02-24T14:27:24Z</dcterms:created>
  <dcterms:modified xsi:type="dcterms:W3CDTF">2016-02-24T19:04:40Z</dcterms:modified>
</cp:coreProperties>
</file>