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415" r:id="rId4"/>
    <p:sldId id="414" r:id="rId5"/>
    <p:sldId id="258" r:id="rId6"/>
    <p:sldId id="260" r:id="rId7"/>
    <p:sldId id="261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51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BF7F7-B516-426D-A3B9-AE405A9FB79A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4FFCD-A79E-4E65-90EB-A070B36A2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.ppt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endParaRPr lang="ru-RU" baseline="0" smtClean="0">
              <a:latin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SO01882_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488" y="1000108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Детский сад «Золушка»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8" y="1857364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                Занятие  на тему: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72857" y="2967335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2004823" y="2214555"/>
            <a:ext cx="5281822" cy="258532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Духовные ценности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человека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 rot="21600000">
            <a:off x="2857488" y="4771568"/>
            <a:ext cx="4500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Головатых Ирина Викторовна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/>
            <a:endParaRPr lang="ru-RU" baseline="0" smtClean="0">
              <a:latin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85400"/>
          <a:ext cx="8890545" cy="6672600"/>
        </p:xfrm>
        <a:graphic>
          <a:graphicData uri="http://schemas.openxmlformats.org/presentationml/2006/ole">
            <p:oleObj spid="_x0000_s1026" name="Презентация" r:id="rId3" imgW="8081654" imgH="6060891" progId="PowerPoint.Show.8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0" y="50006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071934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786182" y="214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8900"/>
            <a:ext cx="9142413" cy="694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CustomShape 2"/>
          <p:cNvSpPr>
            <a:spLocks noChangeArrowheads="1"/>
          </p:cNvSpPr>
          <p:nvPr/>
        </p:nvSpPr>
        <p:spPr bwMode="auto">
          <a:xfrm>
            <a:off x="457200" y="1008063"/>
            <a:ext cx="8685213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endParaRPr lang="ru-RU" dirty="0">
              <a:cs typeface="DejaVu Sans"/>
            </a:endParaRPr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357298"/>
            <a:ext cx="2786082" cy="288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CustomShape 1"/>
          <p:cNvSpPr>
            <a:spLocks noChangeArrowheads="1"/>
          </p:cNvSpPr>
          <p:nvPr/>
        </p:nvSpPr>
        <p:spPr bwMode="auto">
          <a:xfrm>
            <a:off x="431800" y="-350838"/>
            <a:ext cx="8228013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r>
              <a:rPr lang="ru-RU" sz="4400">
                <a:solidFill>
                  <a:srgbClr val="FF0000"/>
                </a:solidFill>
                <a:latin typeface="Calibri" pitchFamily="34" charset="0"/>
                <a:cs typeface="DejaVu Sans"/>
              </a:rPr>
              <a:t>Круг радости</a:t>
            </a:r>
            <a:endParaRPr lang="ru-RU">
              <a:cs typeface="DejaVu 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071546"/>
            <a:ext cx="400052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ЗАПОВЕДИ</a:t>
            </a:r>
          </a:p>
          <a:p>
            <a:endParaRPr lang="ru-RU" sz="1600" dirty="0" smtClean="0"/>
          </a:p>
          <a:p>
            <a:r>
              <a:rPr lang="ru-RU" sz="1600" dirty="0" smtClean="0"/>
              <a:t>Стремясь проникнуть в тайны бытия,</a:t>
            </a:r>
          </a:p>
          <a:p>
            <a:r>
              <a:rPr lang="ru-RU" sz="1600" dirty="0"/>
              <a:t>п</a:t>
            </a:r>
            <a:r>
              <a:rPr lang="ru-RU" sz="1600" dirty="0" smtClean="0"/>
              <a:t>ознай вначале самого себя.</a:t>
            </a:r>
          </a:p>
          <a:p>
            <a:endParaRPr lang="ru-RU" sz="1600" dirty="0" smtClean="0"/>
          </a:p>
          <a:p>
            <a:r>
              <a:rPr lang="ru-RU" sz="1600" dirty="0" smtClean="0"/>
              <a:t>Спокойствие храни везде</a:t>
            </a:r>
          </a:p>
          <a:p>
            <a:r>
              <a:rPr lang="ru-RU" sz="1600" dirty="0"/>
              <a:t>и</a:t>
            </a:r>
            <a:r>
              <a:rPr lang="ru-RU" sz="1600" dirty="0" smtClean="0"/>
              <a:t> пыл страстей держи в узде.</a:t>
            </a:r>
          </a:p>
          <a:p>
            <a:endParaRPr lang="ru-RU" sz="1600" dirty="0"/>
          </a:p>
          <a:p>
            <a:r>
              <a:rPr lang="ru-RU" sz="1600" dirty="0" smtClean="0"/>
              <a:t>Не будь рабом бесчисленных вещей</a:t>
            </a:r>
          </a:p>
          <a:p>
            <a:r>
              <a:rPr lang="ru-RU" sz="1600" dirty="0"/>
              <a:t>и</a:t>
            </a:r>
            <a:r>
              <a:rPr lang="ru-RU" sz="1600" dirty="0" smtClean="0"/>
              <a:t> лишнего в хозяйстве не имей.</a:t>
            </a:r>
          </a:p>
          <a:p>
            <a:endParaRPr lang="ru-RU" sz="1600" dirty="0"/>
          </a:p>
          <a:p>
            <a:r>
              <a:rPr lang="ru-RU" sz="1600" dirty="0" smtClean="0"/>
              <a:t>Вражду в себе подолгу  не храни</a:t>
            </a:r>
          </a:p>
          <a:p>
            <a:r>
              <a:rPr lang="ru-RU" sz="1600" dirty="0"/>
              <a:t>и</a:t>
            </a:r>
            <a:r>
              <a:rPr lang="ru-RU" sz="1600" dirty="0" smtClean="0"/>
              <a:t> первым руку дружбы протяни.</a:t>
            </a:r>
          </a:p>
          <a:p>
            <a:endParaRPr lang="ru-RU" sz="1600" dirty="0"/>
          </a:p>
          <a:p>
            <a:r>
              <a:rPr lang="ru-RU" sz="1600" dirty="0" smtClean="0"/>
              <a:t>Вершину покорив, не возгордись</a:t>
            </a:r>
          </a:p>
          <a:p>
            <a:r>
              <a:rPr lang="ru-RU" sz="1600" dirty="0"/>
              <a:t>и</a:t>
            </a:r>
            <a:r>
              <a:rPr lang="ru-RU" sz="1600" dirty="0" smtClean="0"/>
              <a:t> радостью с друзьями поделись.</a:t>
            </a:r>
          </a:p>
          <a:p>
            <a:endParaRPr lang="ru-RU" sz="1600" dirty="0"/>
          </a:p>
          <a:p>
            <a:r>
              <a:rPr lang="ru-RU" sz="1600" dirty="0" smtClean="0"/>
              <a:t>Не сетуй никогда на невезенье:</a:t>
            </a:r>
          </a:p>
          <a:p>
            <a:r>
              <a:rPr lang="ru-RU" sz="1600" dirty="0"/>
              <a:t>п</a:t>
            </a:r>
            <a:r>
              <a:rPr lang="ru-RU" sz="1600" dirty="0" smtClean="0"/>
              <a:t>обеда – это труд и вдохновенье.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 fill="freez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str">
                                      <p:cBhvr additive="repl">
                                        <p:cTn id="13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15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CustomShape 1"/>
          <p:cNvSpPr>
            <a:spLocks noChangeArrowheads="1"/>
          </p:cNvSpPr>
          <p:nvPr/>
        </p:nvSpPr>
        <p:spPr bwMode="auto">
          <a:xfrm>
            <a:off x="411163" y="1450975"/>
            <a:ext cx="822801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endParaRPr lang="ru-RU">
              <a:cs typeface="DejaVu Sans"/>
            </a:endParaRPr>
          </a:p>
          <a:p>
            <a:endParaRPr lang="ru-RU">
              <a:cs typeface="DejaVu Sans"/>
            </a:endParaRPr>
          </a:p>
        </p:txBody>
      </p:sp>
      <p:sp>
        <p:nvSpPr>
          <p:cNvPr id="59" name="CustomShape 2"/>
          <p:cNvSpPr>
            <a:spLocks noChangeArrowheads="1"/>
          </p:cNvSpPr>
          <p:nvPr/>
        </p:nvSpPr>
        <p:spPr bwMode="auto">
          <a:xfrm>
            <a:off x="2087563" y="503238"/>
            <a:ext cx="475138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Calibri" pitchFamily="34" charset="0"/>
                <a:cs typeface="DejaVu Sans"/>
              </a:rPr>
              <a:t>Побеседуем</a:t>
            </a:r>
            <a:endParaRPr lang="ru-RU">
              <a:cs typeface="DejaVu Sans"/>
            </a:endParaRPr>
          </a:p>
        </p:txBody>
      </p:sp>
      <p:pic>
        <p:nvPicPr>
          <p:cNvPr id="6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263" y="1143000"/>
            <a:ext cx="2141537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6006" y="4524773"/>
            <a:ext cx="4117994" cy="2333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43240" y="1571612"/>
            <a:ext cx="564360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1.Что такое человеческие ценности? Что может ценить человек?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2.Что </a:t>
            </a:r>
            <a:r>
              <a:rPr lang="ru-RU" sz="2400" b="1" i="1" dirty="0">
                <a:solidFill>
                  <a:srgbClr val="002060"/>
                </a:solidFill>
              </a:rPr>
              <a:t>является ценностью для вас</a:t>
            </a:r>
            <a:r>
              <a:rPr lang="ru-RU" sz="2400" b="1" i="1" dirty="0" smtClean="0">
                <a:solidFill>
                  <a:srgbClr val="002060"/>
                </a:solidFill>
              </a:rPr>
              <a:t>?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3. Что может объединить людей разной национальности, разного цвета кожи, разной культуры? </a:t>
            </a:r>
          </a:p>
          <a:p>
            <a:endParaRPr lang="ru-RU" sz="2400" b="1" i="1" dirty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 fill="freeze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freeze">
                      <p:stCondLst>
                        <p:cond delay="indefinite"/>
                      </p:stCondLst>
                      <p:childTnLst>
                        <p:par>
                          <p:cTn id="9" fill="freeze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12" dur="500" fill="freeze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Человеческие ценности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Притча</a:t>
            </a:r>
            <a:r>
              <a:rPr lang="ru-RU" sz="2000" b="1" dirty="0" smtClean="0"/>
              <a:t>.</a:t>
            </a:r>
            <a:endParaRPr lang="en-US" sz="2000" b="1" baseline="0" dirty="0" smtClean="0">
              <a:latin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28670"/>
            <a:ext cx="8229600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700" b="1" i="1" dirty="0" smtClean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sz="1700" b="1" i="1" dirty="0">
                <a:solidFill>
                  <a:schemeClr val="bg2">
                    <a:lumMod val="50000"/>
                  </a:schemeClr>
                </a:solidFill>
              </a:rPr>
              <a:t>одного крестьянина был сын, который стал плохо себя вести. Испытав все способы влияния, отец придумал следующее: он вкопал против дома столб и после каждого проступка сына вбивал гвоздь в этот столб.</a:t>
            </a:r>
            <a:endParaRPr lang="ru-RU" sz="17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700" b="1" i="1" dirty="0">
                <a:solidFill>
                  <a:schemeClr val="bg2">
                    <a:lumMod val="50000"/>
                  </a:schemeClr>
                </a:solidFill>
              </a:rPr>
              <a:t>Прошло некоторое время, и на столбе не осталось живого места -весь он был утыкан гвоздями. Эта картина так поразила воображение мальчика, что он начал исправляться. Тогда за каждый его поступок отец стал вытаскивать по одному гвоздю. </a:t>
            </a:r>
            <a:endParaRPr lang="ru-RU" sz="1700" b="1" i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700" b="1" i="1" dirty="0" smtClean="0">
                <a:solidFill>
                  <a:schemeClr val="bg2">
                    <a:lumMod val="50000"/>
                  </a:schemeClr>
                </a:solidFill>
              </a:rPr>
              <a:t>И </a:t>
            </a:r>
            <a:r>
              <a:rPr lang="ru-RU" sz="1700" b="1" i="1" dirty="0">
                <a:solidFill>
                  <a:schemeClr val="bg2">
                    <a:lumMod val="50000"/>
                  </a:schemeClr>
                </a:solidFill>
              </a:rPr>
              <a:t>вот наступил день, когда послед­ний гвоздь был вытащен, но на мальчика это произвело совсем неожи­данное впечатление: он горько заплакал.</a:t>
            </a:r>
            <a:endParaRPr lang="ru-RU" sz="1700" b="1" dirty="0">
              <a:solidFill>
                <a:schemeClr val="bg2">
                  <a:lumMod val="50000"/>
                </a:schemeClr>
              </a:solidFill>
            </a:endParaRPr>
          </a:p>
          <a:p>
            <a:pPr lvl="0">
              <a:buNone/>
            </a:pPr>
            <a:r>
              <a:rPr lang="ru-RU" sz="1700" b="1" i="1" dirty="0">
                <a:solidFill>
                  <a:schemeClr val="bg2">
                    <a:lumMod val="50000"/>
                  </a:schemeClr>
                </a:solidFill>
              </a:rPr>
              <a:t>Что ты плачешь? - спросил его отец. - Ведь гвоздей больше нет?</a:t>
            </a:r>
            <a:endParaRPr lang="ru-RU" sz="1700" b="1" dirty="0">
              <a:solidFill>
                <a:schemeClr val="bg2">
                  <a:lumMod val="50000"/>
                </a:schemeClr>
              </a:solidFill>
            </a:endParaRPr>
          </a:p>
          <a:p>
            <a:pPr lvl="0">
              <a:buNone/>
            </a:pPr>
            <a:r>
              <a:rPr lang="ru-RU" sz="1700" b="1" i="1" dirty="0">
                <a:solidFill>
                  <a:schemeClr val="bg2">
                    <a:lumMod val="50000"/>
                  </a:schemeClr>
                </a:solidFill>
              </a:rPr>
              <a:t>Гвоздей-то нет, а дырки остались, - ответил сын.</a:t>
            </a:r>
            <a:endParaRPr lang="ru-RU" sz="1700" b="1" dirty="0">
              <a:solidFill>
                <a:schemeClr val="bg2">
                  <a:lumMod val="50000"/>
                </a:schemeClr>
              </a:solidFill>
            </a:endParaRPr>
          </a:p>
          <a:p>
            <a:pPr lvl="0">
              <a:buNone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Вопросы для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обсуждения: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Хороший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ли способ воспитания выбрал отец мальчика? </a:t>
            </a:r>
          </a:p>
          <a:p>
            <a:pPr lvl="0">
              <a:buNone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2. Какой способ убеждения используют ваши родители? </a:t>
            </a:r>
          </a:p>
          <a:p>
            <a:pPr lvl="0">
              <a:buNone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3. Почему заплакал мальчик?</a:t>
            </a:r>
          </a:p>
          <a:p>
            <a:pPr marL="457200" indent="-457200">
              <a:buAutoNum type="arabicPeriod" startAt="4"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Писатель Григорий Александрович Медынский так сказал о значении нравственных ценностей для человека: «Нравственные ценности </a:t>
            </a:r>
          </a:p>
          <a:p>
            <a:pPr marL="457200" indent="-457200">
              <a:buNone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для человека в цельности души, </a:t>
            </a:r>
          </a:p>
          <a:p>
            <a:pPr marL="457200" indent="-457200">
              <a:buNone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ее чистоте и незапятнанности, </a:t>
            </a:r>
          </a:p>
          <a:p>
            <a:pPr marL="457200" indent="-457200">
              <a:buNone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в праве жить, не опуская глаз».</a:t>
            </a:r>
          </a:p>
          <a:p>
            <a:pPr marL="457200" indent="-457200">
              <a:buNone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А как думаете вы?</a:t>
            </a:r>
          </a:p>
          <a:p>
            <a:endParaRPr lang="ru-RU" sz="12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1100" b="1" dirty="0" smtClean="0">
              <a:solidFill>
                <a:schemeClr val="bg2">
                  <a:lumMod val="50000"/>
                </a:schemeClr>
              </a:solidFill>
              <a:latin typeface="Times New Roman"/>
            </a:endParaRPr>
          </a:p>
          <a:p>
            <a:endParaRPr lang="ru-RU" sz="11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На тропинке той.</a:t>
            </a:r>
            <a:b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                   М. Андронова</a:t>
            </a:r>
            <a:endParaRPr lang="en-US" sz="1800" baseline="0" dirty="0" smtClean="0">
              <a:solidFill>
                <a:schemeClr val="bg2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numCol="2">
            <a:normAutofit lnSpcReduction="10000"/>
          </a:bodyPr>
          <a:lstStyle/>
          <a:p>
            <a:endParaRPr lang="ru-RU" sz="1800" dirty="0"/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На тропинке той,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Что шла к </a:t>
            </a:r>
            <a:r>
              <a:rPr lang="ru-RU" sz="1800" b="1" i="1" dirty="0" smtClean="0">
                <a:solidFill>
                  <a:schemeClr val="bg2">
                    <a:lumMod val="50000"/>
                  </a:schemeClr>
                </a:solidFill>
              </a:rPr>
              <a:t>реке,</a:t>
            </a:r>
          </a:p>
          <a:p>
            <a:pPr>
              <a:buNone/>
            </a:pPr>
            <a:r>
              <a:rPr lang="ru-RU" sz="1800" b="1" i="1" dirty="0" smtClean="0">
                <a:solidFill>
                  <a:schemeClr val="bg2">
                    <a:lumMod val="50000"/>
                  </a:schemeClr>
                </a:solidFill>
              </a:rPr>
              <a:t>Под поникшей </a:t>
            </a: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веткой тополиной, 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  Бился голубь в детском кулаке 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  На виду у стаи голубиной. 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  Бился голубь, 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Голубь был живой, 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  А его кормилец восьмилетний 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  В пыль уткнулся мертвой головой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  И закат в селе не видел летний.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  А закат был от пожаров рыж.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  Бился голубь,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Как в тиски зажатый,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Как хотел он взвиться выше крыш,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Как хотел взлететь к </a:t>
            </a:r>
            <a:r>
              <a:rPr lang="ru-RU" sz="1800" b="1" i="1" dirty="0" smtClean="0">
                <a:solidFill>
                  <a:schemeClr val="bg2">
                    <a:lumMod val="50000"/>
                  </a:schemeClr>
                </a:solidFill>
              </a:rPr>
              <a:t>семье крылатой</a:t>
            </a: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!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Жизнь и смерть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Сплелись в один клубок.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Мальчик был убит фашисткой миной.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Он лежал в пыли, а голубок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b="1" i="1" dirty="0">
                <a:solidFill>
                  <a:schemeClr val="bg2">
                    <a:lumMod val="50000"/>
                  </a:schemeClr>
                </a:solidFill>
              </a:rPr>
              <a:t>Сердцем рвался к стае голубиной.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1800" dirty="0"/>
              <a:t>Подумайте, о какой жизненной ценности идет речь? </a:t>
            </a:r>
          </a:p>
          <a:p>
            <a:pPr>
              <a:buNone/>
            </a:pPr>
            <a:r>
              <a:rPr lang="ru-RU" sz="1800" dirty="0" smtClean="0"/>
              <a:t>          - </a:t>
            </a:r>
            <a:r>
              <a:rPr lang="ru-RU" sz="1800" dirty="0"/>
              <a:t>Что </a:t>
            </a:r>
            <a:r>
              <a:rPr lang="ru-RU" sz="1800" dirty="0" smtClean="0"/>
              <a:t>вы цените </a:t>
            </a:r>
            <a:r>
              <a:rPr lang="ru-RU" sz="1800" dirty="0"/>
              <a:t>в жизни?</a:t>
            </a:r>
          </a:p>
          <a:p>
            <a:r>
              <a:rPr lang="ru-RU" sz="1800" dirty="0"/>
              <a:t>-Как прожить жизнь?</a:t>
            </a:r>
          </a:p>
          <a:p>
            <a:r>
              <a:rPr lang="ru-RU" sz="1800" dirty="0"/>
              <a:t>-Какие жизненные качества ценятся у человека?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/>
            <a:r>
              <a:rPr lang="ru-RU" sz="2800" baseline="0" dirty="0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Учебная информация</a:t>
            </a:r>
            <a:endParaRPr lang="en-US" sz="2800" baseline="0" dirty="0" smtClean="0">
              <a:solidFill>
                <a:schemeClr val="bg2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Духовные ценности человека – всё то,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/>
              <a:t>что он больше всего ценит в </a:t>
            </a:r>
            <a:r>
              <a:rPr lang="ru-RU" sz="2000" dirty="0" smtClean="0"/>
              <a:t>жизни</a:t>
            </a:r>
            <a:r>
              <a:rPr lang="ru-RU" sz="2000" dirty="0"/>
              <a:t>,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что </a:t>
            </a:r>
            <a:r>
              <a:rPr lang="ru-RU" sz="2000" dirty="0"/>
              <a:t>для него свято, в чем он убежден </a:t>
            </a:r>
            <a:r>
              <a:rPr lang="ru-RU" sz="2000" dirty="0" smtClean="0"/>
              <a:t>и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/>
              <a:t>чем руководствуется в своих поступках.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Иначе </a:t>
            </a:r>
            <a:r>
              <a:rPr lang="ru-RU" sz="2000" dirty="0"/>
              <a:t>говоря, ценностная ориентация </a:t>
            </a:r>
            <a:r>
              <a:rPr lang="ru-RU" sz="2000" dirty="0" smtClean="0"/>
              <a:t>– </a:t>
            </a:r>
          </a:p>
          <a:p>
            <a:pPr>
              <a:buNone/>
            </a:pPr>
            <a:r>
              <a:rPr lang="ru-RU" sz="2000" dirty="0" smtClean="0"/>
              <a:t>это </a:t>
            </a:r>
            <a:r>
              <a:rPr lang="ru-RU" sz="2000" dirty="0"/>
              <a:t>избирательное отношение человека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к </a:t>
            </a:r>
            <a:r>
              <a:rPr lang="ru-RU" sz="2000" dirty="0"/>
              <a:t>материальным и духовным ценностям,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система </a:t>
            </a:r>
            <a:r>
              <a:rPr lang="ru-RU" sz="2000" dirty="0"/>
              <a:t>его установок, убеждений,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выраженная </a:t>
            </a:r>
            <a:r>
              <a:rPr lang="ru-RU" sz="2000" dirty="0"/>
              <a:t>в </a:t>
            </a:r>
            <a:r>
              <a:rPr lang="ru-RU" sz="2000" dirty="0" smtClean="0"/>
              <a:t>поведении</a:t>
            </a:r>
            <a:r>
              <a:rPr lang="ru-RU" sz="2000" dirty="0"/>
              <a:t>.</a:t>
            </a:r>
          </a:p>
          <a:p>
            <a:pPr>
              <a:buNone/>
            </a:pPr>
            <a:r>
              <a:rPr lang="ru-RU" sz="2000" dirty="0" smtClean="0"/>
              <a:t> Духовно богатый человек способен понять другого человека , принять близко к сердцу его радости и огорчения, творить счастье для других, помогать раскрытию  душевной красоты в самом себе  и помогать её раскрытию  в людях. 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Picture 3" descr="C:\Users\до\Pictures\весёлые картинки\iCAY8P1Z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500174"/>
            <a:ext cx="2428892" cy="2480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/>
            <a:r>
              <a:rPr lang="ru-RU" sz="3200" baseline="0" dirty="0" smtClean="0">
                <a:solidFill>
                  <a:srgbClr val="C00000"/>
                </a:solidFill>
                <a:latin typeface="Times New Roman"/>
              </a:rPr>
              <a:t>Круг «От сердца к сердцу»</a:t>
            </a:r>
            <a:br>
              <a:rPr lang="ru-RU" sz="3200" baseline="0" dirty="0" smtClean="0">
                <a:solidFill>
                  <a:srgbClr val="C00000"/>
                </a:solidFill>
                <a:latin typeface="Times New Roman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/>
              </a:rPr>
              <a:t>ХОРОШИЙ  ОБЫЧАЙ.</a:t>
            </a:r>
            <a:br>
              <a:rPr lang="ru-RU" sz="2000" dirty="0" smtClean="0">
                <a:solidFill>
                  <a:srgbClr val="C00000"/>
                </a:solidFill>
                <a:latin typeface="Times New Roman"/>
              </a:rPr>
            </a:br>
            <a:r>
              <a:rPr lang="ru-RU" sz="1400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Times New Roman"/>
              </a:rPr>
              <a:t>                                                                                           Л. ТАТЬЯНИЧЕВА</a:t>
            </a:r>
            <a:endParaRPr lang="en-US" sz="3200" baseline="0" dirty="0" smtClean="0">
              <a:solidFill>
                <a:srgbClr val="C00000"/>
              </a:solidFill>
              <a:latin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Домишко чуть побольше улья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В тайге найдёт его не всяк.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В нём нет стола, не то что стульев.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Одни лишь нары да очаг.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А впрочем, этого не мало!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К тому же надобно учесть: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Сушняк и лапник для </a:t>
            </a:r>
            <a:r>
              <a:rPr lang="ru-RU" sz="3400" b="1" dirty="0" err="1" smtClean="0">
                <a:solidFill>
                  <a:srgbClr val="FFFF00"/>
                </a:solidFill>
              </a:rPr>
              <a:t>распала</a:t>
            </a:r>
            <a:endParaRPr lang="ru-RU" sz="3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И спички в том домишке есть.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Отыщешь,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коль в углах пошаришь,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горбушку.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Как в родной избе!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Тебе неведомый товарищ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С заботой думал о тебе.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Оставил он не просто спички –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Душевного тепла запас…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Хороший, добрый тот обычай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Спасал таёжников не раз.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Особенно в пургу, что </a:t>
            </a:r>
            <a:r>
              <a:rPr lang="ru-RU" sz="3400" b="1" dirty="0" err="1" smtClean="0">
                <a:solidFill>
                  <a:srgbClr val="FFFF00"/>
                </a:solidFill>
              </a:rPr>
              <a:t>крутью</a:t>
            </a:r>
            <a:endParaRPr lang="ru-RU" sz="3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Кипит  живого не щадя.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А ты?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Что ты оставишь людям,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Чем одаришь их, уходя?</a:t>
            </a:r>
          </a:p>
          <a:p>
            <a:pPr>
              <a:buNone/>
            </a:pPr>
            <a:endParaRPr lang="ru-RU" sz="3400" b="1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3400" b="1" dirty="0" smtClean="0">
              <a:solidFill>
                <a:srgbClr val="FFFF00"/>
              </a:solidFill>
            </a:endParaRPr>
          </a:p>
          <a:p>
            <a:endParaRPr lang="ru-RU" sz="3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400" b="1" dirty="0" smtClean="0">
                <a:solidFill>
                  <a:srgbClr val="FFFF00"/>
                </a:solidFill>
              </a:rPr>
              <a:t>  </a:t>
            </a:r>
          </a:p>
          <a:p>
            <a:endParaRPr lang="ru-RU" sz="16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D:\Мои документы\Надя\ДОУ\вера тыркова\клипарты\584e92eb4a17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142984"/>
            <a:ext cx="3643338" cy="5286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696</Words>
  <Application>Microsoft Office PowerPoint</Application>
  <PresentationFormat>Экран (4:3)</PresentationFormat>
  <Paragraphs>114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Презентация</vt:lpstr>
      <vt:lpstr>Слайд 1</vt:lpstr>
      <vt:lpstr>Слайд 2</vt:lpstr>
      <vt:lpstr>Слайд 3</vt:lpstr>
      <vt:lpstr>Слайд 4</vt:lpstr>
      <vt:lpstr>Человеческие ценности Притча.</vt:lpstr>
      <vt:lpstr>На тропинке той.                                                                                                         М. Андронова</vt:lpstr>
      <vt:lpstr>Учебная информация</vt:lpstr>
      <vt:lpstr>Круг «От сердца к сердцу» ХОРОШИЙ  ОБЫЧАЙ.                                                                                             Л. ТАТЬЯНИЧЕВА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</dc:creator>
  <cp:lastModifiedBy>до</cp:lastModifiedBy>
  <cp:revision>27</cp:revision>
  <dcterms:created xsi:type="dcterms:W3CDTF">2014-02-09T10:51:03Z</dcterms:created>
  <dcterms:modified xsi:type="dcterms:W3CDTF">2014-11-27T14:45:20Z</dcterms:modified>
</cp:coreProperties>
</file>