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71" r:id="rId4"/>
    <p:sldId id="265" r:id="rId5"/>
    <p:sldId id="266" r:id="rId6"/>
    <p:sldId id="281" r:id="rId7"/>
    <p:sldId id="267" r:id="rId8"/>
    <p:sldId id="283" r:id="rId9"/>
    <p:sldId id="285" r:id="rId10"/>
    <p:sldId id="273" r:id="rId11"/>
    <p:sldId id="275" r:id="rId12"/>
    <p:sldId id="274" r:id="rId13"/>
    <p:sldId id="278" r:id="rId14"/>
    <p:sldId id="279" r:id="rId15"/>
    <p:sldId id="277" r:id="rId16"/>
    <p:sldId id="284" r:id="rId17"/>
    <p:sldId id="268" r:id="rId18"/>
    <p:sldId id="26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E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168E64-8DE9-4C8F-88F9-1CA45EDEAFBF}" type="datetimeFigureOut">
              <a:rPr lang="ru-RU"/>
              <a:pPr>
                <a:defRPr/>
              </a:pPr>
              <a:t>30.03.2011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EDE387-687D-4AE1-96DA-593F6DF79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6E4B09-2220-4864-8679-8C154BDC69AA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AAA70C-2C21-4566-92B1-ABCCA107C2A5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stronomia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2017713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5905500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0813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3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stronomi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0756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756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t.com/Content/Newsletter/images/Airplane_1200MHz_750.png" TargetMode="External"/><Relationship Id="rId13" Type="http://schemas.openxmlformats.org/officeDocument/2006/relationships/hyperlink" Target="http://s59.radikal.ru/i163/0910/80/3469ed9f99b1t.jpg" TargetMode="External"/><Relationship Id="rId3" Type="http://schemas.openxmlformats.org/officeDocument/2006/relationships/hyperlink" Target="http://school-ppt.3dn.ru/kartinki/solnyshki2/s17.png" TargetMode="External"/><Relationship Id="rId7" Type="http://schemas.openxmlformats.org/officeDocument/2006/relationships/hyperlink" Target="http://content.foto.mail.ru/mail/krank1/2/i-16.jpg" TargetMode="External"/><Relationship Id="rId12" Type="http://schemas.openxmlformats.org/officeDocument/2006/relationships/hyperlink" Target="http://s48.radikal.ru/i119/0910/20/b6c0907d5e7d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nc.ru/uploads/posts/2009-07/1248871150_raketa.jpg" TargetMode="External"/><Relationship Id="rId11" Type="http://schemas.openxmlformats.org/officeDocument/2006/relationships/hyperlink" Target="http://www.biletservis.ru/images/upload/file3804.jpg" TargetMode="External"/><Relationship Id="rId5" Type="http://schemas.openxmlformats.org/officeDocument/2006/relationships/hyperlink" Target="http://21region.org/uploads/posts/2010-02/1266739936_motivator-2853.jpg" TargetMode="External"/><Relationship Id="rId10" Type="http://schemas.openxmlformats.org/officeDocument/2006/relationships/hyperlink" Target="http://badgerati.files.wordpress.com/2010/07/completestar.png" TargetMode="External"/><Relationship Id="rId4" Type="http://schemas.openxmlformats.org/officeDocument/2006/relationships/hyperlink" Target="http://img.sunhome.ru/UsersGallery/navigator/luna_v_goroskope.jpg" TargetMode="External"/><Relationship Id="rId9" Type="http://schemas.openxmlformats.org/officeDocument/2006/relationships/hyperlink" Target="http://www.olesya-emelyanova.ru/index-zagadki-v_kosmose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358" y="1857364"/>
            <a:ext cx="692128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на Луну</a:t>
            </a:r>
          </a:p>
        </p:txBody>
      </p:sp>
      <p:sp>
        <p:nvSpPr>
          <p:cNvPr id="3075" name="Прямоугольник 6"/>
          <p:cNvSpPr>
            <a:spLocks noChangeArrowheads="1"/>
          </p:cNvSpPr>
          <p:nvPr/>
        </p:nvSpPr>
        <p:spPr bwMode="auto">
          <a:xfrm>
            <a:off x="2255838" y="571500"/>
            <a:ext cx="463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Урок-игра по математике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5000625"/>
            <a:ext cx="8001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Автор: 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Переломова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Марина Петровна,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МОУ «</a:t>
            </a:r>
            <a:r>
              <a:rPr lang="ru-RU" sz="2000" dirty="0" err="1">
                <a:solidFill>
                  <a:schemeClr val="bg1"/>
                </a:solidFill>
                <a:latin typeface="+mj-lt"/>
              </a:rPr>
              <a:t>Усть-Удинская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средняя общеобразовательная школа №2», п. Усть-Уда, Иркутской обл.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445" r="34995" b="6734"/>
          <a:stretch>
            <a:fillRect/>
          </a:stretch>
        </p:blipFill>
        <p:spPr bwMode="auto">
          <a:xfrm>
            <a:off x="5643563" y="1571625"/>
            <a:ext cx="1135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l="14445" r="34995" b="6734"/>
          <a:stretch>
            <a:fillRect/>
          </a:stretch>
        </p:blipFill>
        <p:spPr bwMode="auto">
          <a:xfrm>
            <a:off x="2357438" y="1500188"/>
            <a:ext cx="11350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 l="14445" r="34995" b="6734"/>
          <a:stretch>
            <a:fillRect/>
          </a:stretch>
        </p:blipFill>
        <p:spPr bwMode="auto">
          <a:xfrm>
            <a:off x="7358063" y="1357313"/>
            <a:ext cx="11350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 l="14445" r="34995" b="6734"/>
          <a:stretch>
            <a:fillRect/>
          </a:stretch>
        </p:blipFill>
        <p:spPr bwMode="auto">
          <a:xfrm>
            <a:off x="4071934" y="1500174"/>
            <a:ext cx="1096927" cy="20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/>
          <a:srcRect l="14445" r="34995" b="6734"/>
          <a:stretch>
            <a:fillRect/>
          </a:stretch>
        </p:blipFill>
        <p:spPr bwMode="auto">
          <a:xfrm>
            <a:off x="785813" y="1285875"/>
            <a:ext cx="11350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3429000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/>
                </a:solidFill>
              </a:rPr>
              <a:t>70+20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4" y="3500438"/>
            <a:ext cx="1143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/>
                </a:solidFill>
              </a:rPr>
              <a:t>80+5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6625" y="3500438"/>
            <a:ext cx="1357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/>
                </a:solidFill>
              </a:rPr>
              <a:t>40-20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3643313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3"/>
                </a:solidFill>
              </a:rPr>
              <a:t>39-9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0" y="3643313"/>
            <a:ext cx="1428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/>
                </a:solidFill>
              </a:rPr>
              <a:t>16-6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000125" y="5500688"/>
            <a:ext cx="1325563" cy="909637"/>
            <a:chOff x="2742847" y="4500570"/>
            <a:chExt cx="1325236" cy="909233"/>
          </a:xfrm>
        </p:grpSpPr>
        <p:pic>
          <p:nvPicPr>
            <p:cNvPr id="33" name="Рисунок 32" descr="i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r="49681"/>
            <a:stretch>
              <a:fillRect/>
            </a:stretch>
          </p:blipFill>
          <p:spPr>
            <a:xfrm rot="4846199">
              <a:off x="3146366" y="4552426"/>
              <a:ext cx="453858" cy="1260895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314206" y="4500570"/>
              <a:ext cx="753877" cy="585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90 </a:t>
              </a:r>
            </a:p>
          </p:txBody>
        </p:sp>
      </p:grpSp>
      <p:grpSp>
        <p:nvGrpSpPr>
          <p:cNvPr id="3" name="Группа 48"/>
          <p:cNvGrpSpPr>
            <a:grpSpLocks/>
          </p:cNvGrpSpPr>
          <p:nvPr/>
        </p:nvGrpSpPr>
        <p:grpSpPr bwMode="auto">
          <a:xfrm>
            <a:off x="2894013" y="5613400"/>
            <a:ext cx="746125" cy="1214438"/>
            <a:chOff x="2893743" y="5612721"/>
            <a:chExt cx="746540" cy="1214446"/>
          </a:xfrm>
        </p:grpSpPr>
        <p:pic>
          <p:nvPicPr>
            <p:cNvPr id="11305" name="Рисунок 35" descr="i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880" b="3616"/>
            <a:stretch>
              <a:fillRect/>
            </a:stretch>
          </p:blipFill>
          <p:spPr bwMode="auto">
            <a:xfrm rot="634875">
              <a:off x="2893743" y="5612721"/>
              <a:ext cx="44827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3000164" y="6071512"/>
              <a:ext cx="640119" cy="5857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26</a:t>
              </a:r>
            </a:p>
          </p:txBody>
        </p:sp>
      </p:grpSp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6643702" y="5857892"/>
            <a:ext cx="1611313" cy="584200"/>
            <a:chOff x="3451426" y="5786454"/>
            <a:chExt cx="1611660" cy="584775"/>
          </a:xfrm>
        </p:grpSpPr>
        <p:pic>
          <p:nvPicPr>
            <p:cNvPr id="38" name="Рисунок 37" descr="л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70460" t="23890" r="7602" b="13185"/>
            <a:stretch>
              <a:fillRect/>
            </a:stretch>
          </p:blipFill>
          <p:spPr>
            <a:xfrm rot="7992758">
              <a:off x="4046060" y="5346489"/>
              <a:ext cx="422392" cy="161166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4143725" y="5786454"/>
              <a:ext cx="711353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60</a:t>
              </a:r>
            </a:p>
          </p:txBody>
        </p:sp>
      </p:grpSp>
      <p:grpSp>
        <p:nvGrpSpPr>
          <p:cNvPr id="6" name="Группа 49"/>
          <p:cNvGrpSpPr>
            <a:grpSpLocks/>
          </p:cNvGrpSpPr>
          <p:nvPr/>
        </p:nvGrpSpPr>
        <p:grpSpPr bwMode="auto">
          <a:xfrm>
            <a:off x="4950725" y="5715016"/>
            <a:ext cx="1584325" cy="841286"/>
            <a:chOff x="5757918" y="4000484"/>
            <a:chExt cx="1584000" cy="841045"/>
          </a:xfrm>
        </p:grpSpPr>
        <p:pic>
          <p:nvPicPr>
            <p:cNvPr id="39" name="Рисунок 38" descr="л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9FAFC"/>
                </a:clrFrom>
                <a:clrTo>
                  <a:srgbClr val="F9FAFC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l="53619" t="49610" r="25758" b="-2320"/>
            <a:stretch>
              <a:fillRect/>
            </a:stretch>
          </p:blipFill>
          <p:spPr>
            <a:xfrm rot="15803927">
              <a:off x="6316978" y="3816589"/>
              <a:ext cx="465880" cy="1584000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022082" y="4000484"/>
              <a:ext cx="639788" cy="584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3200" b="1" dirty="0" smtClean="0">
                  <a:solidFill>
                    <a:schemeClr val="accent3"/>
                  </a:solidFill>
                </a:rPr>
                <a:t>30</a:t>
              </a:r>
              <a:endParaRPr lang="ru-RU" sz="32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8" name="Группа 53"/>
          <p:cNvGrpSpPr>
            <a:grpSpLocks/>
          </p:cNvGrpSpPr>
          <p:nvPr/>
        </p:nvGrpSpPr>
        <p:grpSpPr bwMode="auto">
          <a:xfrm>
            <a:off x="6215063" y="4429125"/>
            <a:ext cx="833437" cy="1187450"/>
            <a:chOff x="6215074" y="4429132"/>
            <a:chExt cx="832706" cy="1188000"/>
          </a:xfrm>
        </p:grpSpPr>
        <p:pic>
          <p:nvPicPr>
            <p:cNvPr id="11299" name="Рисунок 39" descr="л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8873" t="15503" r="42255" b="6982"/>
            <a:stretch>
              <a:fillRect/>
            </a:stretch>
          </p:blipFill>
          <p:spPr bwMode="auto">
            <a:xfrm>
              <a:off x="6715140" y="4429132"/>
              <a:ext cx="332640" cy="11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6215074" y="4857956"/>
              <a:ext cx="783537" cy="584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80</a:t>
              </a:r>
            </a:p>
          </p:txBody>
        </p:sp>
      </p:grpSp>
      <p:grpSp>
        <p:nvGrpSpPr>
          <p:cNvPr id="11" name="Группа 50"/>
          <p:cNvGrpSpPr>
            <a:grpSpLocks/>
          </p:cNvGrpSpPr>
          <p:nvPr/>
        </p:nvGrpSpPr>
        <p:grpSpPr bwMode="auto">
          <a:xfrm>
            <a:off x="3000375" y="4143375"/>
            <a:ext cx="1528763" cy="1152525"/>
            <a:chOff x="4429124" y="4429132"/>
            <a:chExt cx="1529200" cy="1152000"/>
          </a:xfrm>
        </p:grpSpPr>
        <p:pic>
          <p:nvPicPr>
            <p:cNvPr id="11295" name="Рисунок 27" descr="р.jpe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4429132"/>
              <a:ext cx="1529200" cy="11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5072246" y="4571942"/>
              <a:ext cx="639945" cy="585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10</a:t>
              </a:r>
            </a:p>
          </p:txBody>
        </p:sp>
      </p:grpSp>
      <p:grpSp>
        <p:nvGrpSpPr>
          <p:cNvPr id="24" name="Группа 51"/>
          <p:cNvGrpSpPr>
            <a:grpSpLocks/>
          </p:cNvGrpSpPr>
          <p:nvPr/>
        </p:nvGrpSpPr>
        <p:grpSpPr bwMode="auto">
          <a:xfrm>
            <a:off x="4857750" y="4487863"/>
            <a:ext cx="889000" cy="1214437"/>
            <a:chOff x="4857752" y="4487309"/>
            <a:chExt cx="888487" cy="1214422"/>
          </a:xfrm>
        </p:grpSpPr>
        <p:pic>
          <p:nvPicPr>
            <p:cNvPr id="11293" name="Рисунок 34" descr="i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7820" b="3616"/>
            <a:stretch>
              <a:fillRect/>
            </a:stretch>
          </p:blipFill>
          <p:spPr bwMode="auto">
            <a:xfrm rot="2663465">
              <a:off x="5288666" y="4487309"/>
              <a:ext cx="457573" cy="1214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Прямоугольник 22"/>
            <p:cNvSpPr/>
            <p:nvPr/>
          </p:nvSpPr>
          <p:spPr>
            <a:xfrm>
              <a:off x="4857752" y="4571445"/>
              <a:ext cx="753628" cy="5857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 85</a:t>
              </a:r>
            </a:p>
          </p:txBody>
        </p:sp>
      </p:grpSp>
      <p:grpSp>
        <p:nvGrpSpPr>
          <p:cNvPr id="25" name="Группа 46"/>
          <p:cNvGrpSpPr>
            <a:grpSpLocks/>
          </p:cNvGrpSpPr>
          <p:nvPr/>
        </p:nvGrpSpPr>
        <p:grpSpPr bwMode="auto">
          <a:xfrm>
            <a:off x="263525" y="5214938"/>
            <a:ext cx="1308100" cy="584200"/>
            <a:chOff x="263721" y="5214950"/>
            <a:chExt cx="1307883" cy="584775"/>
          </a:xfrm>
        </p:grpSpPr>
        <p:pic>
          <p:nvPicPr>
            <p:cNvPr id="27" name="Рисунок 26" descr="5.jpe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r="49363"/>
            <a:stretch>
              <a:fillRect/>
            </a:stretch>
          </p:blipFill>
          <p:spPr>
            <a:xfrm rot="5400000">
              <a:off x="571472" y="4929198"/>
              <a:ext cx="500066" cy="1115568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785922" y="5214950"/>
              <a:ext cx="785682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20</a:t>
              </a:r>
            </a:p>
          </p:txBody>
        </p:sp>
      </p:grpSp>
      <p:grpSp>
        <p:nvGrpSpPr>
          <p:cNvPr id="26" name="Группа 45"/>
          <p:cNvGrpSpPr>
            <a:grpSpLocks/>
          </p:cNvGrpSpPr>
          <p:nvPr/>
        </p:nvGrpSpPr>
        <p:grpSpPr bwMode="auto">
          <a:xfrm>
            <a:off x="7572375" y="4714875"/>
            <a:ext cx="1260475" cy="701675"/>
            <a:chOff x="7529193" y="4384441"/>
            <a:chExt cx="1260895" cy="700904"/>
          </a:xfrm>
        </p:grpSpPr>
        <p:pic>
          <p:nvPicPr>
            <p:cNvPr id="34" name="Рисунок 33" descr="i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-10000"/>
            </a:blip>
            <a:srcRect r="49681"/>
            <a:stretch>
              <a:fillRect/>
            </a:stretch>
          </p:blipFill>
          <p:spPr>
            <a:xfrm rot="4846199">
              <a:off x="7932712" y="3980922"/>
              <a:ext cx="453858" cy="1260895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857915" y="4500202"/>
              <a:ext cx="714613" cy="5851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chemeClr val="accent3"/>
                  </a:solidFill>
                </a:rPr>
                <a:t>72</a:t>
              </a:r>
            </a:p>
          </p:txBody>
        </p:sp>
      </p:grpSp>
      <p:sp>
        <p:nvSpPr>
          <p:cNvPr id="56" name="Управляющая кнопка: домой 55">
            <a:hlinkClick r:id="rId7" action="ppaction://hlinksldjump" highlightClick="1"/>
          </p:cNvPr>
          <p:cNvSpPr/>
          <p:nvPr/>
        </p:nvSpPr>
        <p:spPr>
          <a:xfrm>
            <a:off x="8358188" y="6000750"/>
            <a:ext cx="571500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607323" y="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chemeClr val="bg1"/>
                </a:solidFill>
              </a:rPr>
              <a:t>Расшифруйте код скорей – выберите для каждой двери один  из ключей</a:t>
            </a:r>
          </a:p>
        </p:txBody>
      </p:sp>
      <p:pic>
        <p:nvPicPr>
          <p:cNvPr id="46" name="Рисунок 45" descr="апп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2000" y="0"/>
            <a:ext cx="1392000" cy="1440000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866469" y="285728"/>
            <a:ext cx="3150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домой 42">
            <a:hlinkClick r:id="rId7" action="ppaction://hlinksldjump" highlightClick="1"/>
          </p:cNvPr>
          <p:cNvSpPr/>
          <p:nvPr/>
        </p:nvSpPr>
        <p:spPr>
          <a:xfrm>
            <a:off x="8358214" y="6000768"/>
            <a:ext cx="571500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76198 -0.3449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3611 -0.4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28351 -0.2206 " pathEditMode="relative" ptsTypes="A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9 -0.01065 L -0.30017 -0.4472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-0.07205 -0.2953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апп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1763" y="214313"/>
            <a:ext cx="1149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357313" y="2571750"/>
            <a:ext cx="938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11</a:t>
            </a:r>
            <a:endParaRPr lang="ru-RU" sz="4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714750" y="2571750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16</a:t>
            </a:r>
            <a:endParaRPr lang="ru-RU" sz="4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858000" y="2571750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cs typeface="Times New Roman" pitchFamily="18" charset="0"/>
              </a:rPr>
              <a:t>19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571750" y="2571750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12</a:t>
            </a:r>
            <a:endParaRPr lang="ru-RU" sz="4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4929188" y="2571750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18</a:t>
            </a:r>
            <a:endParaRPr lang="ru-RU" sz="4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857875" y="2571750"/>
            <a:ext cx="928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22</a:t>
            </a:r>
            <a:endParaRPr lang="ru-RU" sz="4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57313" y="3429000"/>
            <a:ext cx="969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47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8875" y="3429000"/>
            <a:ext cx="969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27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43313" y="3429000"/>
            <a:ext cx="969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68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3" y="3429000"/>
            <a:ext cx="969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67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7875" y="3429000"/>
            <a:ext cx="969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17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58000" y="3429000"/>
            <a:ext cx="969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97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357313" y="4214813"/>
            <a:ext cx="970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21</a:t>
            </a:r>
            <a:endParaRPr lang="ru-RU" sz="4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2428875" y="4214813"/>
            <a:ext cx="9701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43</a:t>
            </a:r>
            <a:endParaRPr lang="ru-RU" sz="4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714750" y="4214813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32</a:t>
            </a:r>
            <a:endParaRPr lang="ru-RU" sz="4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857752" y="4214818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87</a:t>
            </a:r>
            <a:endParaRPr lang="ru-RU" sz="4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929313" y="4214813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45</a:t>
            </a:r>
            <a:endParaRPr lang="ru-RU" sz="4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6929438" y="4214813"/>
            <a:ext cx="8130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65</a:t>
            </a:r>
            <a:endParaRPr lang="ru-RU" sz="4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28750" y="1785938"/>
            <a:ext cx="8128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71750" y="1785938"/>
            <a:ext cx="8128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86188" y="1785938"/>
            <a:ext cx="8128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625" y="1785938"/>
            <a:ext cx="8128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40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00750" y="1785938"/>
            <a:ext cx="8128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80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58000" y="1785938"/>
            <a:ext cx="8128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60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9300" y="214313"/>
            <a:ext cx="7645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solidFill>
                  <a:schemeClr val="accent3"/>
                </a:solidFill>
              </a:rPr>
              <a:t>Есть в каждом ряду  лишнее число,</a:t>
            </a:r>
          </a:p>
          <a:p>
            <a:pPr algn="ctr">
              <a:defRPr/>
            </a:pPr>
            <a:r>
              <a:rPr lang="ru-RU" sz="2800" b="1" spc="50" dirty="0">
                <a:ln w="11430"/>
                <a:solidFill>
                  <a:schemeClr val="accent3"/>
                </a:solidFill>
              </a:rPr>
              <a:t>вы найдите скорей его</a:t>
            </a:r>
          </a:p>
        </p:txBody>
      </p:sp>
      <p:sp>
        <p:nvSpPr>
          <p:cNvPr id="50" name="Управляющая кнопка: домой 49">
            <a:hlinkClick r:id="rId3" action="ppaction://hlinksldjump" highlightClick="1"/>
          </p:cNvPr>
          <p:cNvSpPr/>
          <p:nvPr/>
        </p:nvSpPr>
        <p:spPr>
          <a:xfrm>
            <a:off x="8358188" y="6000750"/>
            <a:ext cx="571500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66469" y="285728"/>
            <a:ext cx="341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9" grpId="0"/>
      <p:bldP spid="49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6215074" y="428625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&gt;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15074" y="3643314"/>
            <a:ext cx="42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&lt;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215074" y="292893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15074" y="2285992"/>
            <a:ext cx="42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&lt;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857488" y="428625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&gt;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786050" y="3643314"/>
            <a:ext cx="42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&lt;</a:t>
            </a:r>
            <a:endParaRPr lang="ru-RU" sz="3200" dirty="0"/>
          </a:p>
        </p:txBody>
      </p:sp>
      <p:pic>
        <p:nvPicPr>
          <p:cNvPr id="3" name="Рисунок 2" descr="апп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500" y="214313"/>
            <a:ext cx="10795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4286256"/>
            <a:ext cx="235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35+20     54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28625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3"/>
                </a:solidFill>
              </a:rPr>
              <a:t>33+20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285992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80-60      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643314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3"/>
                </a:solidFill>
              </a:rPr>
              <a:t>65 - 5      75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643314"/>
            <a:ext cx="1250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60-30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228599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3"/>
                </a:solidFill>
              </a:rPr>
              <a:t>90-40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4286256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53-20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2928934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3"/>
                </a:solidFill>
              </a:rPr>
              <a:t>80+3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2928934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63+20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3643314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20+20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3000372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70-30      40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28599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90-50</a:t>
            </a:r>
          </a:p>
        </p:txBody>
      </p:sp>
      <p:sp>
        <p:nvSpPr>
          <p:cNvPr id="12311" name="TextBox 20"/>
          <p:cNvSpPr txBox="1">
            <a:spLocks noChangeArrowheads="1"/>
          </p:cNvSpPr>
          <p:nvPr/>
        </p:nvSpPr>
        <p:spPr bwMode="auto">
          <a:xfrm>
            <a:off x="1785938" y="58578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14348" y="0"/>
            <a:ext cx="78581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spc="50" dirty="0">
              <a:ln w="11430"/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3200" b="1" spc="50" dirty="0" smtClean="0">
                <a:ln w="11430"/>
                <a:solidFill>
                  <a:schemeClr val="bg1"/>
                </a:solidFill>
              </a:rPr>
              <a:t>Выражения сравните.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solidFill>
                  <a:schemeClr val="bg1"/>
                </a:solidFill>
              </a:rPr>
              <a:t>Знак скорее подберите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Управляющая кнопка: домой 34">
            <a:hlinkClick r:id="rId3" action="ppaction://hlinksldjump" highlightClick="1"/>
          </p:cNvPr>
          <p:cNvSpPr/>
          <p:nvPr/>
        </p:nvSpPr>
        <p:spPr>
          <a:xfrm>
            <a:off x="8358188" y="6000750"/>
            <a:ext cx="571500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2357430"/>
            <a:ext cx="428628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3071810"/>
            <a:ext cx="428628" cy="42862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714752"/>
            <a:ext cx="428628" cy="428628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357694"/>
            <a:ext cx="428628" cy="42862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2357430"/>
            <a:ext cx="428628" cy="428628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3000372"/>
            <a:ext cx="428628" cy="428628"/>
          </a:xfrm>
          <a:prstGeom prst="rect">
            <a:avLst/>
          </a:prstGeom>
          <a:solidFill>
            <a:schemeClr val="accent1">
              <a:alpha val="12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3714752"/>
            <a:ext cx="428628" cy="428628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215074" y="4357694"/>
            <a:ext cx="428628" cy="42862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86050" y="2285992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&gt;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786050" y="300037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0" grpId="0"/>
      <p:bldP spid="32" grpId="0"/>
      <p:bldP spid="3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857232"/>
            <a:ext cx="500066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12 апреля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3783" y="214290"/>
            <a:ext cx="6931001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292100" h="184150" prst="artDeco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День космонавтики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571612"/>
            <a:ext cx="27860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1961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b="2049"/>
          <a:stretch>
            <a:fillRect/>
          </a:stretch>
        </p:blipFill>
        <p:spPr bwMode="auto">
          <a:xfrm>
            <a:off x="2428860" y="2357430"/>
            <a:ext cx="4500974" cy="417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-конечная звезда 19"/>
          <p:cNvSpPr/>
          <p:nvPr/>
        </p:nvSpPr>
        <p:spPr>
          <a:xfrm>
            <a:off x="1871663" y="1571625"/>
            <a:ext cx="5400675" cy="5256213"/>
          </a:xfrm>
          <a:prstGeom prst="star5">
            <a:avLst/>
          </a:prstGeom>
          <a:solidFill>
            <a:schemeClr val="accent1">
              <a:alpha val="4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85750" y="1500188"/>
            <a:ext cx="1439863" cy="14398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1571625" y="1000125"/>
            <a:ext cx="1439863" cy="1439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2714625" y="500063"/>
            <a:ext cx="1439863" cy="14398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4000500" y="428625"/>
            <a:ext cx="1439863" cy="1439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357813" y="428625"/>
            <a:ext cx="1439862" cy="1439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572250" y="857250"/>
            <a:ext cx="1439863" cy="1439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38" y="1857375"/>
            <a:ext cx="1439862" cy="1439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442912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0" y="2571750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0438" y="528637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58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2066" y="5357826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00563" y="385762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43570" y="3714752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5813" y="1928813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71688" y="1357313"/>
            <a:ext cx="42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928688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00563" y="714375"/>
            <a:ext cx="357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86050" y="3714752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78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857875" y="785813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р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72313" y="1285875"/>
            <a:ext cx="357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001000" y="2286000"/>
            <a:ext cx="357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н</a:t>
            </a:r>
          </a:p>
        </p:txBody>
      </p:sp>
      <p:pic>
        <p:nvPicPr>
          <p:cNvPr id="29" name="Рисунок 28" descr="гагар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143248"/>
            <a:ext cx="1979247" cy="26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642910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41719 -0.1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5191 -0.0645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21181 -0.5233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26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9393 -0.5444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7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3217 -0.3152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15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13507 -0.2523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12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44062 -0.2199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11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4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5918" y="1571612"/>
            <a:ext cx="214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78+20=98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18" y="2285992"/>
            <a:ext cx="2357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98–20=78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18" y="3000372"/>
            <a:ext cx="18573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90+8=98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56" y="3714752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98-8=90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57356" y="4286256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98-90=8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72066" y="1571612"/>
            <a:ext cx="2357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58+20=78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6" y="2285992"/>
            <a:ext cx="235745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78-20=58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72066" y="3071810"/>
            <a:ext cx="25003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58+40=98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72066" y="3857628"/>
            <a:ext cx="1928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98-40=58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 bwMode="auto">
          <a:xfrm>
            <a:off x="3929058" y="4714884"/>
            <a:ext cx="23574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4546" y="428604"/>
            <a:ext cx="4714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71736" y="285749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928794" y="4786322"/>
            <a:ext cx="5286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Вы отлично справились со всеми заданиями</a:t>
            </a:r>
            <a:endParaRPr lang="ru-RU" sz="32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0826" y="18573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2571736" y="3857628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Счастливого пути!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До встречи!</a:t>
            </a:r>
            <a:endParaRPr lang="ru-RU" sz="3200" b="1" spc="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41" name="Picture 6" descr="C:\Documents and Settings\Марина\Мои документы\Загрузки\викме\1248871150_raket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3121" t="-2271" r="4053" b="22847"/>
          <a:stretch>
            <a:fillRect/>
          </a:stretch>
        </p:blipFill>
        <p:spPr bwMode="auto">
          <a:xfrm>
            <a:off x="0" y="3500438"/>
            <a:ext cx="29321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MS900074877[2].wav">
            <a:hlinkClick r:id="" action="ppaction://media"/>
          </p:cNvPr>
          <p:cNvPicPr>
            <a:picLocks noRot="1" noChangeAspect="1"/>
          </p:cNvPicPr>
          <p:nvPr>
            <a:wavAudioFile r:embed="rId1" name="MS900074877[2]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75712 -0.9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4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643050"/>
            <a:ext cx="5786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Земля наша – голубая планета!</a:t>
            </a:r>
          </a:p>
          <a:p>
            <a:pPr algn="ctr"/>
            <a:r>
              <a:rPr lang="ru-RU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ее надо беречь!</a:t>
            </a:r>
            <a:endParaRPr lang="ru-RU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500034" y="857232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http://school-ppt.3dn.ru/kartinki/solnyshki2/s17.png</a:t>
            </a:r>
            <a:r>
              <a:rPr lang="ru-RU" dirty="0">
                <a:solidFill>
                  <a:schemeClr val="bg1"/>
                </a:solidFill>
              </a:rPr>
              <a:t>  солнышко </a:t>
            </a: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00034" y="135729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http://img.sunhome.ru/UsersGallery/navigator/luna_v_goroskope.jpg</a:t>
            </a:r>
            <a:r>
              <a:rPr lang="ru-RU" dirty="0">
                <a:solidFill>
                  <a:schemeClr val="bg1"/>
                </a:solidFill>
              </a:rPr>
              <a:t>  Луна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857364"/>
            <a:ext cx="807243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hlinkClick r:id="rId5"/>
              </a:rPr>
              <a:t>http://21region.org/uploads/posts/2010-02/1266739936_motivator-2853.jpg</a:t>
            </a:r>
            <a:r>
              <a:rPr lang="ru-RU" dirty="0">
                <a:solidFill>
                  <a:schemeClr val="accent3"/>
                </a:solidFill>
              </a:rPr>
              <a:t> Гагарин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643182"/>
            <a:ext cx="76438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hlinkClick r:id="rId6"/>
              </a:rPr>
              <a:t>http://elenc.ru/uploads/posts/2009-07/1248871150_raketa.jpg</a:t>
            </a:r>
            <a:r>
              <a:rPr lang="ru-RU" dirty="0">
                <a:solidFill>
                  <a:schemeClr val="accent3"/>
                </a:solidFill>
              </a:rPr>
              <a:t> ракета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214686"/>
            <a:ext cx="75009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hlinkClick r:id="rId7"/>
              </a:rPr>
              <a:t>http://content.foto.mail.ru/mail/krank1/2/i-16.jpg</a:t>
            </a:r>
            <a:r>
              <a:rPr lang="ru-RU" dirty="0">
                <a:solidFill>
                  <a:schemeClr val="accent3"/>
                </a:solidFill>
              </a:rPr>
              <a:t> скворцы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3857625"/>
            <a:ext cx="8001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hlinkClick r:id="rId8"/>
              </a:rPr>
              <a:t>http://www.cst.com/Content/Newsletter/images/Airplane_1200MHz_750.png</a:t>
            </a:r>
            <a:r>
              <a:rPr lang="ru-RU" dirty="0">
                <a:solidFill>
                  <a:schemeClr val="accent3"/>
                </a:solidFill>
              </a:rPr>
              <a:t> самолёт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38" y="5000625"/>
            <a:ext cx="7858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hlinkClick r:id="rId9"/>
              </a:rPr>
              <a:t>http://www.olesya-emelyanova.ru/index-zagadki-v_kosmose.html</a:t>
            </a:r>
            <a:r>
              <a:rPr lang="ru-RU" dirty="0">
                <a:solidFill>
                  <a:schemeClr val="accent3"/>
                </a:solidFill>
              </a:rPr>
              <a:t> загадки в стихах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4357688"/>
            <a:ext cx="78581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linkClick r:id="rId10"/>
              </a:rPr>
              <a:t>http://badgerati.files.wordpress.com/2010/07/completestar.png</a:t>
            </a:r>
            <a:r>
              <a:rPr lang="ru-RU" dirty="0"/>
              <a:t> </a:t>
            </a:r>
            <a:r>
              <a:rPr lang="ru-RU" dirty="0">
                <a:solidFill>
                  <a:schemeClr val="accent3"/>
                </a:solidFill>
              </a:rPr>
              <a:t>звезда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" y="5643563"/>
            <a:ext cx="77866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/>
                </a:solidFill>
                <a:hlinkClick r:id="rId11"/>
              </a:rPr>
              <a:t>http://www.biletservis.ru/images/upload/file3804.jpg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Лунтик</a:t>
            </a:r>
            <a:r>
              <a:rPr lang="ru-RU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2938" y="6000750"/>
            <a:ext cx="63579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3"/>
                </a:solidFill>
                <a:hlinkClick r:id="rId12"/>
              </a:rPr>
              <a:t>http://s48.radikal.ru/i119/0910/20/b6c0907d5e7d.jpg</a:t>
            </a:r>
            <a:r>
              <a:rPr lang="ru-RU" dirty="0" smtClean="0">
                <a:solidFill>
                  <a:schemeClr val="accent3"/>
                </a:solidFill>
              </a:rPr>
              <a:t> дверь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6357958"/>
            <a:ext cx="6858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http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://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s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59.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radikal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ru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/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i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163/0910/80/3469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ed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9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f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99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b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1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t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  <a:hlinkClick r:id="rId13"/>
              </a:rPr>
              <a:t>jpg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Лунтик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ter16.gif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3343275"/>
          </a:xfrm>
          <a:prstGeom prst="rect">
            <a:avLst/>
          </a:prstGeom>
        </p:spPr>
      </p:pic>
      <p:pic>
        <p:nvPicPr>
          <p:cNvPr id="19" name="Picture 6" descr="C:\Documents and Settings\Марина\Мои документы\Загрузки\викме\1248871150_raket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3121" t="-2271" r="4053" b="22847"/>
          <a:stretch>
            <a:fillRect/>
          </a:stretch>
        </p:blipFill>
        <p:spPr bwMode="auto">
          <a:xfrm>
            <a:off x="0" y="3500438"/>
            <a:ext cx="29321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5388" y="52388"/>
            <a:ext cx="67532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елескоп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857250"/>
            <a:ext cx="3771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obby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2500313"/>
            <a:ext cx="24384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космонавт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05" b="4759"/>
          <a:stretch>
            <a:fillRect/>
          </a:stretch>
        </p:blipFill>
        <p:spPr bwMode="auto">
          <a:xfrm>
            <a:off x="3000375" y="3857625"/>
            <a:ext cx="17160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Documents and Settings\Марина\Мои документы\Загрузки\викме\luna_v_goroskope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14313"/>
            <a:ext cx="1625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Марина\Мои документы\Загрузки\викме\1248871150_raket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3121" t="-2271" r="4053" b="22847"/>
          <a:stretch>
            <a:fillRect/>
          </a:stretch>
        </p:blipFill>
        <p:spPr bwMode="auto">
          <a:xfrm rot="-2530768">
            <a:off x="69850" y="3194050"/>
            <a:ext cx="2932113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MS900074877[2].wav">
            <a:hlinkClick r:id="" action="ppaction://media"/>
          </p:cNvPr>
          <p:cNvPicPr>
            <a:picLocks noRot="1" noChangeAspect="1"/>
          </p:cNvPicPr>
          <p:nvPr>
            <a:wavAudioFile r:embed="rId1" name="MS900074877[2]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4306 -0.8708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43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357950" y="271462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&gt;    &lt;    =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7171" name="Группа 18"/>
          <p:cNvGrpSpPr>
            <a:grpSpLocks/>
          </p:cNvGrpSpPr>
          <p:nvPr/>
        </p:nvGrpSpPr>
        <p:grpSpPr bwMode="auto">
          <a:xfrm>
            <a:off x="785786" y="3929066"/>
            <a:ext cx="2268000" cy="1188000"/>
            <a:chOff x="642910" y="3357562"/>
            <a:chExt cx="2500330" cy="1214446"/>
          </a:xfrm>
        </p:grpSpPr>
        <p:sp>
          <p:nvSpPr>
            <p:cNvPr id="13" name="TextBox 12"/>
            <p:cNvSpPr txBox="1"/>
            <p:nvPr/>
          </p:nvSpPr>
          <p:spPr>
            <a:xfrm>
              <a:off x="642910" y="3499997"/>
              <a:ext cx="2500330" cy="1017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schemeClr val="accent3"/>
                  </a:solidFill>
                </a:rPr>
                <a:t>Секретный код</a:t>
              </a:r>
            </a:p>
          </p:txBody>
        </p:sp>
        <p:sp>
          <p:nvSpPr>
            <p:cNvPr id="10" name="Управляющая кнопка: настраиваемая 9">
              <a:hlinkClick r:id="rId3" action="ppaction://hlinksldjump" highlightClick="1"/>
            </p:cNvPr>
            <p:cNvSpPr/>
            <p:nvPr/>
          </p:nvSpPr>
          <p:spPr>
            <a:xfrm>
              <a:off x="714348" y="3357562"/>
              <a:ext cx="2357454" cy="1214446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Button">
                <a:avLst/>
              </a:prstTxWarp>
            </a:bodyPr>
            <a:lstStyle/>
            <a:p>
              <a:pPr algn="ctr">
                <a:defRPr/>
              </a:pPr>
              <a:endParaRPr lang="ru-RU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15074" y="4000504"/>
            <a:ext cx="2643188" cy="1214446"/>
            <a:chOff x="6143636" y="4286256"/>
            <a:chExt cx="2643188" cy="1214446"/>
          </a:xfrm>
        </p:grpSpPr>
        <p:sp>
          <p:nvSpPr>
            <p:cNvPr id="20" name="TextBox 19"/>
            <p:cNvSpPr txBox="1"/>
            <p:nvPr/>
          </p:nvSpPr>
          <p:spPr bwMode="auto">
            <a:xfrm>
              <a:off x="6143636" y="4643446"/>
              <a:ext cx="264318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dirty="0" smtClean="0">
                  <a:solidFill>
                    <a:schemeClr val="accent3"/>
                  </a:solidFill>
                </a:rPr>
                <a:t>12 апреля</a:t>
              </a:r>
              <a:endParaRPr lang="ru-RU" sz="32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57938" y="4429125"/>
              <a:ext cx="2357437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2800" dirty="0">
                <a:solidFill>
                  <a:schemeClr val="accent3"/>
                </a:solidFill>
              </a:endParaRPr>
            </a:p>
          </p:txBody>
        </p:sp>
        <p:sp>
          <p:nvSpPr>
            <p:cNvPr id="14" name="Управляющая кнопка: настраиваемая 13">
              <a:hlinkClick r:id="rId5" action="ppaction://hlinksldjump" highlightClick="1"/>
            </p:cNvPr>
            <p:cNvSpPr/>
            <p:nvPr/>
          </p:nvSpPr>
          <p:spPr>
            <a:xfrm>
              <a:off x="6357950" y="4286256"/>
              <a:ext cx="2357454" cy="1214446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Button">
                <a:avLst/>
              </a:prstTxWarp>
            </a:bodyPr>
            <a:lstStyle/>
            <a:p>
              <a:pPr algn="ctr">
                <a:defRPr/>
              </a:pPr>
              <a:endParaRPr lang="ru-RU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17" name="TextBox 16"/>
          <p:cNvSpPr txBox="1"/>
          <p:nvPr/>
        </p:nvSpPr>
        <p:spPr bwMode="auto">
          <a:xfrm>
            <a:off x="3929058" y="4714884"/>
            <a:ext cx="23574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 bwMode="auto">
          <a:xfrm>
            <a:off x="6357950" y="2500306"/>
            <a:ext cx="2520000" cy="118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anchor="ctr">
            <a:prstTxWarp prst="textButton">
              <a:avLst/>
            </a:prstTxWarp>
          </a:bodyPr>
          <a:lstStyle/>
          <a:p>
            <a:pPr algn="ctr">
              <a:defRPr/>
            </a:pPr>
            <a:endParaRPr lang="ru-RU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50004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14311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9322" y="500042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4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28662" y="571480"/>
            <a:ext cx="2268000" cy="1220093"/>
            <a:chOff x="1357290" y="642918"/>
            <a:chExt cx="2314592" cy="1220093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1500165" y="785793"/>
              <a:ext cx="192882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dirty="0" smtClean="0">
                  <a:solidFill>
                    <a:schemeClr val="accent3"/>
                  </a:solidFill>
                </a:rPr>
                <a:t>Весёлые задачки</a:t>
              </a:r>
              <a:endParaRPr lang="ru-RU" sz="3200" dirty="0">
                <a:solidFill>
                  <a:schemeClr val="accent3"/>
                </a:solidFill>
              </a:endParaRPr>
            </a:p>
          </p:txBody>
        </p:sp>
        <p:sp>
          <p:nvSpPr>
            <p:cNvPr id="2" name="Управляющая кнопка: настраиваемая 1">
              <a:hlinkClick r:id="" action="ppaction://hlinkshowjump?jump=nextslide" highlightClick="1"/>
            </p:cNvPr>
            <p:cNvSpPr/>
            <p:nvPr/>
          </p:nvSpPr>
          <p:spPr bwMode="auto">
            <a:xfrm>
              <a:off x="1357290" y="642918"/>
              <a:ext cx="2314592" cy="1214437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Button">
                <a:avLst/>
              </a:prstTxWarp>
            </a:bodyPr>
            <a:lstStyle/>
            <a:p>
              <a:pPr algn="ctr">
                <a:defRPr/>
              </a:pPr>
              <a:endParaRPr lang="ru-RU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500826" y="571480"/>
            <a:ext cx="2268000" cy="1224000"/>
            <a:chOff x="6500826" y="2571744"/>
            <a:chExt cx="2143125" cy="1285875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6643701" y="2643181"/>
              <a:ext cx="1785938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dirty="0">
                  <a:solidFill>
                    <a:schemeClr val="accent3"/>
                  </a:solidFill>
                </a:rPr>
                <a:t>Шестой лишний</a:t>
              </a:r>
            </a:p>
          </p:txBody>
        </p:sp>
        <p:sp>
          <p:nvSpPr>
            <p:cNvPr id="8" name="Управляющая кнопка: настраиваемая 7">
              <a:hlinkClick r:id="rId7" action="ppaction://hlinksldjump" highlightClick="1"/>
            </p:cNvPr>
            <p:cNvSpPr/>
            <p:nvPr/>
          </p:nvSpPr>
          <p:spPr bwMode="auto">
            <a:xfrm>
              <a:off x="6500826" y="2571744"/>
              <a:ext cx="2143125" cy="1285875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anchor="ctr">
              <a:prstTxWarp prst="textButton">
                <a:avLst/>
              </a:prstTxWarp>
            </a:bodyPr>
            <a:lstStyle/>
            <a:p>
              <a:pPr algn="ctr">
                <a:defRPr/>
              </a:pPr>
              <a:endParaRPr lang="ru-RU" sz="320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7158" y="400050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28596" y="2357430"/>
            <a:ext cx="3420000" cy="1214446"/>
            <a:chOff x="500034" y="4071942"/>
            <a:chExt cx="3500462" cy="1214446"/>
          </a:xfrm>
        </p:grpSpPr>
        <p:sp>
          <p:nvSpPr>
            <p:cNvPr id="29" name="TextBox 28"/>
            <p:cNvSpPr txBox="1"/>
            <p:nvPr/>
          </p:nvSpPr>
          <p:spPr>
            <a:xfrm>
              <a:off x="500034" y="4143380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chemeClr val="bg1"/>
                  </a:solidFill>
                </a:rPr>
                <a:t>Математический диктант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sp>
          <p:nvSpPr>
            <p:cNvPr id="26" name="Управляющая кнопка: настраиваемая 25">
              <a:hlinkClick r:id="rId8" action="ppaction://hlinksldjump" highlightClick="1"/>
            </p:cNvPr>
            <p:cNvSpPr/>
            <p:nvPr/>
          </p:nvSpPr>
          <p:spPr>
            <a:xfrm>
              <a:off x="571472" y="4071942"/>
              <a:ext cx="3429024" cy="1214446"/>
            </a:xfrm>
            <a:prstGeom prst="actionButtonBlank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57884" y="235743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9322" y="37147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6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7715250" y="785813"/>
            <a:ext cx="857250" cy="8572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72375" y="642938"/>
            <a:ext cx="10715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3"/>
                </a:solidFill>
              </a:rPr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50000">
              <a:srgbClr val="00B0F0">
                <a:alpha val="34000"/>
              </a:srgb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7034213" y="5300663"/>
            <a:ext cx="17827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5248275" y="5372100"/>
            <a:ext cx="17827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6819900" y="4157663"/>
            <a:ext cx="1782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4676775" y="4014788"/>
            <a:ext cx="1782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8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2962275" y="5229225"/>
            <a:ext cx="17827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9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2819400" y="3943350"/>
            <a:ext cx="17827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0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1176338" y="5229225"/>
            <a:ext cx="17827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1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747713" y="4014788"/>
            <a:ext cx="17827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2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7034213" y="3157538"/>
            <a:ext cx="17827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3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4962525" y="2943225"/>
            <a:ext cx="17827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4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2819400" y="2871788"/>
            <a:ext cx="17827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5" descr="Airplane_1200MHz_75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8919">
            <a:off x="747713" y="2943225"/>
            <a:ext cx="17827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Управляющая кнопка: справка 16">
            <a:hlinkClick r:id="" action="ppaction://noaction" highlightClick="1"/>
          </p:cNvPr>
          <p:cNvSpPr/>
          <p:nvPr/>
        </p:nvSpPr>
        <p:spPr>
          <a:xfrm>
            <a:off x="6715125" y="500063"/>
            <a:ext cx="1000125" cy="13573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72250" y="714375"/>
            <a:ext cx="13573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3"/>
                </a:solidFill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1571625"/>
            <a:ext cx="40767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357938" y="571500"/>
            <a:ext cx="1000125" cy="135731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714356"/>
            <a:ext cx="13573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 smtClean="0">
                <a:solidFill>
                  <a:schemeClr val="accent3"/>
                </a:solidFill>
              </a:rPr>
              <a:t>7</a:t>
            </a:r>
            <a:endParaRPr lang="ru-RU" sz="6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3650" y="1571625"/>
            <a:ext cx="40767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6357938" y="571500"/>
            <a:ext cx="1000125" cy="135731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43625" y="714375"/>
            <a:ext cx="13573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chemeClr val="accent3"/>
                </a:solidFill>
              </a:rPr>
              <a:t>15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215313" y="6000750"/>
            <a:ext cx="571500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2143116"/>
            <a:ext cx="628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48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32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59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2143116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 32 см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643050"/>
            <a:ext cx="796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80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143116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60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214311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40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928670"/>
            <a:ext cx="796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 80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428736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60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42873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40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42873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20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428736"/>
            <a:ext cx="41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358188" y="6000750"/>
            <a:ext cx="571500" cy="6429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3714752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48 = 40 + 8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4500570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32 = 30 + 2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3714752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59 = 50 + 9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429132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17 = 10 + 7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ronomi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Astronomia</Template>
  <TotalTime>986</TotalTime>
  <Words>318</Words>
  <Application>Microsoft PowerPoint</Application>
  <PresentationFormat>Экран (4:3)</PresentationFormat>
  <Paragraphs>147</Paragraphs>
  <Slides>18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Astronomia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188</cp:revision>
  <dcterms:created xsi:type="dcterms:W3CDTF">2011-03-27T23:07:00Z</dcterms:created>
  <dcterms:modified xsi:type="dcterms:W3CDTF">2011-03-30T16:17:42Z</dcterms:modified>
</cp:coreProperties>
</file>