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4" r:id="rId3"/>
    <p:sldId id="275" r:id="rId4"/>
    <p:sldId id="268" r:id="rId5"/>
    <p:sldId id="267" r:id="rId6"/>
    <p:sldId id="271" r:id="rId7"/>
    <p:sldId id="263" r:id="rId8"/>
    <p:sldId id="262" r:id="rId9"/>
    <p:sldId id="257" r:id="rId10"/>
    <p:sldId id="258" r:id="rId11"/>
    <p:sldId id="259" r:id="rId12"/>
    <p:sldId id="260" r:id="rId13"/>
    <p:sldId id="261" r:id="rId14"/>
    <p:sldId id="265" r:id="rId15"/>
    <p:sldId id="277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46" autoAdjust="0"/>
    <p:restoredTop sz="86381" autoAdjust="0"/>
  </p:normalViewPr>
  <p:slideViewPr>
    <p:cSldViewPr>
      <p:cViewPr varScale="1">
        <p:scale>
          <a:sx n="79" d="100"/>
          <a:sy n="79" d="100"/>
        </p:scale>
        <p:origin x="-11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C419-E3B1-441D-9AC2-5025FD90B0B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E27D3-894D-4102-A2AE-1C373A2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ages.astronet.ru/pubd/2015/02/15/0001332542/zatmenije_31_600.jpg"/>
          <p:cNvPicPr>
            <a:picLocks noChangeAspect="1" noChangeArrowheads="1"/>
          </p:cNvPicPr>
          <p:nvPr/>
        </p:nvPicPr>
        <p:blipFill>
          <a:blip r:embed="rId2" cstate="print"/>
          <a:srcRect r="109" b="6320"/>
          <a:stretch>
            <a:fillRect/>
          </a:stretch>
        </p:blipFill>
        <p:spPr bwMode="auto">
          <a:xfrm>
            <a:off x="-17727" y="0"/>
            <a:ext cx="915581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79512" y="404664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СОЛНЕЧНОЕ </a:t>
            </a:r>
            <a:r>
              <a:rPr lang="ru-RU" sz="66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4365104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ЗАТМЕНИЕ</a:t>
            </a:r>
            <a:endParaRPr lang="ru-RU" sz="4400" b="1" i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alaeva\Desktop\класс 1 2014 - 2015\затмение\1422378902_posterlux-kosmos_luna_diskaveri-00018788[1].jpg"/>
          <p:cNvPicPr>
            <a:picLocks noChangeAspect="1" noChangeArrowheads="1"/>
          </p:cNvPicPr>
          <p:nvPr/>
        </p:nvPicPr>
        <p:blipFill>
          <a:blip r:embed="rId2" cstate="print"/>
          <a:srcRect t="18367" r="6122" b="10204"/>
          <a:stretch>
            <a:fillRect/>
          </a:stretch>
        </p:blipFill>
        <p:spPr bwMode="auto">
          <a:xfrm>
            <a:off x="0" y="1553"/>
            <a:ext cx="9144000" cy="6957392"/>
          </a:xfrm>
          <a:prstGeom prst="rect">
            <a:avLst/>
          </a:prstGeom>
          <a:noFill/>
        </p:spPr>
      </p:pic>
      <p:pic>
        <p:nvPicPr>
          <p:cNvPr id="3" name="Picture 2" descr="C:\Users\galaeva\Desktop\класс 1 2014 - 2015\затмение\1422378902_posterlux-kosmos_luna_diskaveri-00018788[1].jpg"/>
          <p:cNvPicPr>
            <a:picLocks noChangeAspect="1" noChangeArrowheads="1"/>
          </p:cNvPicPr>
          <p:nvPr/>
        </p:nvPicPr>
        <p:blipFill>
          <a:blip r:embed="rId2" cstate="print"/>
          <a:srcRect t="18367" r="6122" b="10204"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alaeva\Desktop\класс 1 2014 - 2015\затмение\a585d873ea8ac14a9dce69c8cac4d6ef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76"/>
            <a:ext cx="9144000" cy="6862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galaeva\Desktop\класс 1 2014 - 2015\затмение\5313b5d6ce69efa565fe7bf8f224300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22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galaeva\Desktop\класс 1 2014 - 2015\затмение\fa2280dbbbd3cf396d6ed402b784f5be_6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alaeva\Desktop\класс 1 2014 - 2015\затмение\thumb[6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Картинки на FUNLOG.RU"/>
          <p:cNvPicPr>
            <a:picLocks noChangeAspect="1" noChangeArrowheads="1"/>
          </p:cNvPicPr>
          <p:nvPr/>
        </p:nvPicPr>
        <p:blipFill>
          <a:blip r:embed="rId2" cstate="print"/>
          <a:srcRect t="6250" b="10417"/>
          <a:stretch>
            <a:fillRect/>
          </a:stretch>
        </p:blipFill>
        <p:spPr bwMode="auto">
          <a:xfrm>
            <a:off x="2771800" y="4005064"/>
            <a:ext cx="3816424" cy="2385265"/>
          </a:xfrm>
          <a:prstGeom prst="rect">
            <a:avLst/>
          </a:prstGeom>
          <a:noFill/>
        </p:spPr>
      </p:pic>
      <p:pic>
        <p:nvPicPr>
          <p:cNvPr id="5" name="Picture 14" descr="http://ts1.mm.bing.net/th?&amp;id=HN.608001901736034487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3799415" cy="2520280"/>
          </a:xfrm>
          <a:prstGeom prst="rect">
            <a:avLst/>
          </a:prstGeom>
          <a:noFill/>
        </p:spPr>
      </p:pic>
      <p:pic>
        <p:nvPicPr>
          <p:cNvPr id="6" name="Picture 12" descr="http://ts1.mm.bing.net/th?&amp;id=HN.607991202972765685&amp;w=300&amp;h=300&amp;c=0&amp;pid=1.9&amp;rs=0&amp;p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340768"/>
            <a:ext cx="3565445" cy="24482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99592" y="188640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наблюдении за солнечным затмением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надо защищать глаза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Картинки по запросу солнечное затмение над санкт - петербург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3125235" cy="1728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748" name="Picture 4" descr="Картинки по запросу солнечное затмение над санкт - петербурго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0492" y="2448197"/>
            <a:ext cx="3093996" cy="2085331"/>
          </a:xfrm>
          <a:prstGeom prst="rect">
            <a:avLst/>
          </a:prstGeom>
          <a:noFill/>
        </p:spPr>
      </p:pic>
      <p:pic>
        <p:nvPicPr>
          <p:cNvPr id="31752" name="Picture 8" descr="http://ts1.mm.bing.net/th?&amp;id=HN.608052006819203864&amp;w=300&amp;h=300&amp;c=0&amp;pid=1.9&amp;rs=0&amp;p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4731" y="4581128"/>
            <a:ext cx="3074609" cy="20394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1754" name="Picture 10" descr="http://ts1.mm.bing.net/th?&amp;id=HN.608053308188000989&amp;w=300&amp;h=300&amp;c=0&amp;pid=1.9&amp;rs=0&amp;p=0"/>
          <p:cNvPicPr>
            <a:picLocks noChangeAspect="1" noChangeArrowheads="1"/>
          </p:cNvPicPr>
          <p:nvPr/>
        </p:nvPicPr>
        <p:blipFill>
          <a:blip r:embed="rId5" cstate="print"/>
          <a:srcRect r="3262" b="6761"/>
          <a:stretch>
            <a:fillRect/>
          </a:stretch>
        </p:blipFill>
        <p:spPr bwMode="auto">
          <a:xfrm>
            <a:off x="3131840" y="692696"/>
            <a:ext cx="2730465" cy="3741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251520" y="26064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Солнечное затмение над Санкт - Петербургом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41277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 марта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4208" y="141277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2015 год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образуется солнечное затмение?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moira.ucoz.ru/Article/sz-solnechnoezatmeniepolno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9552" y="260648"/>
            <a:ext cx="835292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       </a:t>
            </a:r>
            <a:r>
              <a:rPr lang="ru-RU" sz="2000" b="1" i="1" dirty="0" smtClean="0"/>
              <a:t> Полное солнечное затмение </a:t>
            </a:r>
            <a:r>
              <a:rPr lang="ru-RU" sz="2400" b="1" i="1" dirty="0" smtClean="0">
                <a:solidFill>
                  <a:srgbClr val="7030A0"/>
                </a:solidFill>
              </a:rPr>
              <a:t>20 марта 2015 </a:t>
            </a:r>
            <a:r>
              <a:rPr lang="ru-RU" sz="2000" b="1" i="1" dirty="0" smtClean="0"/>
              <a:t>года смогли </a:t>
            </a:r>
          </a:p>
          <a:p>
            <a:r>
              <a:rPr lang="ru-RU" sz="2000" b="1" i="1" dirty="0" smtClean="0"/>
              <a:t>              наблюдать жители  Европы  и некоторых регионов России.</a:t>
            </a:r>
          </a:p>
          <a:p>
            <a:endParaRPr lang="ru-RU" dirty="0" smtClean="0"/>
          </a:p>
          <a:p>
            <a:r>
              <a:rPr lang="ru-RU" dirty="0" smtClean="0"/>
              <a:t> 	Солнечное затмение </a:t>
            </a:r>
            <a:r>
              <a:rPr lang="ru-RU" i="1" dirty="0" smtClean="0"/>
              <a:t>20 марта 2015 </a:t>
            </a:r>
            <a:r>
              <a:rPr lang="ru-RU" dirty="0" smtClean="0"/>
              <a:t>года стало самым крупным за последние </a:t>
            </a:r>
            <a:r>
              <a:rPr lang="ru-RU" b="1" dirty="0" smtClean="0"/>
              <a:t>16 лет</a:t>
            </a:r>
            <a:r>
              <a:rPr lang="ru-RU" dirty="0" smtClean="0"/>
              <a:t>. Покрытие солнечного диска Луной составило до </a:t>
            </a:r>
            <a:r>
              <a:rPr lang="ru-RU" b="1" dirty="0" smtClean="0"/>
              <a:t>90%</a:t>
            </a:r>
            <a:r>
              <a:rPr lang="ru-RU" dirty="0" smtClean="0"/>
              <a:t>. Это затмение также необычно тем, что его наблюдали даже на </a:t>
            </a:r>
            <a:r>
              <a:rPr lang="ru-RU" i="1" dirty="0" smtClean="0"/>
              <a:t>Северном полюсе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	Затмение началось в 10:40 по московскому времени над Атлантическом океаном. Описав широкую дугу к северу от Гренландии, оно закончилось в 14:50 недалеко от Северного полюса.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	Лучшим местом для наблюдения на территории </a:t>
            </a:r>
            <a:r>
              <a:rPr lang="ru-RU" sz="2000" i="1" dirty="0" smtClean="0"/>
              <a:t>России</a:t>
            </a:r>
            <a:r>
              <a:rPr lang="ru-RU" dirty="0" smtClean="0"/>
              <a:t> был </a:t>
            </a:r>
            <a:r>
              <a:rPr lang="ru-RU" sz="2000" i="1" dirty="0" smtClean="0"/>
              <a:t>Мурманск</a:t>
            </a:r>
            <a:r>
              <a:rPr lang="ru-RU" dirty="0" smtClean="0"/>
              <a:t>, где в 13:18 по местному времени затмение вошло в максимальную фазу </a:t>
            </a:r>
            <a:r>
              <a:rPr lang="ru-RU" b="1" dirty="0" smtClean="0"/>
              <a:t>- 87%.</a:t>
            </a:r>
          </a:p>
          <a:p>
            <a:endParaRPr lang="ru-RU" dirty="0" smtClean="0"/>
          </a:p>
          <a:p>
            <a:r>
              <a:rPr lang="ru-RU" dirty="0" smtClean="0"/>
              <a:t>	В  </a:t>
            </a:r>
            <a:r>
              <a:rPr lang="ru-RU" sz="2000" b="1" i="1" dirty="0" smtClean="0"/>
              <a:t>Санкт – Петербурге </a:t>
            </a:r>
            <a:r>
              <a:rPr lang="ru-RU" dirty="0" smtClean="0"/>
              <a:t>затмение </a:t>
            </a:r>
            <a:r>
              <a:rPr lang="ru-RU" i="1" dirty="0" smtClean="0"/>
              <a:t>20 марта </a:t>
            </a:r>
            <a:r>
              <a:rPr lang="ru-RU" dirty="0" smtClean="0"/>
              <a:t>началось в 12:05, достигло  максимальной фазы </a:t>
            </a:r>
            <a:r>
              <a:rPr lang="ru-RU" b="1" dirty="0" smtClean="0"/>
              <a:t>(73%) </a:t>
            </a:r>
            <a:r>
              <a:rPr lang="ru-RU" dirty="0" smtClean="0"/>
              <a:t>в 13:13 и завершилось 14:21.  Погода была облачной, но   </a:t>
            </a:r>
          </a:p>
          <a:p>
            <a:r>
              <a:rPr lang="ru-RU" dirty="0" smtClean="0"/>
              <a:t>всё же петербуржцы смогли наблюдать это удивительное явление.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	Российские ученые отправились на </a:t>
            </a:r>
            <a:r>
              <a:rPr lang="ru-RU" sz="2000" i="1" dirty="0" smtClean="0"/>
              <a:t>архипелаг Шпицберген </a:t>
            </a:r>
            <a:r>
              <a:rPr lang="ru-RU" dirty="0" smtClean="0"/>
              <a:t>в </a:t>
            </a:r>
            <a:r>
              <a:rPr lang="ru-RU" sz="2000" i="1" dirty="0" smtClean="0"/>
              <a:t>Северном Ледовитом океане</a:t>
            </a:r>
            <a:r>
              <a:rPr lang="ru-RU" dirty="0" smtClean="0"/>
              <a:t>, где  наблюдали  затмение нашей звезды, диск  Солнца  был закрыт Луной на протяжении 2 минут 27 секунд.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143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Санкт-Петербург 09:05 10:13 0,78 0,73 11:20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astro.ukho.gov.uk/eclipse/0112015/Sankt-Peterburg_Russian_Federation_2015Mar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4314825" cy="5391150"/>
          </a:xfrm>
          <a:prstGeom prst="rect">
            <a:avLst/>
          </a:prstGeom>
          <a:noFill/>
        </p:spPr>
      </p:pic>
      <p:pic>
        <p:nvPicPr>
          <p:cNvPr id="13316" name="Picture 4" descr="http://astro.ukho.gov.uk/eclipse/0112015/Sankt-Peterburg_Russian_Federation_2015Mar20_ani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643050"/>
            <a:ext cx="4057650" cy="40576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43042" y="85723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100010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АНИМАЦИ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tatic.videocore.tv/uploads/cms/KJPmTLrCNDc4SzvO.fil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-11454"/>
            <a:ext cx="7143799" cy="6869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188640"/>
            <a:ext cx="835824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Так выглядит Земля во время солнечного затмения. Темное пятно на поверхности Земли – тень от Луны. Тень движется по поверхности нашей планеты со скоростью две тысячи км в час.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	Эта фотография полного солнечного затмения 11 августа 1999 года, сделана с борта космической станции Мир.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DE9628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8800" b="0" i="0" u="none" strike="noStrike" cap="none" normalizeH="0" baseline="0" dirty="0" smtClean="0">
              <a:ln>
                <a:noFill/>
              </a:ln>
              <a:solidFill>
                <a:srgbClr val="DE9628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 descr="http://www.secl.ru/media/images/small/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57229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galaeva\Desktop\класс 1 2014 - 2015\затмение\elitefon.ru-7688-600x4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9143999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galaeva\Desktop\класс 1 2014 - 2015\затмение\01a7c1d57b0c59816a44bcff2bfbcde5[1].jpg"/>
          <p:cNvPicPr>
            <a:picLocks noChangeAspect="1" noChangeArrowheads="1"/>
          </p:cNvPicPr>
          <p:nvPr/>
        </p:nvPicPr>
        <p:blipFill>
          <a:blip r:embed="rId2" cstate="print"/>
          <a:srcRect l="8047" r="5803"/>
          <a:stretch>
            <a:fillRect/>
          </a:stretch>
        </p:blipFill>
        <p:spPr bwMode="auto">
          <a:xfrm>
            <a:off x="-4057" y="0"/>
            <a:ext cx="91199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laeva\Desktop\класс 1 2014 - 2015\затмение\7967070[1].jpg"/>
          <p:cNvPicPr>
            <a:picLocks noChangeAspect="1" noChangeArrowheads="1"/>
          </p:cNvPicPr>
          <p:nvPr/>
        </p:nvPicPr>
        <p:blipFill>
          <a:blip r:embed="rId2" cstate="print"/>
          <a:srcRect l="3614" r="3213" b="1205"/>
          <a:stretch>
            <a:fillRect/>
          </a:stretch>
        </p:blipFill>
        <p:spPr bwMode="auto">
          <a:xfrm>
            <a:off x="-207343" y="0"/>
            <a:ext cx="97015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53</Words>
  <Application>Microsoft Office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galaeva</dc:creator>
  <cp:lastModifiedBy>Валентина</cp:lastModifiedBy>
  <cp:revision>64</cp:revision>
  <dcterms:created xsi:type="dcterms:W3CDTF">2015-04-03T07:37:33Z</dcterms:created>
  <dcterms:modified xsi:type="dcterms:W3CDTF">2016-02-28T18:15:00Z</dcterms:modified>
</cp:coreProperties>
</file>