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activeX/activeX18.xml" ContentType="application/vnd.ms-office.activeX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17"/>
  </p:notesMasterIdLst>
  <p:sldIdLst>
    <p:sldId id="256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72" r:id="rId11"/>
    <p:sldId id="265" r:id="rId12"/>
    <p:sldId id="266" r:id="rId13"/>
    <p:sldId id="269" r:id="rId14"/>
    <p:sldId id="270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Норма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Рост </c:v>
                </c:pt>
                <c:pt idx="1">
                  <c:v>Вес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</c:v>
                </c:pt>
                <c:pt idx="1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Отклонение от нормы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Рост </c:v>
                </c:pt>
                <c:pt idx="1">
                  <c:v>Вес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4241760"/>
        <c:axId val="234243720"/>
        <c:axId val="0"/>
      </c:bar3DChart>
      <c:catAx>
        <c:axId val="234241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34243720"/>
        <c:crosses val="autoZero"/>
        <c:auto val="1"/>
        <c:lblAlgn val="ctr"/>
        <c:lblOffset val="100"/>
        <c:noMultiLvlLbl val="0"/>
      </c:catAx>
      <c:valAx>
        <c:axId val="234243720"/>
        <c:scaling>
          <c:orientation val="minMax"/>
          <c:max val="2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aseline="0">
                <a:latin typeface="Times New Roman" pitchFamily="18" charset="0"/>
              </a:defRPr>
            </a:pPr>
            <a:endParaRPr lang="ru-RU"/>
          </a:p>
        </c:txPr>
        <c:crossAx val="234241760"/>
        <c:crosses val="autoZero"/>
        <c:crossBetween val="between"/>
        <c:majorUnit val="1"/>
        <c:minorUnit val="0.1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3" Type="http://schemas.openxmlformats.org/officeDocument/2006/relationships/image" Target="../media/image5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10" Type="http://schemas.openxmlformats.org/officeDocument/2006/relationships/image" Target="../media/image12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89376-CF11-4412-AFF3-0E1C7D8E20E6}" type="datetimeFigureOut">
              <a:rPr lang="ru-RU" smtClean="0"/>
              <a:t>06.11.2013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85B6F-0F5D-43B0-80FD-CC0758B2CA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7229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999E4A7-9BD0-4EAD-B6DC-480F3B42BD73}" type="slidenum">
              <a:rPr lang="ru-RU"/>
              <a:pPr eaLnBrk="1" hangingPunct="1"/>
              <a:t>2</a:t>
            </a:fld>
            <a:endParaRPr lang="ru-RU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dirty="0" smtClean="0">
                <a:latin typeface="Arial" charset="0"/>
                <a:cs typeface="Arial" charset="0"/>
              </a:rPr>
              <a:t>Математика. 5 класс.  </a:t>
            </a:r>
            <a:r>
              <a:rPr lang="ru-RU" dirty="0" err="1" smtClean="0">
                <a:latin typeface="Arial" charset="0"/>
                <a:cs typeface="Arial" charset="0"/>
              </a:rPr>
              <a:t>Виленкин</a:t>
            </a:r>
            <a:r>
              <a:rPr lang="ru-RU" dirty="0" smtClean="0">
                <a:latin typeface="Arial" charset="0"/>
                <a:cs typeface="Arial" charset="0"/>
              </a:rPr>
              <a:t> Н.Я. и др.     №55.</a:t>
            </a:r>
          </a:p>
          <a:p>
            <a:pPr eaLnBrk="1" hangingPunct="1"/>
            <a:endParaRPr lang="ru-RU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655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ontrol" Target="../activeX/activeX7.xml"/><Relationship Id="rId13" Type="http://schemas.openxmlformats.org/officeDocument/2006/relationships/control" Target="../activeX/activeX12.xml"/><Relationship Id="rId18" Type="http://schemas.openxmlformats.org/officeDocument/2006/relationships/control" Target="../activeX/activeX17.xml"/><Relationship Id="rId26" Type="http://schemas.openxmlformats.org/officeDocument/2006/relationships/image" Target="../media/image18.gif"/><Relationship Id="rId39" Type="http://schemas.openxmlformats.org/officeDocument/2006/relationships/image" Target="../media/image16.wmf"/><Relationship Id="rId3" Type="http://schemas.openxmlformats.org/officeDocument/2006/relationships/control" Target="../activeX/activeX2.xml"/><Relationship Id="rId21" Type="http://schemas.openxmlformats.org/officeDocument/2006/relationships/notesSlide" Target="../notesSlides/notesSlide1.xml"/><Relationship Id="rId34" Type="http://schemas.openxmlformats.org/officeDocument/2006/relationships/image" Target="../media/image11.wmf"/><Relationship Id="rId7" Type="http://schemas.openxmlformats.org/officeDocument/2006/relationships/control" Target="../activeX/activeX6.xml"/><Relationship Id="rId12" Type="http://schemas.openxmlformats.org/officeDocument/2006/relationships/control" Target="../activeX/activeX11.xml"/><Relationship Id="rId17" Type="http://schemas.openxmlformats.org/officeDocument/2006/relationships/control" Target="../activeX/activeX16.xml"/><Relationship Id="rId25" Type="http://schemas.openxmlformats.org/officeDocument/2006/relationships/oleObject" Target="../embeddings/oleObject3.bin"/><Relationship Id="rId33" Type="http://schemas.openxmlformats.org/officeDocument/2006/relationships/image" Target="../media/image10.wmf"/><Relationship Id="rId38" Type="http://schemas.openxmlformats.org/officeDocument/2006/relationships/image" Target="../media/image15.wmf"/><Relationship Id="rId2" Type="http://schemas.openxmlformats.org/officeDocument/2006/relationships/control" Target="../activeX/activeX1.xml"/><Relationship Id="rId16" Type="http://schemas.openxmlformats.org/officeDocument/2006/relationships/control" Target="../activeX/activeX15.xml"/><Relationship Id="rId20" Type="http://schemas.openxmlformats.org/officeDocument/2006/relationships/slideLayout" Target="../slideLayouts/slideLayout7.xml"/><Relationship Id="rId29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control" Target="../activeX/activeX10.xml"/><Relationship Id="rId24" Type="http://schemas.openxmlformats.org/officeDocument/2006/relationships/oleObject" Target="../embeddings/oleObject2.bin"/><Relationship Id="rId32" Type="http://schemas.openxmlformats.org/officeDocument/2006/relationships/image" Target="../media/image9.wmf"/><Relationship Id="rId37" Type="http://schemas.openxmlformats.org/officeDocument/2006/relationships/image" Target="../media/image14.wmf"/><Relationship Id="rId40" Type="http://schemas.openxmlformats.org/officeDocument/2006/relationships/image" Target="../media/image17.wmf"/><Relationship Id="rId5" Type="http://schemas.openxmlformats.org/officeDocument/2006/relationships/control" Target="../activeX/activeX4.xml"/><Relationship Id="rId15" Type="http://schemas.openxmlformats.org/officeDocument/2006/relationships/control" Target="../activeX/activeX14.xml"/><Relationship Id="rId23" Type="http://schemas.openxmlformats.org/officeDocument/2006/relationships/image" Target="../media/image3.wmf"/><Relationship Id="rId28" Type="http://schemas.openxmlformats.org/officeDocument/2006/relationships/image" Target="../media/image5.wmf"/><Relationship Id="rId36" Type="http://schemas.openxmlformats.org/officeDocument/2006/relationships/image" Target="../media/image13.wmf"/><Relationship Id="rId10" Type="http://schemas.openxmlformats.org/officeDocument/2006/relationships/control" Target="../activeX/activeX9.xml"/><Relationship Id="rId19" Type="http://schemas.openxmlformats.org/officeDocument/2006/relationships/control" Target="../activeX/activeX18.xml"/><Relationship Id="rId31" Type="http://schemas.openxmlformats.org/officeDocument/2006/relationships/image" Target="../media/image8.wmf"/><Relationship Id="rId4" Type="http://schemas.openxmlformats.org/officeDocument/2006/relationships/control" Target="../activeX/activeX3.xml"/><Relationship Id="rId9" Type="http://schemas.openxmlformats.org/officeDocument/2006/relationships/control" Target="../activeX/activeX8.xml"/><Relationship Id="rId14" Type="http://schemas.openxmlformats.org/officeDocument/2006/relationships/control" Target="../activeX/activeX13.xml"/><Relationship Id="rId22" Type="http://schemas.openxmlformats.org/officeDocument/2006/relationships/oleObject" Target="../embeddings/oleObject1.bin"/><Relationship Id="rId27" Type="http://schemas.openxmlformats.org/officeDocument/2006/relationships/image" Target="../media/image4.wmf"/><Relationship Id="rId30" Type="http://schemas.openxmlformats.org/officeDocument/2006/relationships/image" Target="../media/image7.wmf"/><Relationship Id="rId35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85293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Действия с натуральными числами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3968" y="908720"/>
            <a:ext cx="4064496" cy="1198984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 умею думать, я умею рассуждать,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Что </a:t>
            </a:r>
            <a:r>
              <a:rPr lang="ru-R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полезно для здоровья,</a:t>
            </a:r>
          </a:p>
          <a:p>
            <a:pPr algn="l"/>
            <a:r>
              <a:rPr lang="ru-RU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То </a:t>
            </a:r>
            <a:r>
              <a:rPr lang="ru-RU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 буду выбирать!</a:t>
            </a:r>
            <a:endParaRPr 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ahoma" pitchFamily="34" charset="0"/>
              </a:rPr>
              <a:t>Чтобы </a:t>
            </a:r>
            <a:r>
              <a:rPr lang="ru-RU" dirty="0">
                <a:latin typeface="Tahoma" pitchFamily="34" charset="0"/>
              </a:rPr>
              <a:t>жизнь была полной, насыщенной, интересной не лежите на диване и не просиживайте у компьютера, телевизора. Есть много интересного вокруг нас. Найдите увлечение по </a:t>
            </a:r>
            <a:r>
              <a:rPr lang="ru-RU" dirty="0" smtClean="0">
                <a:latin typeface="Tahoma" pitchFamily="34" charset="0"/>
              </a:rPr>
              <a:t>душе.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  <a:latin typeface="Tahoma" pitchFamily="34" charset="0"/>
              </a:rPr>
              <a:t>«Безделье и праздность не только рождают невежество, они в тоже время являются причиной болезни»              Ибн Сина.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26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primorye24.ru/uploads/posts/2012-05/thumbs/1336875797__580_1000_90_144173582814217673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40537"/>
            <a:ext cx="3876675" cy="237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Мы за здоровый образ жизни, за то, чтобы свободное от учебы время было творчески заполнено</a:t>
            </a:r>
            <a:r>
              <a:rPr lang="ru-RU" b="1" dirty="0" smtClean="0"/>
              <a:t>.</a:t>
            </a:r>
          </a:p>
          <a:p>
            <a:pPr algn="ctr">
              <a:buNone/>
              <a:defRPr/>
            </a:pPr>
            <a:r>
              <a:rPr lang="ru-RU" b="1" i="1" dirty="0">
                <a:solidFill>
                  <a:srgbClr val="FF0000"/>
                </a:solidFill>
                <a:latin typeface="Bernard MT Condensed" pitchFamily="18" charset="0"/>
              </a:rPr>
              <a:t>Сочетайте танцы и спорт в </a:t>
            </a:r>
            <a:r>
              <a:rPr lang="ru-RU" b="1" i="1" dirty="0" smtClean="0">
                <a:solidFill>
                  <a:srgbClr val="FF0000"/>
                </a:solidFill>
                <a:latin typeface="Bernard MT Condensed" pitchFamily="18" charset="0"/>
              </a:rPr>
              <a:t>занятиях аэробикой и спортивной гимнастикой.</a:t>
            </a:r>
            <a:endParaRPr lang="ru-RU" b="1" i="1" dirty="0">
              <a:solidFill>
                <a:srgbClr val="FF0000"/>
              </a:solidFill>
              <a:latin typeface="Bernard MT Condensed" pitchFamily="18" charset="0"/>
            </a:endParaRPr>
          </a:p>
          <a:p>
            <a:pPr marL="0" indent="0" algn="ctr">
              <a:buNone/>
            </a:pPr>
            <a:endParaRPr lang="ru-RU" b="1" dirty="0"/>
          </a:p>
        </p:txBody>
      </p:sp>
      <p:pic>
        <p:nvPicPr>
          <p:cNvPr id="8196" name="Picture 4" descr="http://mir-detstva.kiev.ua/files/ris1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235" y="3514583"/>
            <a:ext cx="4018793" cy="251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2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 descr="Pskov (4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39" y="620688"/>
            <a:ext cx="3260613" cy="4968552"/>
          </a:xfrm>
          <a:prstGeom prst="rect">
            <a:avLst/>
          </a:prstGeom>
          <a:noFill/>
          <a:ln w="76200" cmpd="thickThin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32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05736" y="1768421"/>
            <a:ext cx="6590104" cy="4498975"/>
          </a:xfrm>
        </p:spPr>
        <p:txBody>
          <a:bodyPr>
            <a:normAutofit fontScale="62500" lnSpcReduction="20000"/>
          </a:bodyPr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dirty="0" smtClean="0"/>
              <a:t>   </a:t>
            </a:r>
            <a:r>
              <a:rPr lang="ru-RU" sz="4400" b="1" i="1" dirty="0" smtClean="0">
                <a:solidFill>
                  <a:srgbClr val="FF0000"/>
                </a:solidFill>
                <a:latin typeface="Bernard MT Condensed" pitchFamily="18" charset="0"/>
              </a:rPr>
              <a:t>Занимайтесь спортом.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rgbClr val="FF0000"/>
                </a:solidFill>
                <a:latin typeface="Bernard MT Condensed" pitchFamily="18" charset="0"/>
              </a:rPr>
              <a:t>Мальчики! Стране нужны </a:t>
            </a:r>
          </a:p>
          <a:p>
            <a:pPr algn="ctr">
              <a:buNone/>
              <a:defRPr/>
            </a:pPr>
            <a:r>
              <a:rPr lang="ru-RU" sz="4400" b="1" i="1" dirty="0" smtClean="0">
                <a:solidFill>
                  <a:srgbClr val="FF0000"/>
                </a:solidFill>
                <a:latin typeface="Bernard MT Condensed" pitchFamily="18" charset="0"/>
              </a:rPr>
              <a:t>настоящие мужчины</a:t>
            </a:r>
            <a:r>
              <a:rPr lang="ru-RU" sz="4400" b="1" i="1" dirty="0" smtClean="0">
                <a:solidFill>
                  <a:srgbClr val="FF0000"/>
                </a:solidFill>
                <a:latin typeface="Bernard MT Condensed" pitchFamily="18" charset="0"/>
              </a:rPr>
              <a:t>. </a:t>
            </a:r>
          </a:p>
          <a:p>
            <a:pPr algn="ctr">
              <a:buNone/>
              <a:defRPr/>
            </a:pPr>
            <a:endParaRPr lang="ru-RU" sz="4400" b="1" i="1" dirty="0" smtClean="0">
              <a:latin typeface="Bernard MT Condensed" pitchFamily="18" charset="0"/>
            </a:endParaRPr>
          </a:p>
          <a:p>
            <a:pPr algn="ctr">
              <a:buNone/>
              <a:defRPr/>
            </a:pPr>
            <a:r>
              <a:rPr lang="ru-RU" sz="4400" b="1" i="1" dirty="0" smtClean="0">
                <a:latin typeface="Bernard MT Condensed" pitchFamily="18" charset="0"/>
              </a:rPr>
              <a:t>Развивайте </a:t>
            </a:r>
            <a:r>
              <a:rPr lang="ru-RU" sz="4400" b="1" i="1" dirty="0">
                <a:latin typeface="Bernard MT Condensed" pitchFamily="18" charset="0"/>
              </a:rPr>
              <a:t>художественные способности, занимаясь в художественных школах, </a:t>
            </a:r>
          </a:p>
          <a:p>
            <a:pPr algn="ctr">
              <a:buNone/>
              <a:defRPr/>
            </a:pPr>
            <a:r>
              <a:rPr lang="ru-RU" sz="4400" b="1" i="1" dirty="0">
                <a:latin typeface="Bernard MT Condensed" pitchFamily="18" charset="0"/>
              </a:rPr>
              <a:t>    кружках, </a:t>
            </a:r>
          </a:p>
          <a:p>
            <a:pPr algn="ctr">
              <a:buNone/>
              <a:defRPr/>
            </a:pPr>
            <a:r>
              <a:rPr lang="ru-RU" sz="4400" b="1" i="1" dirty="0">
                <a:latin typeface="Bernard MT Condensed" pitchFamily="18" charset="0"/>
              </a:rPr>
              <a:t>     клубах.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4400" b="1" i="1" dirty="0" smtClean="0">
                <a:solidFill>
                  <a:srgbClr val="FF0000"/>
                </a:solidFill>
                <a:latin typeface="Bernard MT Condensed" pitchFamily="18" charset="0"/>
              </a:rPr>
              <a:t> </a:t>
            </a:r>
            <a:endParaRPr lang="ru-RU" sz="4400" b="1" i="1" dirty="0" smtClean="0">
              <a:solidFill>
                <a:srgbClr val="FF0000"/>
              </a:solidFill>
              <a:latin typeface="Bernard MT Condensed" pitchFamily="18" charset="0"/>
            </a:endParaRPr>
          </a:p>
        </p:txBody>
      </p:sp>
      <p:pic>
        <p:nvPicPr>
          <p:cNvPr id="40964" name="Picture 6" descr="AG00016_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302" y="168673"/>
            <a:ext cx="1583407" cy="1583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7" descr="AG00019_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365104"/>
            <a:ext cx="1727596" cy="1599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157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46963" y="260648"/>
            <a:ext cx="8540750" cy="4498975"/>
          </a:xfrm>
          <a:ln cmpd="thickThin">
            <a:noFill/>
          </a:ln>
        </p:spPr>
        <p:txBody>
          <a:bodyPr>
            <a:normAutofit/>
          </a:bodyPr>
          <a:lstStyle/>
          <a:p>
            <a:pPr algn="ctr">
              <a:buNone/>
              <a:defRPr/>
            </a:pPr>
            <a:r>
              <a:rPr lang="ru-RU" dirty="0" smtClean="0"/>
              <a:t>   </a:t>
            </a:r>
            <a:r>
              <a:rPr lang="ru-RU" b="1" i="1" dirty="0" smtClean="0">
                <a:solidFill>
                  <a:srgbClr val="FF0000"/>
                </a:solidFill>
                <a:latin typeface="Bodoni MT Poster Compressed" pitchFamily="18" charset="0"/>
              </a:rPr>
              <a:t>Учитесь играть на музыкальных </a:t>
            </a:r>
            <a:r>
              <a:rPr lang="ru-RU" b="1" i="1" dirty="0" smtClean="0">
                <a:solidFill>
                  <a:srgbClr val="FF0000"/>
                </a:solidFill>
                <a:latin typeface="Bodoni MT Poster Compressed" pitchFamily="18" charset="0"/>
              </a:rPr>
              <a:t>инструментах</a:t>
            </a:r>
            <a:r>
              <a:rPr lang="ru-RU" b="1" i="1" dirty="0">
                <a:solidFill>
                  <a:srgbClr val="FF0000"/>
                </a:solidFill>
                <a:latin typeface="Bodoni MT Poster Compressed" pitchFamily="18" charset="0"/>
              </a:rPr>
              <a:t>! Пойте песни!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b="1" i="1" dirty="0">
                <a:solidFill>
                  <a:srgbClr val="FF0000"/>
                </a:solidFill>
                <a:latin typeface="Bodoni MT Poster Compressed" pitchFamily="18" charset="0"/>
              </a:rPr>
              <a:t>И</a:t>
            </a:r>
            <a:r>
              <a:rPr lang="ru-RU" b="1" i="1" dirty="0" smtClean="0">
                <a:solidFill>
                  <a:srgbClr val="FF0000"/>
                </a:solidFill>
                <a:latin typeface="Bodoni MT Poster Compressed" pitchFamily="18" charset="0"/>
              </a:rPr>
              <a:t> </a:t>
            </a:r>
            <a:r>
              <a:rPr lang="ru-RU" b="1" i="1" dirty="0" smtClean="0">
                <a:solidFill>
                  <a:srgbClr val="FF0000"/>
                </a:solidFill>
                <a:latin typeface="Bodoni MT Poster Compressed" pitchFamily="18" charset="0"/>
              </a:rPr>
              <a:t>в компании вы будете </a:t>
            </a:r>
          </a:p>
          <a:p>
            <a:pPr algn="ctr">
              <a:buNone/>
              <a:defRPr/>
            </a:pPr>
            <a:r>
              <a:rPr lang="ru-RU" b="1" i="1" dirty="0">
                <a:solidFill>
                  <a:srgbClr val="FF0000"/>
                </a:solidFill>
                <a:latin typeface="Bodoni MT Poster Compressed" pitchFamily="18" charset="0"/>
              </a:rPr>
              <a:t>н</a:t>
            </a:r>
            <a:r>
              <a:rPr lang="ru-RU" b="1" i="1" dirty="0" smtClean="0">
                <a:solidFill>
                  <a:srgbClr val="FF0000"/>
                </a:solidFill>
                <a:latin typeface="Bodoni MT Poster Compressed" pitchFamily="18" charset="0"/>
              </a:rPr>
              <a:t>езаменимы</a:t>
            </a:r>
            <a:r>
              <a:rPr lang="ru-RU" b="1" i="1" dirty="0" smtClean="0">
                <a:solidFill>
                  <a:srgbClr val="FF0000"/>
                </a:solidFill>
                <a:latin typeface="Bodoni MT Poster Compressed" pitchFamily="18" charset="0"/>
              </a:rPr>
              <a:t>!</a:t>
            </a:r>
            <a:endParaRPr lang="ru-RU" b="1" i="1" dirty="0" smtClean="0">
              <a:solidFill>
                <a:srgbClr val="FF0000"/>
              </a:solidFill>
              <a:latin typeface="Bodoni MT Poster Compressed" pitchFamily="18" charset="0"/>
            </a:endParaRPr>
          </a:p>
        </p:txBody>
      </p:sp>
      <p:pic>
        <p:nvPicPr>
          <p:cNvPr id="10242" name="Picture 2" descr="http://web-stihi.ru/wp-content/uploads/2010/05/igra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02" y="2492896"/>
            <a:ext cx="2330202" cy="3206038"/>
          </a:xfrm>
          <a:prstGeom prst="rect">
            <a:avLst/>
          </a:prstGeom>
          <a:noFill/>
          <a:ln w="69850" cmpd="thickThin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t3.gstatic.com/images?q=tbn:ANd9GcRDL-qeVGl4nuPDF8gQn1G5vkkWPiII-e6aSlbksx7YYWA9llo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798" y="3068960"/>
            <a:ext cx="3371895" cy="2243844"/>
          </a:xfrm>
          <a:prstGeom prst="rect">
            <a:avLst/>
          </a:prstGeom>
          <a:noFill/>
          <a:ln w="69850" cmpd="thickThin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29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latin typeface="Century Schoolbook" pitchFamily="18" charset="0"/>
              </a:rPr>
              <a:t>Чем богаче ваш внутренний мир и разносторонней занятия, тем                                            наглядней для вас будет </a:t>
            </a:r>
            <a:r>
              <a:rPr lang="ru-RU" b="1" dirty="0">
                <a:solidFill>
                  <a:srgbClr val="FF0000"/>
                </a:solidFill>
                <a:latin typeface="Century Schoolbook" pitchFamily="18" charset="0"/>
              </a:rPr>
              <a:t>бессмысленность </a:t>
            </a:r>
            <a:r>
              <a:rPr lang="ru-RU" b="1" dirty="0">
                <a:latin typeface="Century Schoolbook" pitchFamily="18" charset="0"/>
              </a:rPr>
              <a:t>курения, пьянства и прочих вредных </a:t>
            </a:r>
            <a:r>
              <a:rPr lang="ru-RU" b="1" dirty="0" smtClean="0">
                <a:latin typeface="Century Schoolbook" pitchFamily="18" charset="0"/>
              </a:rPr>
              <a:t>привычек.</a:t>
            </a:r>
          </a:p>
          <a:p>
            <a:pPr marL="0" indent="0" algn="ctr">
              <a:buNone/>
            </a:pPr>
            <a:endParaRPr lang="ru-RU" b="1" dirty="0" smtClean="0">
              <a:latin typeface="Century Schoolbook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ahoma" pitchFamily="34" charset="0"/>
              </a:rPr>
              <a:t>Береги себя, свое здоровье и тогда математические задачи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  <a:latin typeface="Tahoma" pitchFamily="34" charset="0"/>
              </a:rPr>
              <a:t>вам будут «по зубам»!</a:t>
            </a:r>
          </a:p>
          <a:p>
            <a:pPr algn="ctr"/>
            <a:r>
              <a:rPr lang="ru-RU" b="1" dirty="0">
                <a:solidFill>
                  <a:srgbClr val="FF0000"/>
                </a:solidFill>
                <a:latin typeface="Tahoma" pitchFamily="34" charset="0"/>
              </a:rPr>
              <a:t>Р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</a:rPr>
              <a:t>адости </a:t>
            </a:r>
            <a:r>
              <a:rPr lang="ru-RU" b="1" dirty="0">
                <a:solidFill>
                  <a:srgbClr val="FF0000"/>
                </a:solidFill>
                <a:latin typeface="Tahoma" pitchFamily="34" charset="0"/>
              </a:rPr>
              <a:t>открытий в необозримом море с именем «Математика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</a:rPr>
              <a:t>»!</a:t>
            </a:r>
            <a:endParaRPr lang="ru-RU" b="1" dirty="0">
              <a:solidFill>
                <a:srgbClr val="FF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30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9" name="Oval 79"/>
          <p:cNvSpPr>
            <a:spLocks noChangeArrowheads="1"/>
          </p:cNvSpPr>
          <p:nvPr/>
        </p:nvSpPr>
        <p:spPr bwMode="auto">
          <a:xfrm>
            <a:off x="7632700" y="2662238"/>
            <a:ext cx="701675" cy="596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84" name="Oval 44"/>
          <p:cNvSpPr>
            <a:spLocks noChangeArrowheads="1"/>
          </p:cNvSpPr>
          <p:nvPr/>
        </p:nvSpPr>
        <p:spPr bwMode="auto">
          <a:xfrm>
            <a:off x="7615238" y="1290638"/>
            <a:ext cx="701675" cy="596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146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451725" y="6092825"/>
            <a:ext cx="503238" cy="503238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CCFF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147" name="Group 7"/>
          <p:cNvGrpSpPr>
            <a:grpSpLocks/>
          </p:cNvGrpSpPr>
          <p:nvPr/>
        </p:nvGrpSpPr>
        <p:grpSpPr bwMode="auto">
          <a:xfrm>
            <a:off x="28575" y="107950"/>
            <a:ext cx="9080500" cy="6705600"/>
            <a:chOff x="168" y="176"/>
            <a:chExt cx="5408" cy="3928"/>
          </a:xfrm>
        </p:grpSpPr>
        <p:sp>
          <p:nvSpPr>
            <p:cNvPr id="5208" name="Freeform 8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09" name="Freeform 9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10" name="Freeform 10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11" name="Freeform 11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12" name="Freeform 12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13" name="Freeform 13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14" name="Freeform 14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215" name="Freeform 15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61" name="Oval 21"/>
          <p:cNvSpPr>
            <a:spLocks noChangeArrowheads="1"/>
          </p:cNvSpPr>
          <p:nvPr/>
        </p:nvSpPr>
        <p:spPr bwMode="auto">
          <a:xfrm>
            <a:off x="5911850" y="2733675"/>
            <a:ext cx="712788" cy="576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62" name="Oval 22"/>
          <p:cNvSpPr>
            <a:spLocks noChangeArrowheads="1"/>
          </p:cNvSpPr>
          <p:nvPr/>
        </p:nvSpPr>
        <p:spPr bwMode="auto">
          <a:xfrm>
            <a:off x="4248150" y="2733675"/>
            <a:ext cx="719138" cy="57626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990600" y="1363663"/>
            <a:ext cx="636588" cy="5937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40</a:t>
            </a:r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2574925" y="1363663"/>
            <a:ext cx="669925" cy="5969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82" name="Oval 42"/>
          <p:cNvSpPr>
            <a:spLocks noChangeArrowheads="1"/>
          </p:cNvSpPr>
          <p:nvPr/>
        </p:nvSpPr>
        <p:spPr bwMode="auto">
          <a:xfrm>
            <a:off x="4230688" y="1341438"/>
            <a:ext cx="665162" cy="5969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83" name="Oval 43"/>
          <p:cNvSpPr>
            <a:spLocks noChangeArrowheads="1"/>
          </p:cNvSpPr>
          <p:nvPr/>
        </p:nvSpPr>
        <p:spPr bwMode="auto">
          <a:xfrm>
            <a:off x="5886450" y="1343025"/>
            <a:ext cx="666750" cy="5953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85" name="Oval 45"/>
          <p:cNvSpPr>
            <a:spLocks noChangeArrowheads="1"/>
          </p:cNvSpPr>
          <p:nvPr/>
        </p:nvSpPr>
        <p:spPr bwMode="auto">
          <a:xfrm>
            <a:off x="2606675" y="2733675"/>
            <a:ext cx="704850" cy="595313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293" name="Oval 53"/>
          <p:cNvSpPr>
            <a:spLocks noChangeArrowheads="1"/>
          </p:cNvSpPr>
          <p:nvPr/>
        </p:nvSpPr>
        <p:spPr bwMode="auto">
          <a:xfrm>
            <a:off x="1655763" y="2517775"/>
            <a:ext cx="635000" cy="595313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:8</a:t>
            </a:r>
          </a:p>
        </p:txBody>
      </p:sp>
      <p:graphicFrame>
        <p:nvGraphicFramePr>
          <p:cNvPr id="5134" name="Object 55"/>
          <p:cNvGraphicFramePr>
            <a:graphicFrameLocks noChangeAspect="1"/>
          </p:cNvGraphicFramePr>
          <p:nvPr/>
        </p:nvGraphicFramePr>
        <p:xfrm>
          <a:off x="4557713" y="2716213"/>
          <a:ext cx="920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7" name="Формула" r:id="rId22" imgW="114120" imgH="215640" progId="Equation.3">
                  <p:embed/>
                </p:oleObj>
              </mc:Choice>
              <mc:Fallback>
                <p:oleObj name="Формула" r:id="rId22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7713" y="2716213"/>
                        <a:ext cx="92075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156" name="Group 56"/>
          <p:cNvGrpSpPr>
            <a:grpSpLocks/>
          </p:cNvGrpSpPr>
          <p:nvPr/>
        </p:nvGrpSpPr>
        <p:grpSpPr bwMode="auto">
          <a:xfrm>
            <a:off x="6769100" y="2463800"/>
            <a:ext cx="635000" cy="596900"/>
            <a:chOff x="2109" y="3294"/>
            <a:chExt cx="499" cy="453"/>
          </a:xfrm>
        </p:grpSpPr>
        <p:sp>
          <p:nvSpPr>
            <p:cNvPr id="5206" name="Oval 57"/>
            <p:cNvSpPr>
              <a:spLocks noChangeArrowheads="1"/>
            </p:cNvSpPr>
            <p:nvPr/>
          </p:nvSpPr>
          <p:spPr bwMode="auto">
            <a:xfrm>
              <a:off x="2154" y="352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98" name="Oval 58"/>
            <p:cNvSpPr>
              <a:spLocks noChangeArrowheads="1"/>
            </p:cNvSpPr>
            <p:nvPr/>
          </p:nvSpPr>
          <p:spPr bwMode="auto">
            <a:xfrm>
              <a:off x="2109" y="3294"/>
              <a:ext cx="499" cy="453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8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9</a:t>
              </a:r>
            </a:p>
          </p:txBody>
        </p:sp>
      </p:grpSp>
      <p:sp>
        <p:nvSpPr>
          <p:cNvPr id="10299" name="Oval 59"/>
          <p:cNvSpPr>
            <a:spLocks noChangeArrowheads="1"/>
          </p:cNvSpPr>
          <p:nvPr/>
        </p:nvSpPr>
        <p:spPr bwMode="auto">
          <a:xfrm>
            <a:off x="1709738" y="1146175"/>
            <a:ext cx="636587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:5</a:t>
            </a:r>
          </a:p>
        </p:txBody>
      </p:sp>
      <p:sp>
        <p:nvSpPr>
          <p:cNvPr id="10300" name="Oval 60"/>
          <p:cNvSpPr>
            <a:spLocks noChangeArrowheads="1"/>
          </p:cNvSpPr>
          <p:nvPr/>
        </p:nvSpPr>
        <p:spPr bwMode="auto">
          <a:xfrm>
            <a:off x="3384550" y="2517775"/>
            <a:ext cx="635000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+11</a:t>
            </a:r>
          </a:p>
        </p:txBody>
      </p:sp>
      <p:grpSp>
        <p:nvGrpSpPr>
          <p:cNvPr id="5159" name="Group 61"/>
          <p:cNvGrpSpPr>
            <a:grpSpLocks/>
          </p:cNvGrpSpPr>
          <p:nvPr/>
        </p:nvGrpSpPr>
        <p:grpSpPr bwMode="auto">
          <a:xfrm>
            <a:off x="3367088" y="1146175"/>
            <a:ext cx="635000" cy="596900"/>
            <a:chOff x="2109" y="3294"/>
            <a:chExt cx="499" cy="453"/>
          </a:xfrm>
        </p:grpSpPr>
        <p:sp>
          <p:nvSpPr>
            <p:cNvPr id="5204" name="Oval 62"/>
            <p:cNvSpPr>
              <a:spLocks noChangeArrowheads="1"/>
            </p:cNvSpPr>
            <p:nvPr/>
          </p:nvSpPr>
          <p:spPr bwMode="auto">
            <a:xfrm>
              <a:off x="2154" y="352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03" name="Oval 63"/>
            <p:cNvSpPr>
              <a:spLocks noChangeArrowheads="1"/>
            </p:cNvSpPr>
            <p:nvPr/>
          </p:nvSpPr>
          <p:spPr bwMode="auto">
            <a:xfrm>
              <a:off x="2109" y="3294"/>
              <a:ext cx="499" cy="453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8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3</a:t>
              </a:r>
            </a:p>
          </p:txBody>
        </p:sp>
      </p:grpSp>
      <p:sp>
        <p:nvSpPr>
          <p:cNvPr id="10306" name="Oval 66"/>
          <p:cNvSpPr>
            <a:spLocks noChangeArrowheads="1"/>
          </p:cNvSpPr>
          <p:nvPr/>
        </p:nvSpPr>
        <p:spPr bwMode="auto">
          <a:xfrm>
            <a:off x="6678613" y="1125538"/>
            <a:ext cx="635000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+46</a:t>
            </a:r>
          </a:p>
        </p:txBody>
      </p:sp>
      <p:sp>
        <p:nvSpPr>
          <p:cNvPr id="5161" name="Freeform 68"/>
          <p:cNvSpPr>
            <a:spLocks/>
          </p:cNvSpPr>
          <p:nvPr/>
        </p:nvSpPr>
        <p:spPr bwMode="auto">
          <a:xfrm>
            <a:off x="1638300" y="1722438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62" name="Freeform 71"/>
          <p:cNvSpPr>
            <a:spLocks/>
          </p:cNvSpPr>
          <p:nvPr/>
        </p:nvSpPr>
        <p:spPr bwMode="auto">
          <a:xfrm>
            <a:off x="3294063" y="1720850"/>
            <a:ext cx="965200" cy="1588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63" name="Freeform 72"/>
          <p:cNvSpPr>
            <a:spLocks/>
          </p:cNvSpPr>
          <p:nvPr/>
        </p:nvSpPr>
        <p:spPr bwMode="auto">
          <a:xfrm>
            <a:off x="4951413" y="1720850"/>
            <a:ext cx="965200" cy="1588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64" name="Freeform 73"/>
          <p:cNvSpPr>
            <a:spLocks/>
          </p:cNvSpPr>
          <p:nvPr/>
        </p:nvSpPr>
        <p:spPr bwMode="auto">
          <a:xfrm>
            <a:off x="6607175" y="1649413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14" name="Oval 74"/>
          <p:cNvSpPr>
            <a:spLocks noChangeArrowheads="1"/>
          </p:cNvSpPr>
          <p:nvPr/>
        </p:nvSpPr>
        <p:spPr bwMode="auto">
          <a:xfrm>
            <a:off x="1008063" y="2663825"/>
            <a:ext cx="636587" cy="5937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72</a:t>
            </a:r>
          </a:p>
        </p:txBody>
      </p:sp>
      <p:sp>
        <p:nvSpPr>
          <p:cNvPr id="5166" name="Freeform 75"/>
          <p:cNvSpPr>
            <a:spLocks/>
          </p:cNvSpPr>
          <p:nvPr/>
        </p:nvSpPr>
        <p:spPr bwMode="auto">
          <a:xfrm>
            <a:off x="1655763" y="3022600"/>
            <a:ext cx="965200" cy="1588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67" name="Freeform 76"/>
          <p:cNvSpPr>
            <a:spLocks/>
          </p:cNvSpPr>
          <p:nvPr/>
        </p:nvSpPr>
        <p:spPr bwMode="auto">
          <a:xfrm>
            <a:off x="3311525" y="3021013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68" name="Freeform 77"/>
          <p:cNvSpPr>
            <a:spLocks/>
          </p:cNvSpPr>
          <p:nvPr/>
        </p:nvSpPr>
        <p:spPr bwMode="auto">
          <a:xfrm>
            <a:off x="4968875" y="3021013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69" name="Freeform 78"/>
          <p:cNvSpPr>
            <a:spLocks/>
          </p:cNvSpPr>
          <p:nvPr/>
        </p:nvSpPr>
        <p:spPr bwMode="auto">
          <a:xfrm>
            <a:off x="6624638" y="2967038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20" name="Oval 80"/>
          <p:cNvSpPr>
            <a:spLocks noChangeArrowheads="1"/>
          </p:cNvSpPr>
          <p:nvPr/>
        </p:nvSpPr>
        <p:spPr bwMode="auto">
          <a:xfrm>
            <a:off x="5022850" y="1146175"/>
            <a:ext cx="636588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:6</a:t>
            </a:r>
          </a:p>
        </p:txBody>
      </p:sp>
      <p:sp>
        <p:nvSpPr>
          <p:cNvPr id="10321" name="Oval 81"/>
          <p:cNvSpPr>
            <a:spLocks noChangeArrowheads="1"/>
          </p:cNvSpPr>
          <p:nvPr/>
        </p:nvSpPr>
        <p:spPr bwMode="auto">
          <a:xfrm>
            <a:off x="5111750" y="2517775"/>
            <a:ext cx="636588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:5</a:t>
            </a:r>
          </a:p>
        </p:txBody>
      </p:sp>
      <p:sp>
        <p:nvSpPr>
          <p:cNvPr id="10322" name="Oval 82"/>
          <p:cNvSpPr>
            <a:spLocks noChangeArrowheads="1"/>
          </p:cNvSpPr>
          <p:nvPr/>
        </p:nvSpPr>
        <p:spPr bwMode="auto">
          <a:xfrm>
            <a:off x="7686675" y="3905250"/>
            <a:ext cx="701675" cy="596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23" name="Oval 83"/>
          <p:cNvSpPr>
            <a:spLocks noChangeArrowheads="1"/>
          </p:cNvSpPr>
          <p:nvPr/>
        </p:nvSpPr>
        <p:spPr bwMode="auto">
          <a:xfrm>
            <a:off x="5965825" y="3976688"/>
            <a:ext cx="712788" cy="576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24" name="Oval 84"/>
          <p:cNvSpPr>
            <a:spLocks noChangeArrowheads="1"/>
          </p:cNvSpPr>
          <p:nvPr/>
        </p:nvSpPr>
        <p:spPr bwMode="auto">
          <a:xfrm>
            <a:off x="4302125" y="3976688"/>
            <a:ext cx="719138" cy="576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25" name="Oval 85"/>
          <p:cNvSpPr>
            <a:spLocks noChangeArrowheads="1"/>
          </p:cNvSpPr>
          <p:nvPr/>
        </p:nvSpPr>
        <p:spPr bwMode="auto">
          <a:xfrm>
            <a:off x="2660650" y="3976688"/>
            <a:ext cx="704850" cy="5953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26" name="Oval 86"/>
          <p:cNvSpPr>
            <a:spLocks noChangeArrowheads="1"/>
          </p:cNvSpPr>
          <p:nvPr/>
        </p:nvSpPr>
        <p:spPr bwMode="auto">
          <a:xfrm>
            <a:off x="1709738" y="3760788"/>
            <a:ext cx="635000" cy="595312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:7</a:t>
            </a:r>
          </a:p>
        </p:txBody>
      </p:sp>
      <p:graphicFrame>
        <p:nvGraphicFramePr>
          <p:cNvPr id="5135" name="Object 87"/>
          <p:cNvGraphicFramePr>
            <a:graphicFrameLocks noChangeAspect="1"/>
          </p:cNvGraphicFramePr>
          <p:nvPr/>
        </p:nvGraphicFramePr>
        <p:xfrm>
          <a:off x="4611688" y="3959225"/>
          <a:ext cx="920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8" name="Формула" r:id="rId24" imgW="114120" imgH="215640" progId="Equation.3">
                  <p:embed/>
                </p:oleObj>
              </mc:Choice>
              <mc:Fallback>
                <p:oleObj name="Формула" r:id="rId24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1688" y="3959225"/>
                        <a:ext cx="92075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31" name="Oval 91"/>
          <p:cNvSpPr>
            <a:spLocks noChangeArrowheads="1"/>
          </p:cNvSpPr>
          <p:nvPr/>
        </p:nvSpPr>
        <p:spPr bwMode="auto">
          <a:xfrm>
            <a:off x="5167313" y="3740150"/>
            <a:ext cx="635000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+8</a:t>
            </a:r>
          </a:p>
        </p:txBody>
      </p:sp>
      <p:sp>
        <p:nvSpPr>
          <p:cNvPr id="10332" name="Oval 92"/>
          <p:cNvSpPr>
            <a:spLocks noChangeArrowheads="1"/>
          </p:cNvSpPr>
          <p:nvPr/>
        </p:nvSpPr>
        <p:spPr bwMode="auto">
          <a:xfrm>
            <a:off x="1062038" y="3906838"/>
            <a:ext cx="636587" cy="5937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28</a:t>
            </a:r>
          </a:p>
        </p:txBody>
      </p:sp>
      <p:sp>
        <p:nvSpPr>
          <p:cNvPr id="5179" name="Freeform 93"/>
          <p:cNvSpPr>
            <a:spLocks/>
          </p:cNvSpPr>
          <p:nvPr/>
        </p:nvSpPr>
        <p:spPr bwMode="auto">
          <a:xfrm>
            <a:off x="1709738" y="4265613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80" name="Freeform 94"/>
          <p:cNvSpPr>
            <a:spLocks/>
          </p:cNvSpPr>
          <p:nvPr/>
        </p:nvSpPr>
        <p:spPr bwMode="auto">
          <a:xfrm>
            <a:off x="3365500" y="4264025"/>
            <a:ext cx="965200" cy="1588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81" name="Freeform 95"/>
          <p:cNvSpPr>
            <a:spLocks/>
          </p:cNvSpPr>
          <p:nvPr/>
        </p:nvSpPr>
        <p:spPr bwMode="auto">
          <a:xfrm>
            <a:off x="5022850" y="4264025"/>
            <a:ext cx="965200" cy="1588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82" name="Freeform 96"/>
          <p:cNvSpPr>
            <a:spLocks/>
          </p:cNvSpPr>
          <p:nvPr/>
        </p:nvSpPr>
        <p:spPr bwMode="auto">
          <a:xfrm>
            <a:off x="6678613" y="4262438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37" name="Oval 97"/>
          <p:cNvSpPr>
            <a:spLocks noChangeArrowheads="1"/>
          </p:cNvSpPr>
          <p:nvPr/>
        </p:nvSpPr>
        <p:spPr bwMode="auto">
          <a:xfrm>
            <a:off x="6823075" y="3740150"/>
            <a:ext cx="636588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:10</a:t>
            </a:r>
          </a:p>
        </p:txBody>
      </p:sp>
      <p:grpSp>
        <p:nvGrpSpPr>
          <p:cNvPr id="5184" name="Group 98"/>
          <p:cNvGrpSpPr>
            <a:grpSpLocks/>
          </p:cNvGrpSpPr>
          <p:nvPr/>
        </p:nvGrpSpPr>
        <p:grpSpPr bwMode="auto">
          <a:xfrm>
            <a:off x="3438525" y="3740150"/>
            <a:ext cx="635000" cy="596900"/>
            <a:chOff x="2109" y="3294"/>
            <a:chExt cx="499" cy="453"/>
          </a:xfrm>
        </p:grpSpPr>
        <p:sp>
          <p:nvSpPr>
            <p:cNvPr id="5202" name="Oval 99"/>
            <p:cNvSpPr>
              <a:spLocks noChangeArrowheads="1"/>
            </p:cNvSpPr>
            <p:nvPr/>
          </p:nvSpPr>
          <p:spPr bwMode="auto">
            <a:xfrm>
              <a:off x="2154" y="352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40" name="Oval 100"/>
            <p:cNvSpPr>
              <a:spLocks noChangeArrowheads="1"/>
            </p:cNvSpPr>
            <p:nvPr/>
          </p:nvSpPr>
          <p:spPr bwMode="auto">
            <a:xfrm>
              <a:off x="2109" y="3294"/>
              <a:ext cx="499" cy="453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8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</a:p>
          </p:txBody>
        </p:sp>
      </p:grpSp>
      <p:sp>
        <p:nvSpPr>
          <p:cNvPr id="10345" name="Oval 105"/>
          <p:cNvSpPr>
            <a:spLocks noChangeArrowheads="1"/>
          </p:cNvSpPr>
          <p:nvPr/>
        </p:nvSpPr>
        <p:spPr bwMode="auto">
          <a:xfrm>
            <a:off x="7686675" y="5057775"/>
            <a:ext cx="701675" cy="5969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DDDDD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46" name="Oval 106"/>
          <p:cNvSpPr>
            <a:spLocks noChangeArrowheads="1"/>
          </p:cNvSpPr>
          <p:nvPr/>
        </p:nvSpPr>
        <p:spPr bwMode="auto">
          <a:xfrm>
            <a:off x="5965825" y="5129213"/>
            <a:ext cx="712788" cy="576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47" name="Oval 107"/>
          <p:cNvSpPr>
            <a:spLocks noChangeArrowheads="1"/>
          </p:cNvSpPr>
          <p:nvPr/>
        </p:nvSpPr>
        <p:spPr bwMode="auto">
          <a:xfrm>
            <a:off x="4302125" y="5129213"/>
            <a:ext cx="719138" cy="576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48" name="Oval 108"/>
          <p:cNvSpPr>
            <a:spLocks noChangeArrowheads="1"/>
          </p:cNvSpPr>
          <p:nvPr/>
        </p:nvSpPr>
        <p:spPr bwMode="auto">
          <a:xfrm>
            <a:off x="2660650" y="5129213"/>
            <a:ext cx="704850" cy="59531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349" name="Oval 109"/>
          <p:cNvSpPr>
            <a:spLocks noChangeArrowheads="1"/>
          </p:cNvSpPr>
          <p:nvPr/>
        </p:nvSpPr>
        <p:spPr bwMode="auto">
          <a:xfrm>
            <a:off x="1709738" y="4913313"/>
            <a:ext cx="635000" cy="595312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:8</a:t>
            </a:r>
          </a:p>
        </p:txBody>
      </p:sp>
      <p:graphicFrame>
        <p:nvGraphicFramePr>
          <p:cNvPr id="5140" name="Object 110"/>
          <p:cNvGraphicFramePr>
            <a:graphicFrameLocks noChangeAspect="1"/>
          </p:cNvGraphicFramePr>
          <p:nvPr/>
        </p:nvGraphicFramePr>
        <p:xfrm>
          <a:off x="4611688" y="5111750"/>
          <a:ext cx="920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9" name="Формула" r:id="rId25" imgW="114120" imgH="215640" progId="Equation.3">
                  <p:embed/>
                </p:oleObj>
              </mc:Choice>
              <mc:Fallback>
                <p:oleObj name="Формула" r:id="rId25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1688" y="5111750"/>
                        <a:ext cx="92075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2" name="Oval 112"/>
          <p:cNvSpPr>
            <a:spLocks noChangeArrowheads="1"/>
          </p:cNvSpPr>
          <p:nvPr/>
        </p:nvSpPr>
        <p:spPr bwMode="auto">
          <a:xfrm>
            <a:off x="1062038" y="5059363"/>
            <a:ext cx="636587" cy="5937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56</a:t>
            </a:r>
          </a:p>
        </p:txBody>
      </p:sp>
      <p:sp>
        <p:nvSpPr>
          <p:cNvPr id="5191" name="Freeform 113"/>
          <p:cNvSpPr>
            <a:spLocks/>
          </p:cNvSpPr>
          <p:nvPr/>
        </p:nvSpPr>
        <p:spPr bwMode="auto">
          <a:xfrm>
            <a:off x="1709738" y="5418138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92" name="Freeform 114"/>
          <p:cNvSpPr>
            <a:spLocks/>
          </p:cNvSpPr>
          <p:nvPr/>
        </p:nvSpPr>
        <p:spPr bwMode="auto">
          <a:xfrm>
            <a:off x="3365500" y="5416550"/>
            <a:ext cx="965200" cy="1588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93" name="Freeform 115"/>
          <p:cNvSpPr>
            <a:spLocks/>
          </p:cNvSpPr>
          <p:nvPr/>
        </p:nvSpPr>
        <p:spPr bwMode="auto">
          <a:xfrm>
            <a:off x="5022850" y="5416550"/>
            <a:ext cx="965200" cy="1588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194" name="Freeform 116"/>
          <p:cNvSpPr>
            <a:spLocks/>
          </p:cNvSpPr>
          <p:nvPr/>
        </p:nvSpPr>
        <p:spPr bwMode="auto">
          <a:xfrm>
            <a:off x="6678613" y="5414963"/>
            <a:ext cx="965200" cy="1587"/>
          </a:xfrm>
          <a:custGeom>
            <a:avLst/>
            <a:gdLst>
              <a:gd name="T0" fmla="*/ 0 w 608"/>
              <a:gd name="T1" fmla="*/ 0 h 1"/>
              <a:gd name="T2" fmla="*/ 608 w 608"/>
              <a:gd name="T3" fmla="*/ 0 h 1"/>
              <a:gd name="T4" fmla="*/ 0 60000 65536"/>
              <a:gd name="T5" fmla="*/ 0 60000 65536"/>
              <a:gd name="T6" fmla="*/ 0 w 608"/>
              <a:gd name="T7" fmla="*/ 0 h 1"/>
              <a:gd name="T8" fmla="*/ 608 w 608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08" h="1">
                <a:moveTo>
                  <a:pt x="0" y="0"/>
                </a:moveTo>
                <a:lnTo>
                  <a:pt x="608" y="0"/>
                </a:lnTo>
              </a:path>
            </a:pathLst>
          </a:custGeom>
          <a:noFill/>
          <a:ln w="28575" cmpd="sng">
            <a:solidFill>
              <a:schemeClr val="tx1"/>
            </a:solidFill>
            <a:round/>
            <a:headEnd type="none" w="med" len="med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357" name="Oval 117"/>
          <p:cNvSpPr>
            <a:spLocks noChangeArrowheads="1"/>
          </p:cNvSpPr>
          <p:nvPr/>
        </p:nvSpPr>
        <p:spPr bwMode="auto">
          <a:xfrm>
            <a:off x="5159375" y="4919663"/>
            <a:ext cx="636588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:4</a:t>
            </a:r>
          </a:p>
        </p:txBody>
      </p:sp>
      <p:sp>
        <p:nvSpPr>
          <p:cNvPr id="10363" name="Oval 123"/>
          <p:cNvSpPr>
            <a:spLocks noChangeArrowheads="1"/>
          </p:cNvSpPr>
          <p:nvPr/>
        </p:nvSpPr>
        <p:spPr bwMode="auto">
          <a:xfrm>
            <a:off x="3492500" y="4868863"/>
            <a:ext cx="635000" cy="5969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+13</a:t>
            </a:r>
          </a:p>
        </p:txBody>
      </p:sp>
      <p:grpSp>
        <p:nvGrpSpPr>
          <p:cNvPr id="5197" name="Group 124"/>
          <p:cNvGrpSpPr>
            <a:grpSpLocks/>
          </p:cNvGrpSpPr>
          <p:nvPr/>
        </p:nvGrpSpPr>
        <p:grpSpPr bwMode="auto">
          <a:xfrm>
            <a:off x="6804025" y="4919663"/>
            <a:ext cx="635000" cy="596900"/>
            <a:chOff x="2109" y="3294"/>
            <a:chExt cx="499" cy="453"/>
          </a:xfrm>
        </p:grpSpPr>
        <p:sp>
          <p:nvSpPr>
            <p:cNvPr id="5200" name="Oval 125"/>
            <p:cNvSpPr>
              <a:spLocks noChangeArrowheads="1"/>
            </p:cNvSpPr>
            <p:nvPr/>
          </p:nvSpPr>
          <p:spPr bwMode="auto">
            <a:xfrm>
              <a:off x="2154" y="352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66" name="Oval 126"/>
            <p:cNvSpPr>
              <a:spLocks noChangeArrowheads="1"/>
            </p:cNvSpPr>
            <p:nvPr/>
          </p:nvSpPr>
          <p:spPr bwMode="auto">
            <a:xfrm>
              <a:off x="2109" y="3294"/>
              <a:ext cx="499" cy="453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800" b="1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itchFamily="34" charset="0"/>
                  <a:cs typeface="Arial" pitchFamily="34" charset="0"/>
                </a:rPr>
                <a:t>8</a:t>
              </a:r>
            </a:p>
          </p:txBody>
        </p:sp>
      </p:grpSp>
      <p:pic>
        <p:nvPicPr>
          <p:cNvPr id="10367" name="Picture 127" descr="gr06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4933" flipH="1">
            <a:off x="250825" y="549275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24981" y="153875"/>
            <a:ext cx="2357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Устный счет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77287" y="134302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50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515128" y="2700993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36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404153" y="3982571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433936" y="5182255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4</a:t>
            </a:r>
            <a:r>
              <a:rPr lang="ru-RU" sz="2800" b="1" dirty="0" smtClean="0">
                <a:solidFill>
                  <a:srgbClr val="C00000"/>
                </a:solidFill>
              </a:rPr>
              <a:t>0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200" name="CommandButton1" r:id="rId2" imgW="1123920" imgH="361800"/>
        </mc:Choice>
        <mc:Fallback>
          <p:control name="CommandButton1" r:id="rId2" imgW="1123920" imgH="361800">
            <p:pic>
              <p:nvPicPr>
                <p:cNvPr id="4" name="Command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7"/>
                <a:srcRect/>
                <a:stretch>
                  <a:fillRect/>
                </a:stretch>
              </p:blipFill>
              <p:spPr bwMode="auto">
                <a:xfrm>
                  <a:off x="827088" y="6165850"/>
                  <a:ext cx="1122362" cy="358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1" name="TextBox4" r:id="rId3" imgW="504720" imgH="428760"/>
        </mc:Choice>
        <mc:Fallback>
          <p:control name="TextBox4" r:id="rId3" imgW="504720" imgH="428760">
            <p:pic>
              <p:nvPicPr>
                <p:cNvPr id="5" name="TextBox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2124075" y="6146800"/>
                  <a:ext cx="503238" cy="431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2" name="TextBox7" r:id="rId4" imgW="542880" imgH="333360"/>
        </mc:Choice>
        <mc:Fallback>
          <p:control name="TextBox7" r:id="rId4" imgW="542880" imgH="333360">
            <p:pic>
              <p:nvPicPr>
                <p:cNvPr id="6" name="TextBox7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29"/>
                <a:srcRect/>
                <a:stretch>
                  <a:fillRect/>
                </a:stretch>
              </p:blipFill>
              <p:spPr bwMode="auto">
                <a:xfrm>
                  <a:off x="4356100" y="2852738"/>
                  <a:ext cx="538163" cy="3349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3" name="TextBox8" r:id="rId5" imgW="581040" imgH="343080"/>
        </mc:Choice>
        <mc:Fallback>
          <p:control name="TextBox8" r:id="rId5" imgW="581040" imgH="343080">
            <p:pic>
              <p:nvPicPr>
                <p:cNvPr id="7" name="TextBox8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0"/>
                <a:srcRect/>
                <a:stretch>
                  <a:fillRect/>
                </a:stretch>
              </p:blipFill>
              <p:spPr bwMode="auto">
                <a:xfrm>
                  <a:off x="5976938" y="2838450"/>
                  <a:ext cx="576262" cy="3413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4" name="TextBox9" r:id="rId6" imgW="542880" imgH="361800"/>
        </mc:Choice>
        <mc:Fallback>
          <p:control name="TextBox9" r:id="rId6" imgW="542880" imgH="361800">
            <p:pic>
              <p:nvPicPr>
                <p:cNvPr id="8" name="TextBox9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1"/>
                <a:srcRect/>
                <a:stretch>
                  <a:fillRect/>
                </a:stretch>
              </p:blipFill>
              <p:spPr bwMode="auto">
                <a:xfrm>
                  <a:off x="7704138" y="2781300"/>
                  <a:ext cx="539750" cy="3603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5" name="TextBox10" r:id="rId7" imgW="504720" imgH="361800"/>
        </mc:Choice>
        <mc:Fallback>
          <p:control name="TextBox10" r:id="rId7" imgW="504720" imgH="361800">
            <p:pic>
              <p:nvPicPr>
                <p:cNvPr id="9" name="TextBox10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2"/>
                <a:srcRect/>
                <a:stretch>
                  <a:fillRect/>
                </a:stretch>
              </p:blipFill>
              <p:spPr bwMode="auto">
                <a:xfrm>
                  <a:off x="2771775" y="4076700"/>
                  <a:ext cx="503238" cy="3603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6" name="TextBox11" r:id="rId8" imgW="504720" imgH="390600"/>
        </mc:Choice>
        <mc:Fallback>
          <p:control name="TextBox11" r:id="rId8" imgW="504720" imgH="390600">
            <p:pic>
              <p:nvPicPr>
                <p:cNvPr id="10" name="TextBox1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3"/>
                <a:srcRect/>
                <a:stretch>
                  <a:fillRect/>
                </a:stretch>
              </p:blipFill>
              <p:spPr bwMode="auto">
                <a:xfrm>
                  <a:off x="4427538" y="4051300"/>
                  <a:ext cx="503237" cy="3857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7" name="TextBox1" r:id="rId9" imgW="523800" imgH="380880"/>
        </mc:Choice>
        <mc:Fallback>
          <p:control name="TextBox1" r:id="rId9" imgW="523800" imgH="380880">
            <p:pic>
              <p:nvPicPr>
                <p:cNvPr id="11" name="Text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4"/>
                <a:srcRect/>
                <a:stretch>
                  <a:fillRect/>
                </a:stretch>
              </p:blipFill>
              <p:spPr bwMode="auto">
                <a:xfrm>
                  <a:off x="2627313" y="1484313"/>
                  <a:ext cx="520700" cy="3825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8" name="TextBox2" r:id="rId10" imgW="523800" imgH="343080"/>
        </mc:Choice>
        <mc:Fallback>
          <p:control name="TextBox2" r:id="rId10" imgW="523800" imgH="343080">
            <p:pic>
              <p:nvPicPr>
                <p:cNvPr id="12" name="TextBox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5"/>
                <a:srcRect/>
                <a:stretch>
                  <a:fillRect/>
                </a:stretch>
              </p:blipFill>
              <p:spPr bwMode="auto">
                <a:xfrm>
                  <a:off x="4287838" y="1460500"/>
                  <a:ext cx="520700" cy="3429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09" name="TextBox3" r:id="rId11" imgW="523800" imgH="361800"/>
        </mc:Choice>
        <mc:Fallback>
          <p:control name="TextBox3" r:id="rId11" imgW="523800" imgH="361800">
            <p:pic>
              <p:nvPicPr>
                <p:cNvPr id="13" name="TextBox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6"/>
                <a:srcRect/>
                <a:stretch>
                  <a:fillRect/>
                </a:stretch>
              </p:blipFill>
              <p:spPr bwMode="auto">
                <a:xfrm>
                  <a:off x="5940425" y="1484313"/>
                  <a:ext cx="519113" cy="3603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0" name="TextBox5" r:id="rId12" imgW="523800" imgH="352440"/>
        </mc:Choice>
        <mc:Fallback>
          <p:control name="TextBox5" r:id="rId12" imgW="523800" imgH="352440">
            <p:pic>
              <p:nvPicPr>
                <p:cNvPr id="14" name="TextBox5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7"/>
                <a:srcRect/>
                <a:stretch>
                  <a:fillRect/>
                </a:stretch>
              </p:blipFill>
              <p:spPr bwMode="auto">
                <a:xfrm>
                  <a:off x="7667625" y="1412875"/>
                  <a:ext cx="519113" cy="355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1" name="TextBox6" r:id="rId13" imgW="523800" imgH="371520"/>
        </mc:Choice>
        <mc:Fallback>
          <p:control name="TextBox6" r:id="rId13" imgW="523800" imgH="371520">
            <p:pic>
              <p:nvPicPr>
                <p:cNvPr id="15" name="TextBox6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8"/>
                <a:srcRect/>
                <a:stretch>
                  <a:fillRect/>
                </a:stretch>
              </p:blipFill>
              <p:spPr bwMode="auto">
                <a:xfrm>
                  <a:off x="2678113" y="2851150"/>
                  <a:ext cx="520700" cy="3730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2" name="TextBox12" r:id="rId14" imgW="504720" imgH="390600"/>
        </mc:Choice>
        <mc:Fallback>
          <p:control name="TextBox12" r:id="rId14" imgW="504720" imgH="390600">
            <p:pic>
              <p:nvPicPr>
                <p:cNvPr id="16" name="TextBox1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3"/>
                <a:srcRect/>
                <a:stretch>
                  <a:fillRect/>
                </a:stretch>
              </p:blipFill>
              <p:spPr bwMode="auto">
                <a:xfrm>
                  <a:off x="6084888" y="4048125"/>
                  <a:ext cx="503237" cy="3857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3" name="TextBox13" r:id="rId15" imgW="581040" imgH="352440"/>
        </mc:Choice>
        <mc:Fallback>
          <p:control name="TextBox13" r:id="rId15" imgW="581040" imgH="352440">
            <p:pic>
              <p:nvPicPr>
                <p:cNvPr id="17" name="TextBox1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9"/>
                <a:srcRect/>
                <a:stretch>
                  <a:fillRect/>
                </a:stretch>
              </p:blipFill>
              <p:spPr bwMode="auto">
                <a:xfrm>
                  <a:off x="7759700" y="4048125"/>
                  <a:ext cx="576263" cy="3508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4" name="TextBox14" r:id="rId16" imgW="504720" imgH="361800"/>
        </mc:Choice>
        <mc:Fallback>
          <p:control name="TextBox14" r:id="rId16" imgW="504720" imgH="361800">
            <p:pic>
              <p:nvPicPr>
                <p:cNvPr id="18" name="TextBox1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2"/>
                <a:srcRect/>
                <a:stretch>
                  <a:fillRect/>
                </a:stretch>
              </p:blipFill>
              <p:spPr bwMode="auto">
                <a:xfrm>
                  <a:off x="2771775" y="5229225"/>
                  <a:ext cx="503238" cy="3603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5" name="TextBox15" r:id="rId17" imgW="504720" imgH="390600"/>
        </mc:Choice>
        <mc:Fallback>
          <p:control name="TextBox15" r:id="rId17" imgW="504720" imgH="390600">
            <p:pic>
              <p:nvPicPr>
                <p:cNvPr id="19" name="TextBox15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3"/>
                <a:srcRect/>
                <a:stretch>
                  <a:fillRect/>
                </a:stretch>
              </p:blipFill>
              <p:spPr bwMode="auto">
                <a:xfrm>
                  <a:off x="4429125" y="5229225"/>
                  <a:ext cx="503238" cy="3857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6" name="TextBox16" r:id="rId18" imgW="504720" imgH="390600"/>
        </mc:Choice>
        <mc:Fallback>
          <p:control name="TextBox16" r:id="rId18" imgW="504720" imgH="390600">
            <p:pic>
              <p:nvPicPr>
                <p:cNvPr id="20" name="TextBox16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33"/>
                <a:srcRect/>
                <a:stretch>
                  <a:fillRect/>
                </a:stretch>
              </p:blipFill>
              <p:spPr bwMode="auto">
                <a:xfrm>
                  <a:off x="6084888" y="5229225"/>
                  <a:ext cx="503237" cy="3857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217" name="TextBox17" r:id="rId19" imgW="581040" imgH="352440"/>
        </mc:Choice>
        <mc:Fallback>
          <p:control name="TextBox17" r:id="rId19" imgW="581040" imgH="352440">
            <p:pic>
              <p:nvPicPr>
                <p:cNvPr id="21" name="TextBox17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0"/>
                <a:srcRect/>
                <a:stretch>
                  <a:fillRect/>
                </a:stretch>
              </p:blipFill>
              <p:spPr bwMode="auto">
                <a:xfrm>
                  <a:off x="7759700" y="5200650"/>
                  <a:ext cx="576263" cy="3508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12700">
                      <a:noFill/>
                      <a:miter lim="800000"/>
                      <a:headEnd type="none" w="sm" len="sm"/>
                      <a:tailEnd type="none" w="sm" len="sm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6830186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2222E-6 L 0.45833 -0.00371 " pathEditMode="relative" ptsTypes="AA">
                                      <p:cBhvr>
                                        <p:cTn id="6" dur="5000" fill="hold"/>
                                        <p:tgtEl>
                                          <p:spTgt spid="10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833 -0.0037 L 0.98611 -0.00185 " pathEditMode="relative" ptsTypes="AA">
                                      <p:cBhvr>
                                        <p:cTn id="9" dur="5000" fill="hold"/>
                                        <p:tgtEl>
                                          <p:spTgt spid="10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8" grpId="0"/>
      <p:bldP spid="79" grpId="0"/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Таблица показателей роста и веса</a:t>
            </a:r>
            <a:r>
              <a:rPr lang="ru-RU" dirty="0"/>
              <a:t/>
            </a:r>
            <a:br>
              <a:rPr lang="ru-RU" dirty="0"/>
            </a:br>
            <a:endParaRPr lang="en-US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2845897"/>
              </p:ext>
            </p:extLst>
          </p:nvPr>
        </p:nvGraphicFramePr>
        <p:xfrm>
          <a:off x="755576" y="836712"/>
          <a:ext cx="7715250" cy="11514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1728"/>
                <a:gridCol w="1669286"/>
                <a:gridCol w="1669286"/>
                <a:gridCol w="1517475"/>
                <a:gridCol w="1517475"/>
              </a:tblGrid>
              <a:tr h="208629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Возраст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 gridSpan="2">
                  <a:txBody>
                    <a:bodyPr/>
                    <a:lstStyle/>
                    <a:p>
                      <a:pPr indent="269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Мальчики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indent="269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Девочки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86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рост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рост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вес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</a:tr>
              <a:tr h="2086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 лет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1м 30см-1м 40см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25кг 900г-35кг 800г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1м 30см-1м 40см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25кг 900г - 37кг 200г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</a:tr>
              <a:tr h="3102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 лет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1м 35см-1м 47см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29 </a:t>
                      </a:r>
                      <a:r>
                        <a:rPr lang="ru-RU" sz="1200" dirty="0" smtClean="0">
                          <a:effectLst/>
                        </a:rPr>
                        <a:t>кг-</a:t>
                      </a:r>
                      <a:r>
                        <a:rPr lang="ru-RU" sz="1100" baseline="0" dirty="0" smtClean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40 </a:t>
                      </a:r>
                      <a:r>
                        <a:rPr lang="ru-RU" sz="1200" dirty="0">
                          <a:effectLst/>
                        </a:rPr>
                        <a:t>к г800г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1м 35см-1м 47см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28кг 600г -42кг 200г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</a:tr>
              <a:tr h="2086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 лет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1м 40см-1м 52см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31кг 300г-45кг 800г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1м 40см-1м 52см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  <a:tc>
                  <a:txBody>
                    <a:bodyPr/>
                    <a:lstStyle/>
                    <a:p>
                      <a:pPr indent="-57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32кг 200г -47 кг 600г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031" marR="68031" marT="0" marB="0" anchor="ctr"/>
                </a:tc>
              </a:tr>
            </a:tbl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786763368"/>
              </p:ext>
            </p:extLst>
          </p:nvPr>
        </p:nvGraphicFramePr>
        <p:xfrm>
          <a:off x="2195736" y="2348880"/>
          <a:ext cx="5832648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51920" y="2132856"/>
            <a:ext cx="1297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 «Б»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ashkortostan.ru/upload/iblock/b24/oaqguzpqktedekfg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3000"/>
                    </a14:imgEffect>
                    <a14:imgEffect>
                      <a14:brightnessContrast bright="20000" contras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836712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Задача №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1281" y="855700"/>
            <a:ext cx="7715304" cy="5311781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/>
              <a:t>Дым одной папиросы содержит 5 мг никотина. Сколько </a:t>
            </a:r>
            <a:r>
              <a:rPr lang="ru-RU" b="1" dirty="0" smtClean="0"/>
              <a:t>миллиграмм </a:t>
            </a:r>
            <a:r>
              <a:rPr lang="ru-RU" b="1" dirty="0"/>
              <a:t>яда примет один человек за один день, выкурив 10 папирос, если от каждой из них в его организм попадает </a:t>
            </a:r>
            <a:r>
              <a:rPr lang="ru-RU" b="1" u="sng" dirty="0"/>
              <a:t>пятая </a:t>
            </a:r>
            <a:r>
              <a:rPr lang="ru-RU" b="1" dirty="0"/>
              <a:t>часть никотина, содержащегося в папиросе?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0882" y="4509120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Смертельная доза никотина для </a:t>
            </a:r>
            <a:r>
              <a:rPr lang="ru-RU" sz="3200" b="1" i="1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>
                <a:solidFill>
                  <a:srgbClr val="FF0000"/>
                </a:solidFill>
              </a:rPr>
              <a:t>человека составляет </a:t>
            </a:r>
            <a:endParaRPr lang="ru-RU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1 </a:t>
            </a:r>
            <a:r>
              <a:rPr lang="ru-RU" sz="3200" b="1" i="1" dirty="0">
                <a:solidFill>
                  <a:srgbClr val="FF0000"/>
                </a:solidFill>
              </a:rPr>
              <a:t>мг на 1 кг массы тела. 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Памятка «Как сохранить здоровье».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92696"/>
            <a:ext cx="7715304" cy="5472608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1200"/>
              </a:spcBef>
            </a:pPr>
            <a:r>
              <a:rPr lang="ru-RU" sz="6400" dirty="0"/>
              <a:t>Если ты </a:t>
            </a:r>
            <a:r>
              <a:rPr lang="ru-RU" sz="6400" dirty="0">
                <a:solidFill>
                  <a:srgbClr val="FF0000"/>
                </a:solidFill>
              </a:rPr>
              <a:t>устал</a:t>
            </a:r>
            <a:r>
              <a:rPr lang="ru-RU" sz="6400" dirty="0"/>
              <a:t>, то подкрепи свои силы с помощью насыщенных </a:t>
            </a:r>
            <a:r>
              <a:rPr lang="ru-RU" sz="6400" u="sng" dirty="0"/>
              <a:t>магнием</a:t>
            </a:r>
            <a:r>
              <a:rPr lang="ru-RU" sz="6400" dirty="0"/>
              <a:t> продуктов – </a:t>
            </a:r>
            <a:r>
              <a:rPr lang="ru-RU" sz="6400" dirty="0">
                <a:solidFill>
                  <a:srgbClr val="FF0000"/>
                </a:solidFill>
              </a:rPr>
              <a:t>кешью, арахиса, риса, овсяных хлопьев, сыра, бананов, яиц</a:t>
            </a:r>
            <a:r>
              <a:rPr lang="ru-RU" sz="6400" dirty="0"/>
              <a:t>. Такая еда помогает подзарядить организм, а вот чипсы, сладости и жирные продукты, наоборот, отнимают силы</a:t>
            </a:r>
            <a:r>
              <a:rPr lang="ru-RU" sz="6400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ru-RU" sz="6400" dirty="0" smtClean="0"/>
              <a:t>Хочешь </a:t>
            </a:r>
            <a:r>
              <a:rPr lang="ru-RU" sz="6400" dirty="0">
                <a:solidFill>
                  <a:schemeClr val="accent3">
                    <a:lumMod val="75000"/>
                  </a:schemeClr>
                </a:solidFill>
              </a:rPr>
              <a:t>подрасти</a:t>
            </a:r>
            <a:r>
              <a:rPr lang="ru-RU" sz="6400" dirty="0"/>
              <a:t>, регулярно употребляй </a:t>
            </a:r>
            <a:r>
              <a:rPr lang="ru-RU" sz="6400" dirty="0">
                <a:solidFill>
                  <a:srgbClr val="FF0000"/>
                </a:solidFill>
              </a:rPr>
              <a:t>пшеничные отруби, тыквенные и подсолнечные семечки, говяжью печень, яйца, орехи</a:t>
            </a:r>
            <a:r>
              <a:rPr lang="ru-RU" sz="6400" dirty="0"/>
              <a:t>. Эти продукты богаты </a:t>
            </a:r>
            <a:r>
              <a:rPr lang="ru-RU" sz="6400" u="sng" dirty="0"/>
              <a:t>цинком</a:t>
            </a:r>
            <a:r>
              <a:rPr lang="ru-RU" sz="6400" dirty="0"/>
              <a:t> – элементом необходимым для формирования костей, особенно в период интенсивного развития</a:t>
            </a:r>
            <a:r>
              <a:rPr lang="ru-RU" sz="6400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ru-RU" sz="6400" dirty="0" smtClean="0"/>
              <a:t>Учёные </a:t>
            </a:r>
            <a:r>
              <a:rPr lang="ru-RU" sz="6400" dirty="0"/>
              <a:t>пришли к выводу, что такие продукты питания, как </a:t>
            </a:r>
            <a:r>
              <a:rPr lang="ru-RU" sz="6400" dirty="0">
                <a:solidFill>
                  <a:srgbClr val="FF0000"/>
                </a:solidFill>
              </a:rPr>
              <a:t>клюква, черника, свекла, капуста, жирная рыба</a:t>
            </a:r>
            <a:r>
              <a:rPr lang="ru-RU" sz="6400" dirty="0"/>
              <a:t> лучше всего активизируют </a:t>
            </a:r>
            <a:r>
              <a:rPr lang="ru-RU" sz="6400" dirty="0">
                <a:solidFill>
                  <a:schemeClr val="accent3">
                    <a:lumMod val="75000"/>
                  </a:schemeClr>
                </a:solidFill>
              </a:rPr>
              <a:t>умственные способности</a:t>
            </a:r>
            <a:r>
              <a:rPr lang="ru-RU" sz="6400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ru-RU" sz="6400" dirty="0" smtClean="0"/>
              <a:t>Хочешь </a:t>
            </a:r>
            <a:r>
              <a:rPr lang="ru-RU" sz="6400" dirty="0"/>
              <a:t>поднять себе </a:t>
            </a:r>
            <a:r>
              <a:rPr lang="ru-RU" sz="6400" dirty="0">
                <a:solidFill>
                  <a:srgbClr val="FF0000"/>
                </a:solidFill>
              </a:rPr>
              <a:t>настроение</a:t>
            </a:r>
            <a:r>
              <a:rPr lang="ru-RU" sz="6400" dirty="0"/>
              <a:t> – съешь </a:t>
            </a:r>
            <a:r>
              <a:rPr lang="ru-RU" sz="6400" dirty="0">
                <a:solidFill>
                  <a:srgbClr val="FF0000"/>
                </a:solidFill>
              </a:rPr>
              <a:t>банан, помидор или творог</a:t>
            </a:r>
            <a:r>
              <a:rPr lang="ru-RU" sz="6400" dirty="0"/>
              <a:t>. Эти продукты стимулируют выработку </a:t>
            </a:r>
            <a:r>
              <a:rPr lang="ru-RU" sz="6400" u="sng" dirty="0"/>
              <a:t>серотонина</a:t>
            </a:r>
            <a:r>
              <a:rPr lang="ru-RU" sz="6400" dirty="0"/>
              <a:t> – «гормона счастья», отвечающего за твоё эмоциональное состояние и устойчивость к стрессам. Также уровень этого гормона, а, значит, и настроение, повышается, когда гуляешь солнечным днём на </a:t>
            </a:r>
            <a:r>
              <a:rPr lang="ru-RU" sz="6400" dirty="0">
                <a:solidFill>
                  <a:srgbClr val="FF0000"/>
                </a:solidFill>
              </a:rPr>
              <a:t>свежем воздухе</a:t>
            </a:r>
            <a:r>
              <a:rPr lang="ru-RU" sz="6400" dirty="0"/>
              <a:t>, занимаешься </a:t>
            </a:r>
            <a:r>
              <a:rPr lang="ru-RU" sz="6400" dirty="0" smtClean="0">
                <a:solidFill>
                  <a:srgbClr val="FF0000"/>
                </a:solidFill>
              </a:rPr>
              <a:t>спортом</a:t>
            </a:r>
            <a:r>
              <a:rPr lang="ru-RU" sz="6400" dirty="0" smtClean="0"/>
              <a:t>.</a:t>
            </a:r>
          </a:p>
          <a:p>
            <a:pPr>
              <a:spcBef>
                <a:spcPts val="1200"/>
              </a:spcBef>
            </a:pPr>
            <a:r>
              <a:rPr lang="ru-RU" sz="6400" dirty="0" smtClean="0"/>
              <a:t>Чтобы </a:t>
            </a:r>
            <a:r>
              <a:rPr lang="ru-RU" sz="6400" dirty="0"/>
              <a:t>не засыпать на уроках, принимай </a:t>
            </a:r>
            <a:r>
              <a:rPr lang="ru-RU" sz="6400" u="sng" dirty="0">
                <a:solidFill>
                  <a:schemeClr val="accent3">
                    <a:lumMod val="75000"/>
                  </a:schemeClr>
                </a:solidFill>
              </a:rPr>
              <a:t>витамины</a:t>
            </a:r>
            <a:r>
              <a:rPr lang="ru-RU" sz="6400" dirty="0"/>
              <a:t>! </a:t>
            </a:r>
            <a:endParaRPr lang="ru-RU" sz="6400" dirty="0" smtClean="0"/>
          </a:p>
          <a:p>
            <a:pPr>
              <a:spcBef>
                <a:spcPts val="1200"/>
              </a:spcBef>
            </a:pPr>
            <a:r>
              <a:rPr lang="ru-RU" sz="6400" dirty="0" smtClean="0"/>
              <a:t>Если </a:t>
            </a:r>
            <a:r>
              <a:rPr lang="ru-RU" sz="6400" dirty="0"/>
              <a:t>бы основным предназначением человека была работа за компьютером, он выглядел бы несколько иначе: огромные глаза на непропорционально большой голове, длинные пальцы, тощее горбатое туловище и почти атрофировавшиеся ноги. Не хочешь превратиться в такое чудище – периодически отрывайся от монитора и совершай небольшие прогулки для профилактики заболеваний позвоночника. А для поддержания зрения чаще переводи взгляд с одного предмета на другой и смотри вдаль.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984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xn----jtbaaldsgaoflxr4fyc.xn--p1ai/images/vitaminy/vitamin-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134" y="3356992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t3.gstatic.com/images?q=tbn:ANd9GcR9dEbK4eJ0DG6hecQnNVqq35iaV1Cj5y0oOpW6v1Qv9I4B_wsN9Wg_aSln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2736"/>
            <a:ext cx="482453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Задача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92696"/>
            <a:ext cx="7920880" cy="5544616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Масса витамина С, ежедневно необходимая человеку, в 4 раза больше, чем витамина Е. Какова суточная норма в витамине Е, если  витамина С   мы в день должны употреблять 60 </a:t>
            </a:r>
            <a:r>
              <a:rPr lang="ru-RU" b="1" dirty="0" smtClean="0"/>
              <a:t>мг?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Программа «5+ в день</a:t>
            </a:r>
            <a:r>
              <a:rPr lang="ru-RU" b="1" dirty="0" smtClean="0">
                <a:solidFill>
                  <a:srgbClr val="FF0000"/>
                </a:solidFill>
              </a:rPr>
              <a:t>» -</a:t>
            </a:r>
            <a:r>
              <a:rPr lang="ru-RU" b="1" dirty="0">
                <a:solidFill>
                  <a:srgbClr val="FF0000"/>
                </a:solidFill>
              </a:rPr>
              <a:t>5 порций -  это самый необходимый минимум фруктов и овощей в день.</a:t>
            </a:r>
          </a:p>
          <a:p>
            <a:r>
              <a:rPr lang="ru-RU" b="1" dirty="0"/>
              <a:t>1</a:t>
            </a:r>
            <a:r>
              <a:rPr lang="ru-RU" b="1" dirty="0" smtClean="0"/>
              <a:t> </a:t>
            </a:r>
            <a:r>
              <a:rPr lang="ru-RU" b="1" dirty="0"/>
              <a:t>порция – 1 пригоршня.</a:t>
            </a:r>
          </a:p>
          <a:p>
            <a:r>
              <a:rPr lang="ru-RU" b="1" dirty="0" smtClean="0"/>
              <a:t>10 лет </a:t>
            </a:r>
            <a:r>
              <a:rPr lang="ru-RU" b="1" dirty="0"/>
              <a:t>– </a:t>
            </a:r>
            <a:r>
              <a:rPr lang="ru-RU" b="1" u="sng" dirty="0" smtClean="0"/>
              <a:t>250 </a:t>
            </a:r>
            <a:r>
              <a:rPr lang="ru-RU" b="1" u="sng" dirty="0" err="1" smtClean="0"/>
              <a:t>гр</a:t>
            </a:r>
            <a:r>
              <a:rPr lang="ru-RU" b="1" u="sng" dirty="0" smtClean="0"/>
              <a:t> в день.</a:t>
            </a:r>
            <a:endParaRPr lang="ru-RU" b="1" u="sng" dirty="0"/>
          </a:p>
          <a:p>
            <a:r>
              <a:rPr lang="ru-RU" b="1" dirty="0" smtClean="0"/>
              <a:t>Взрослый </a:t>
            </a:r>
            <a:r>
              <a:rPr lang="ru-RU" b="1" dirty="0"/>
              <a:t>– </a:t>
            </a:r>
            <a:r>
              <a:rPr lang="ru-RU" b="1" u="sng" dirty="0" smtClean="0"/>
              <a:t>400 </a:t>
            </a:r>
            <a:r>
              <a:rPr lang="ru-RU" b="1" u="sng" dirty="0" err="1" smtClean="0"/>
              <a:t>гр</a:t>
            </a:r>
            <a:r>
              <a:rPr lang="ru-RU" b="1" u="sng" dirty="0" smtClean="0"/>
              <a:t> в день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8412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Задача 4 «Вредные привычки»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Один въедливый учёный подсчитал, что в 1 г грязи из-под ногтей содержится </a:t>
            </a:r>
            <a:r>
              <a:rPr lang="ru-RU" b="1" dirty="0" smtClean="0"/>
              <a:t>  38 </a:t>
            </a:r>
            <a:r>
              <a:rPr lang="ru-RU" b="1" dirty="0"/>
              <a:t>000 000 микробов, чтобы заболеть достаточно проглотить </a:t>
            </a:r>
            <a:r>
              <a:rPr lang="ru-RU" b="1" u="sng" dirty="0"/>
              <a:t>сотую часть</a:t>
            </a:r>
            <a:r>
              <a:rPr lang="ru-RU" b="1" dirty="0"/>
              <a:t>. Сколько же </a:t>
            </a:r>
            <a:r>
              <a:rPr lang="ru-RU" b="1" dirty="0" smtClean="0"/>
              <a:t>это </a:t>
            </a:r>
            <a:r>
              <a:rPr lang="ru-RU" b="1" dirty="0"/>
              <a:t>микробов</a:t>
            </a:r>
            <a:r>
              <a:rPr lang="ru-RU" b="1" dirty="0" smtClean="0"/>
              <a:t>?</a:t>
            </a:r>
          </a:p>
          <a:p>
            <a:endParaRPr lang="ru-RU" dirty="0"/>
          </a:p>
        </p:txBody>
      </p:sp>
      <p:pic>
        <p:nvPicPr>
          <p:cNvPr id="6146" name="Picture 2" descr="http://overhealth.ru/uploads/posts/2012-10/1349815525_kak-otuchitsya-ot-privychki-gryzt-nog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95336"/>
            <a:ext cx="3299845" cy="2232248"/>
          </a:xfrm>
          <a:prstGeom prst="rect">
            <a:avLst/>
          </a:prstGeom>
          <a:noFill/>
          <a:ln w="50800" cmpd="thickThin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3928" y="3284984"/>
            <a:ext cx="4572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200" b="1" dirty="0">
                <a:solidFill>
                  <a:srgbClr val="FF0000"/>
                </a:solidFill>
              </a:rPr>
              <a:t>Прежде всего запомните – что грызя ногти вы едите грязь, которая находится под ними. Даже если у вас абсолютно чистые ноготки – то под ними все равно могут быть яйца глистов, которых вы никогда в жизни не увидите без микроскопа. </a:t>
            </a:r>
          </a:p>
        </p:txBody>
      </p:sp>
    </p:spTree>
    <p:extLst>
      <p:ext uri="{BB962C8B-B14F-4D97-AF65-F5344CB8AC3E}">
        <p14:creationId xmlns:p14="http://schemas.microsoft.com/office/powerpoint/2010/main" val="412003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chistiymir.com/assets/images/Statyi2/hu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73399"/>
            <a:ext cx="3585317" cy="275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i="1" dirty="0"/>
              <a:t>Задача 5 «Шум»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734954"/>
            <a:ext cx="4926311" cy="54498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Уровень шума метро в 1,5 раза выше шума громкого разговора и уже опасен для здоровья. Учащийся, слушающий </a:t>
            </a:r>
            <a:r>
              <a:rPr lang="ru-RU" sz="2000" dirty="0" smtClean="0"/>
              <a:t>плеер, </a:t>
            </a:r>
            <a:r>
              <a:rPr lang="ru-RU" sz="2000" dirty="0"/>
              <a:t>испытывает давление на органы слуха на 10дб больше, чем шум метро. На сколько шум плеера тише шума вертолета, если вертолет шумит на 110дб, а громкий разговор имеет уровень шума в 60дб?</a:t>
            </a:r>
          </a:p>
        </p:txBody>
      </p:sp>
      <p:pic>
        <p:nvPicPr>
          <p:cNvPr id="7170" name="Picture 2" descr="http://kak-zdorovie.ru/wp-content/uploads/2012/08/Vred-naushniko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68256"/>
            <a:ext cx="2143125" cy="2143125"/>
          </a:xfrm>
          <a:prstGeom prst="rect">
            <a:avLst/>
          </a:prstGeom>
          <a:noFill/>
          <a:ln w="47625" cmpd="thickThin">
            <a:solidFill>
              <a:schemeClr val="tx2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3330110"/>
            <a:ext cx="610820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С помощью слуха мы взаимодействуем с окружающей средой. При работе в интенсивном шуме у людей снижается внимание, увеличивается количество ошибок и даже ухудшается зрение. Сильный шум может даже убить. Постоянно слушая музыку через наушники, человек постепенно глохнет и повышает уровень громкости незаметно сам для себя. Это очень вредно. Японские врачи провели исследование и выяснили, что из каждых 45 человек, имеющих расстройства слуха, 30 - регулярно слушают музыку через наушники.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35081" y="108976"/>
            <a:ext cx="45089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«</a:t>
            </a:r>
            <a:r>
              <a:rPr lang="ru-RU" sz="1400" b="1" dirty="0"/>
              <a:t>Шум – такой </a:t>
            </a:r>
            <a:r>
              <a:rPr lang="ru-RU" sz="1400" b="1" dirty="0" smtClean="0"/>
              <a:t>же</a:t>
            </a:r>
            <a:r>
              <a:rPr lang="ru-RU" sz="1400" dirty="0"/>
              <a:t> </a:t>
            </a:r>
            <a:r>
              <a:rPr lang="ru-RU" sz="1400" b="1" dirty="0" smtClean="0"/>
              <a:t>медленный убийца,</a:t>
            </a:r>
            <a:r>
              <a:rPr lang="ru-RU" sz="1400" dirty="0"/>
              <a:t> </a:t>
            </a:r>
            <a:r>
              <a:rPr lang="ru-RU" sz="1400" b="1" dirty="0" smtClean="0"/>
              <a:t>как </a:t>
            </a:r>
            <a:r>
              <a:rPr lang="ru-RU" sz="1400" b="1" dirty="0"/>
              <a:t>и смог».</a:t>
            </a:r>
            <a:endParaRPr lang="ru-RU" sz="1400" dirty="0"/>
          </a:p>
          <a:p>
            <a:r>
              <a:rPr lang="ru-RU" sz="1400" dirty="0" smtClean="0"/>
              <a:t>В.О. </a:t>
            </a:r>
            <a:r>
              <a:rPr lang="ru-RU" sz="1400" dirty="0" err="1" smtClean="0"/>
              <a:t>Кнудсен</a:t>
            </a:r>
            <a:r>
              <a:rPr lang="ru-RU" sz="1400" dirty="0" smtClean="0"/>
              <a:t>, известный </a:t>
            </a:r>
            <a:r>
              <a:rPr lang="ru-RU" sz="1400" dirty="0"/>
              <a:t>американский акустик</a:t>
            </a:r>
          </a:p>
        </p:txBody>
      </p:sp>
    </p:spTree>
    <p:extLst>
      <p:ext uri="{BB962C8B-B14F-4D97-AF65-F5344CB8AC3E}">
        <p14:creationId xmlns:p14="http://schemas.microsoft.com/office/powerpoint/2010/main" val="30559333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11560" y="476672"/>
            <a:ext cx="3854478" cy="639762"/>
          </a:xfrm>
        </p:spPr>
        <p:txBody>
          <a:bodyPr/>
          <a:lstStyle/>
          <a:p>
            <a:r>
              <a:rPr lang="en-US" dirty="0" smtClean="0"/>
              <a:t>I </a:t>
            </a:r>
            <a:r>
              <a:rPr lang="ru-RU" dirty="0" smtClean="0"/>
              <a:t>вариант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7544" y="1052736"/>
            <a:ext cx="4029844" cy="5113106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 smtClean="0"/>
              <a:t>1) Вычислите</a:t>
            </a:r>
            <a:r>
              <a:rPr lang="ru-RU" sz="2000" b="1" dirty="0"/>
              <a:t>, применяя распределительное свойство:</a:t>
            </a:r>
          </a:p>
          <a:p>
            <a:pPr marL="0" indent="0">
              <a:buNone/>
            </a:pPr>
            <a:r>
              <a:rPr lang="ru-RU" sz="2000" b="1" dirty="0"/>
              <a:t>а) 17∙53 + 17∙47		</a:t>
            </a:r>
            <a:r>
              <a:rPr lang="ru-RU" sz="2000" b="1" dirty="0" smtClean="0"/>
              <a:t>(</a:t>
            </a:r>
            <a:r>
              <a:rPr lang="ru-RU" sz="2000" b="1" dirty="0"/>
              <a:t>1 балл)</a:t>
            </a:r>
          </a:p>
          <a:p>
            <a:pPr marL="0" indent="0">
              <a:buNone/>
            </a:pPr>
            <a:r>
              <a:rPr lang="ru-RU" sz="2000" b="1" dirty="0"/>
              <a:t>б) 36∙178 – 78∙36		(1 балл)</a:t>
            </a:r>
          </a:p>
          <a:p>
            <a:pPr marL="0" indent="0">
              <a:buNone/>
            </a:pPr>
            <a:r>
              <a:rPr lang="ru-RU" sz="2000" b="1" dirty="0"/>
              <a:t>в) 113∙99 + 113		</a:t>
            </a:r>
            <a:r>
              <a:rPr lang="ru-RU" sz="2000" b="1" dirty="0" smtClean="0"/>
              <a:t>(</a:t>
            </a:r>
            <a:r>
              <a:rPr lang="ru-RU" sz="2000" b="1" dirty="0"/>
              <a:t>1 балл)</a:t>
            </a:r>
          </a:p>
          <a:p>
            <a:pPr marL="0" indent="0">
              <a:buNone/>
            </a:pPr>
            <a:r>
              <a:rPr lang="ru-RU" sz="2000" b="1" dirty="0"/>
              <a:t>2) Решите уравнения: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а</a:t>
            </a:r>
            <a:r>
              <a:rPr lang="ru-RU" sz="2000" b="1" dirty="0"/>
              <a:t>) 17х – 4х = 195</a:t>
            </a:r>
            <a:r>
              <a:rPr lang="ru-RU" sz="2000" b="1" dirty="0" smtClean="0"/>
              <a:t>;	(2 б)</a:t>
            </a:r>
            <a:endParaRPr lang="ru-RU" sz="2000" b="1" dirty="0"/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б</a:t>
            </a:r>
            <a:r>
              <a:rPr lang="ru-RU" sz="2000" b="1" dirty="0"/>
              <a:t>) 11х + 6х + 5 = 90</a:t>
            </a:r>
            <a:r>
              <a:rPr lang="ru-RU" sz="2000" b="1" dirty="0" smtClean="0"/>
              <a:t>.</a:t>
            </a:r>
            <a:r>
              <a:rPr lang="ru-RU" sz="2000" b="1" dirty="0"/>
              <a:t> </a:t>
            </a:r>
            <a:r>
              <a:rPr lang="ru-RU" sz="2000" b="1" dirty="0" smtClean="0"/>
              <a:t>	(2 б)</a:t>
            </a:r>
            <a:endParaRPr lang="ru-RU" sz="2000" b="1" dirty="0"/>
          </a:p>
          <a:p>
            <a:pPr marL="0" indent="0">
              <a:buNone/>
            </a:pPr>
            <a:r>
              <a:rPr lang="ru-RU" sz="2000" b="1" dirty="0" smtClean="0"/>
              <a:t>3) Слесарь и его ученик изготовили 192 детали. Слесарь работает в 3 раза быстрее ученика. Сколько деталей сделал ученик?    ( 3б)</a:t>
            </a:r>
            <a:endParaRPr lang="ru-RU" sz="2000" b="1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572000" y="476672"/>
            <a:ext cx="3784627" cy="639762"/>
          </a:xfrm>
        </p:spPr>
        <p:txBody>
          <a:bodyPr/>
          <a:lstStyle/>
          <a:p>
            <a:r>
              <a:rPr lang="en-US" dirty="0" smtClean="0"/>
              <a:t>II </a:t>
            </a:r>
            <a:r>
              <a:rPr lang="ru-RU" dirty="0" smtClean="0"/>
              <a:t>вариант</a:t>
            </a:r>
            <a:endParaRPr lang="ru-RU" dirty="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2096636094"/>
              </p:ext>
            </p:extLst>
          </p:nvPr>
        </p:nvGraphicFramePr>
        <p:xfrm>
          <a:off x="2495279" y="5517232"/>
          <a:ext cx="4464498" cy="841248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562972"/>
                <a:gridCol w="562972"/>
                <a:gridCol w="562972"/>
                <a:gridCol w="562972"/>
                <a:gridCol w="562972"/>
                <a:gridCol w="562972"/>
                <a:gridCol w="1086666"/>
              </a:tblGrid>
              <a:tr h="4226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10 б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9 б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 б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 б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 б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 б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Меньше 5 баллов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</a:tr>
              <a:tr h="2113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5 -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4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4 -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3 -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349" marR="41349" marT="0" marB="0" anchor="ctr"/>
                </a:tc>
              </a:tr>
            </a:tbl>
          </a:graphicData>
        </a:graphic>
      </p:graphicFrame>
      <p:sp>
        <p:nvSpPr>
          <p:cNvPr id="10" name="Объект 5"/>
          <p:cNvSpPr txBox="1">
            <a:spLocks/>
          </p:cNvSpPr>
          <p:nvPr/>
        </p:nvSpPr>
        <p:spPr>
          <a:xfrm>
            <a:off x="4596666" y="984912"/>
            <a:ext cx="3854478" cy="5113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1) Вычислите, применяя распределительное свойство: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а) 23∙67 + 23∙33		(1 балл)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б) 38∙161 – 61∙38		(1 балл)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в) 57∙199 + 57		(1 балл)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2) Решите уравнения: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   а) 7х + 41х = 192;	(2 б)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   б) 5х + 14х + 5 = 100. 	(2 б)</a:t>
            </a:r>
          </a:p>
          <a:p>
            <a:pPr marL="0" indent="0">
              <a:buFont typeface="Arial" pitchFamily="34" charset="0"/>
              <a:buNone/>
            </a:pPr>
            <a:r>
              <a:rPr lang="ru-RU" sz="2000" b="1" dirty="0" smtClean="0"/>
              <a:t>3) Две швеи сшили 183 костюма. Причем первая работает в 2 раза быстрее. Сколько костюмов сшила вторая швея? (3 б)</a:t>
            </a:r>
          </a:p>
          <a:p>
            <a:pPr marL="0" indent="0">
              <a:buFont typeface="Arial" pitchFamily="34" charset="0"/>
              <a:buNone/>
            </a:pP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38139" y="1715431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=1700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0433" y="2115541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=3600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77103" y="242088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=11300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9306" y="3185602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х=15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1800" y="3558969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х=5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1560" y="5436298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х</a:t>
            </a:r>
            <a:r>
              <a:rPr lang="ru-RU" sz="2000" b="1" dirty="0" smtClean="0">
                <a:solidFill>
                  <a:srgbClr val="C00000"/>
                </a:solidFill>
              </a:rPr>
              <a:t>+3х=192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4х=192, х=192:4, х=48.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Ответ: 48 деталей. 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79113" y="1671296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=2300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05171" y="2020778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=3800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2007" y="2400417"/>
            <a:ext cx="10759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=11400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60232" y="3133199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х=4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74570" y="3510589"/>
            <a:ext cx="938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х=5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81075" y="5085184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х+2х=183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3х=183, х=183:3, х=61.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Ответ: 61 костюм. 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38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TS1019087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281</TotalTime>
  <Words>906</Words>
  <Application>Microsoft Office PowerPoint</Application>
  <PresentationFormat>Экран (4:3)</PresentationFormat>
  <Paragraphs>149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Bernard MT Condensed</vt:lpstr>
      <vt:lpstr>Bodoni MT Poster Compressed</vt:lpstr>
      <vt:lpstr>Calibri</vt:lpstr>
      <vt:lpstr>Century Schoolbook</vt:lpstr>
      <vt:lpstr>Tahoma</vt:lpstr>
      <vt:lpstr>Times New Roman</vt:lpstr>
      <vt:lpstr>Wingdings</vt:lpstr>
      <vt:lpstr>TS101908703</vt:lpstr>
      <vt:lpstr>Формула</vt:lpstr>
      <vt:lpstr>Действия с натуральными числами</vt:lpstr>
      <vt:lpstr>Презентация PowerPoint</vt:lpstr>
      <vt:lpstr>Таблица показателей роста и веса </vt:lpstr>
      <vt:lpstr>Задача № 1</vt:lpstr>
      <vt:lpstr>Памятка «Как сохранить здоровье».</vt:lpstr>
      <vt:lpstr>Задача 2</vt:lpstr>
      <vt:lpstr>Задача 4 «Вредные привычки»</vt:lpstr>
      <vt:lpstr>Задача 5 «Шум»</vt:lpstr>
      <vt:lpstr>Самостоятельная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Действия с натуральными числами</dc:title>
  <dc:subject>Шаблон оформления</dc:subject>
  <dc:creator>Sergey Mitin</dc:creator>
  <dc:description>Шаблон оформления
Корпорация Майкрософт</dc:description>
  <cp:lastModifiedBy>Жорик</cp:lastModifiedBy>
  <cp:revision>36</cp:revision>
  <dcterms:created xsi:type="dcterms:W3CDTF">2012-11-25T11:44:27Z</dcterms:created>
  <dcterms:modified xsi:type="dcterms:W3CDTF">2013-11-06T14:10:17Z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TC019087039991</vt:lpwstr>
  </property>
</Properties>
</file>