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4" r:id="rId6"/>
    <p:sldMasterId id="2147483746" r:id="rId7"/>
    <p:sldMasterId id="2147483758" r:id="rId8"/>
    <p:sldMasterId id="2147483770" r:id="rId9"/>
  </p:sldMasterIdLst>
  <p:notesMasterIdLst>
    <p:notesMasterId r:id="rId36"/>
  </p:notesMasterIdLst>
  <p:sldIdLst>
    <p:sldId id="256" r:id="rId10"/>
    <p:sldId id="259" r:id="rId11"/>
    <p:sldId id="260" r:id="rId12"/>
    <p:sldId id="261" r:id="rId13"/>
    <p:sldId id="262" r:id="rId14"/>
    <p:sldId id="264" r:id="rId15"/>
    <p:sldId id="263" r:id="rId16"/>
    <p:sldId id="265" r:id="rId17"/>
    <p:sldId id="266" r:id="rId18"/>
    <p:sldId id="268" r:id="rId19"/>
    <p:sldId id="269" r:id="rId20"/>
    <p:sldId id="283" r:id="rId21"/>
    <p:sldId id="284" r:id="rId22"/>
    <p:sldId id="272" r:id="rId23"/>
    <p:sldId id="270" r:id="rId24"/>
    <p:sldId id="271" r:id="rId25"/>
    <p:sldId id="273" r:id="rId26"/>
    <p:sldId id="276" r:id="rId27"/>
    <p:sldId id="275" r:id="rId28"/>
    <p:sldId id="277" r:id="rId29"/>
    <p:sldId id="278" r:id="rId30"/>
    <p:sldId id="281" r:id="rId31"/>
    <p:sldId id="279" r:id="rId32"/>
    <p:sldId id="282" r:id="rId33"/>
    <p:sldId id="280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84897-FB47-4AA9-A2D8-C8E4DC8A204F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B9104-B756-45F3-9421-23B3421E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6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14BB0-07FF-4D7A-B3AE-D0348D6D68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717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1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2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1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1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8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3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7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4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67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5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83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9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2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69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76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60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7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40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7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1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2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41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02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87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1436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B85BAA-0E2C-49F7-9DCC-9FD0634C6C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6C46D9-D1EE-4048-8ED3-324E5048DF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12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C76A-9C63-4FF9-8203-F7CE468136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DD7C-D6F5-4BF2-8E52-EFA00F08A1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6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741D-4765-4333-8785-300CDCB07E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44F1-49A9-46EB-A239-481E4166A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2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E990-8F0B-497F-9146-6BDA49877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AEDC-BC4A-4F42-9123-3A6768E715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39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F182-5E9B-46AC-AC60-CD2A3BE717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D25E-16F8-4A3E-965D-9C3F633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0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04CB-43F3-47F6-9660-0E7AED8C2A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FAA7-2E66-4A76-AACF-54115D6D7C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11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77CD-6588-48E2-8C77-136C8DC1A7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EA05-F91A-4C4C-9928-665C23981A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11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3652-F27F-4F7D-ABDA-697CB36EF8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E588-336F-4064-85BF-CAEA596290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C8D8-C1F6-4DCE-8417-E851D3347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D7EB-8EC7-4B52-BCC4-362C3B5995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21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285F-FFD2-4329-A119-B37FBBBF2A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7B86-BF05-4866-B823-623C3A74BA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3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BC97-90AF-4474-A6AD-07DE890300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8650-9413-48BE-924D-F553986BA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77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625" y="178593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625" y="4124325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19625" y="1785938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263F-C7DF-4739-83DE-81ABAD1559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5A7F-5329-4690-9289-557A72A55F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30074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28625" y="428625"/>
            <a:ext cx="8229600" cy="588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882B-5E69-4F89-B2CB-F7059B8F3F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DF67-1F69-4ED0-B0CB-BC873F0BBC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296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1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5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50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51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5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1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18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17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4757C5-4ECC-4FE1-8146-575967DD1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48C9-9D07-4FC7-879F-4598726E5E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76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0344-B0E9-457E-BDBD-2432D2BC92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701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180B-BEBA-4801-9234-787A1C8CBD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61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BA1E-FDCF-4BEC-920C-6FEE53A4A6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1B22-8F7A-4AEC-A339-ABAFE460E9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23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043E-8654-4732-80D8-1106434F3C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3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CFF0-3792-4271-B915-489A137150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08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AC0C-27C3-4291-9A21-8E76241D51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60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2A4E-740A-4392-A776-411D50FAF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814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8ECE-6B0D-4064-B9A3-F47728CACC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95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137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3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8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82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877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24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07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2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139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11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2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89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951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410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33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33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596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785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96CC3-3F41-4917-AA92-07668BA1D1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772EB-D52E-4E62-9E06-BB0A8A32D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4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28.02.2016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5A6378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5A6378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88C88-3F48-42D0-BC0C-696975FB9EE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2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28.02.2016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45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28.02.2016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1848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Организация проектной деятельности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ФГОС ООО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Гудова</a:t>
            </a:r>
            <a:r>
              <a:rPr lang="ru-RU" dirty="0" smtClean="0"/>
              <a:t> Г.Н.</a:t>
            </a:r>
          </a:p>
          <a:p>
            <a:r>
              <a:rPr lang="ru-RU" dirty="0" smtClean="0"/>
              <a:t>Заместитель директора по УВР</a:t>
            </a:r>
          </a:p>
          <a:p>
            <a:r>
              <a:rPr lang="ru-RU" dirty="0" smtClean="0"/>
              <a:t>27.08.2015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8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Критерии оценки итогового индивидуального проекта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89654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900" i="1" dirty="0">
                <a:solidFill>
                  <a:srgbClr val="FF0000"/>
                </a:solidFill>
              </a:rPr>
              <a:t>способность к самостоятельному приобретению знаний и решению проблем</a:t>
            </a:r>
            <a:r>
              <a:rPr lang="ru-RU" sz="2900" i="1" dirty="0"/>
              <a:t>, </a:t>
            </a:r>
            <a:r>
              <a:rPr lang="ru-RU" sz="2900" dirty="0"/>
              <a:t>проявляющаяся в умении поставить проблему и выбрать адекватные способы ее решения, включая поиск и обработку информации, формулировку выводов и/или обоснование и реализацию/апробацию принятого решения, обоснование и создание модели, прогноза, макета, объекта, творческого решения и т.п. Данный критерий в целом включает оценку </a:t>
            </a:r>
            <a:r>
              <a:rPr lang="ru-RU" sz="2900" dirty="0" err="1"/>
              <a:t>сформированности</a:t>
            </a:r>
            <a:r>
              <a:rPr lang="ru-RU" sz="2900" dirty="0"/>
              <a:t> познавательных учебных действий;</a:t>
            </a:r>
          </a:p>
          <a:p>
            <a:pPr lvl="0"/>
            <a:r>
              <a:rPr lang="ru-RU" sz="2900" b="1" dirty="0"/>
              <a:t> </a:t>
            </a:r>
            <a:r>
              <a:rPr lang="ru-RU" sz="2900" i="1" dirty="0" err="1">
                <a:solidFill>
                  <a:srgbClr val="FF0000"/>
                </a:solidFill>
              </a:rPr>
              <a:t>сформированность</a:t>
            </a:r>
            <a:r>
              <a:rPr lang="ru-RU" sz="2900" i="1" dirty="0">
                <a:solidFill>
                  <a:srgbClr val="FF0000"/>
                </a:solidFill>
              </a:rPr>
              <a:t> предметных знаний и способов действий, </a:t>
            </a:r>
            <a:r>
              <a:rPr lang="ru-RU" sz="2900" dirty="0"/>
              <a:t>проявляющаяся в умении раскрыть содержание работы, грамотно и обоснованно в соответствии с рассматриваемой проблемой/темой использовать имеющиеся знания и способы действий;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3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Критерии оценки итогового индивидуального проекта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896544"/>
          </a:xfrm>
        </p:spPr>
        <p:txBody>
          <a:bodyPr>
            <a:normAutofit/>
          </a:bodyPr>
          <a:lstStyle/>
          <a:p>
            <a:pPr lvl="0"/>
            <a:r>
              <a:rPr lang="ru-RU" sz="2200" b="1" dirty="0"/>
              <a:t> </a:t>
            </a:r>
            <a:r>
              <a:rPr lang="ru-RU" sz="2200" i="1" dirty="0" err="1">
                <a:solidFill>
                  <a:srgbClr val="FF0000"/>
                </a:solidFill>
              </a:rPr>
              <a:t>сформированность</a:t>
            </a:r>
            <a:r>
              <a:rPr lang="ru-RU" sz="2200" i="1" dirty="0">
                <a:solidFill>
                  <a:srgbClr val="FF0000"/>
                </a:solidFill>
              </a:rPr>
              <a:t> регулятивных действий</a:t>
            </a:r>
            <a:r>
              <a:rPr lang="ru-RU" sz="2200" b="1" dirty="0"/>
              <a:t>,</a:t>
            </a:r>
            <a:r>
              <a:rPr lang="ru-RU" sz="2200" dirty="0"/>
              <a:t> проявляющаяся в умении самостоятельно планировать и управлять своей познавательной деятельностью во времени, использовать ресурсные возможности для достижения целей, осуществлять выбор конструктивных стратегий в трудных ситуациях;</a:t>
            </a:r>
          </a:p>
          <a:p>
            <a:pPr lvl="0"/>
            <a:r>
              <a:rPr lang="ru-RU" sz="2200" b="1" dirty="0"/>
              <a:t> </a:t>
            </a:r>
            <a:r>
              <a:rPr lang="ru-RU" sz="2200" i="1" dirty="0" err="1">
                <a:solidFill>
                  <a:srgbClr val="FF0000"/>
                </a:solidFill>
              </a:rPr>
              <a:t>сформированность</a:t>
            </a:r>
            <a:r>
              <a:rPr lang="ru-RU" sz="2200" i="1" dirty="0">
                <a:solidFill>
                  <a:srgbClr val="FF0000"/>
                </a:solidFill>
              </a:rPr>
              <a:t> коммуникативных действий, </a:t>
            </a:r>
            <a:r>
              <a:rPr lang="ru-RU" sz="2200" dirty="0"/>
              <a:t>проявляющаяся в умении ясно изложить и оформить выполненную работу, представить ее результаты, аргументированно ответить на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6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Защита проектов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646716"/>
              </p:ext>
            </p:extLst>
          </p:nvPr>
        </p:nvGraphicFramePr>
        <p:xfrm>
          <a:off x="467544" y="2100962"/>
          <a:ext cx="8280920" cy="341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36"/>
                <a:gridCol w="1152564"/>
                <a:gridCol w="1152564"/>
                <a:gridCol w="1152564"/>
                <a:gridCol w="1152564"/>
                <a:gridCol w="1152564"/>
                <a:gridCol w="1152564"/>
              </a:tblGrid>
              <a:tr h="675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Кафедра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Филоло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Физики и информатики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Истории и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Технологичес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Технологичес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Кабинет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37с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Председатель комиссии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Рыбасова Т.В.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Терпугова Л.Н.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Гудова Г.Н.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Ивонина Т.В.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Неберекутина Н.Н.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Мельникова И.М.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Члены комиссии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Бакулина  О.В.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Алымова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Тарасенко И.В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Луценко Н.В.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Есакова Т.В.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Дорохова Н.И.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Васильева Г.Т.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Калиничева Л.А.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Шевцова С.Т.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Музыкантова Т.В.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Ракитянский В.И.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Грицаенко Е.В.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Ивченко В.А.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Олейникова З.В.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Шевырева О.Д.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Рыжова И.И.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Гвоздовская О.В.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Полосенко Н.И.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Советкина О.Н.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Предполагаемое число участников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8388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Были засчитаны проекты, представленные на межрайонной научно-практической конференции «Школьная исследовательская инициатива» (21)</a:t>
            </a:r>
          </a:p>
          <a:p>
            <a:r>
              <a:rPr lang="ru-RU" dirty="0" smtClean="0"/>
              <a:t>Подавляющее большинство этих учащихся представило новые проектные работы в рамках школьной конференции</a:t>
            </a:r>
          </a:p>
          <a:p>
            <a:r>
              <a:rPr lang="ru-RU" dirty="0" smtClean="0"/>
              <a:t>Более половины учащихся представили по 2 проектных работы, 5 человек – по 3 работы</a:t>
            </a:r>
          </a:p>
          <a:p>
            <a:r>
              <a:rPr lang="ru-RU" dirty="0" smtClean="0"/>
              <a:t>65 работ из 76 оценены на «4» и «5», 11 работ получили оценку «зачтено»</a:t>
            </a:r>
          </a:p>
          <a:p>
            <a:r>
              <a:rPr lang="ru-RU" dirty="0" smtClean="0"/>
              <a:t>Оценка за проектную работу выставлена в журнал по соответствующему предмету, а так же в специальный лист портфолио, где будут собраны все темы и результаты проектных работ.</a:t>
            </a:r>
          </a:p>
          <a:p>
            <a:r>
              <a:rPr lang="ru-RU" dirty="0" smtClean="0"/>
              <a:t>Работа прошлого года выявила недостатки работы по действующему положению. Создана творческая группа по переработке Положения, которое будет представлено на ближайшем п/с. Работа в новом учебном году будет строиться по новому Положению.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0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teraktiv\Desktop\фото отчет с научн. конф. 22.03.2014\фото 12.10\DSC_02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17983"/>
            <a:ext cx="3888432" cy="2585753"/>
          </a:xfrm>
          <a:prstGeom prst="rect">
            <a:avLst/>
          </a:prstGeom>
          <a:noFill/>
        </p:spPr>
      </p:pic>
      <p:pic>
        <p:nvPicPr>
          <p:cNvPr id="5" name="Picture 2" descr="C:\Users\Interaktiv\Desktop\фото отчет с научн. конф. 22.03.2014\фото 12.10\IMG_0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17104"/>
            <a:ext cx="3780420" cy="5040560"/>
          </a:xfrm>
          <a:prstGeom prst="rect">
            <a:avLst/>
          </a:prstGeom>
          <a:noFill/>
        </p:spPr>
      </p:pic>
      <p:pic>
        <p:nvPicPr>
          <p:cNvPr id="6" name="Picture 2" descr="C:\Users\Interaktiv\Desktop\фото отчет с научн. конф. 22.03.2014\фото 11.00\DSC_00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637384"/>
            <a:ext cx="3888432" cy="2585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91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/>
              </a:rPr>
              <a:t>Примеры</a:t>
            </a:r>
            <a:br>
              <a:rPr lang="ru-RU" dirty="0" smtClean="0">
                <a:solidFill>
                  <a:srgbClr val="00B050"/>
                </a:solidFill>
                <a:effectLst/>
              </a:rPr>
            </a:br>
            <a:r>
              <a:rPr lang="ru-RU" dirty="0" smtClean="0">
                <a:solidFill>
                  <a:srgbClr val="00B050"/>
                </a:solidFill>
                <a:effectLst/>
              </a:rPr>
              <a:t>исследовательских и проектных работ, выполненных учащимися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896544"/>
          </a:xfrm>
        </p:spPr>
        <p:txBody>
          <a:bodyPr>
            <a:normAutofit/>
          </a:bodyPr>
          <a:lstStyle/>
          <a:p>
            <a:r>
              <a:rPr lang="ru-RU" sz="2200" b="1" dirty="0"/>
              <a:t> </a:t>
            </a:r>
            <a:r>
              <a:rPr lang="ru-RU" sz="2200" dirty="0"/>
              <a:t>Проценты в нашей жизни</a:t>
            </a:r>
          </a:p>
          <a:p>
            <a:r>
              <a:rPr lang="en-US" sz="2200" dirty="0"/>
              <a:t>ASII-art- </a:t>
            </a:r>
            <a:r>
              <a:rPr lang="ru-RU" sz="2200" dirty="0"/>
              <a:t>искусство</a:t>
            </a:r>
          </a:p>
          <a:p>
            <a:r>
              <a:rPr lang="ru-RU" sz="2200" dirty="0" smtClean="0"/>
              <a:t>Математика </a:t>
            </a:r>
            <a:r>
              <a:rPr lang="ru-RU" sz="2200" dirty="0"/>
              <a:t>в профессии моих родителей</a:t>
            </a:r>
          </a:p>
          <a:p>
            <a:r>
              <a:rPr lang="ru-RU" sz="2200" dirty="0"/>
              <a:t>Наши фамилии</a:t>
            </a:r>
          </a:p>
          <a:p>
            <a:r>
              <a:rPr lang="ru-RU" sz="2200" dirty="0"/>
              <a:t>Экскурсия по Лондону</a:t>
            </a:r>
          </a:p>
          <a:p>
            <a:r>
              <a:rPr lang="ru-RU" sz="2200" dirty="0"/>
              <a:t>Иллюстрируем </a:t>
            </a:r>
            <a:r>
              <a:rPr lang="ru-RU" sz="2200" dirty="0" smtClean="0"/>
              <a:t>Тургенева</a:t>
            </a:r>
          </a:p>
          <a:p>
            <a:r>
              <a:rPr lang="ru-RU" sz="2200" dirty="0" smtClean="0"/>
              <a:t>Воздействие напитков на живой организм</a:t>
            </a:r>
          </a:p>
          <a:p>
            <a:r>
              <a:rPr lang="ru-RU" sz="2200" dirty="0" smtClean="0"/>
              <a:t>Слезы березы</a:t>
            </a:r>
          </a:p>
          <a:p>
            <a:r>
              <a:rPr lang="ru-RU" sz="2200" dirty="0" smtClean="0"/>
              <a:t>Любимые уголки реки Подгорная</a:t>
            </a:r>
          </a:p>
          <a:p>
            <a:r>
              <a:rPr lang="ru-RU" sz="2200" dirty="0" smtClean="0"/>
              <a:t>Мы такие разные и учимся в одном классе</a:t>
            </a:r>
            <a:endParaRPr lang="ru-RU" sz="2200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Примеры </a:t>
            </a:r>
            <a:r>
              <a:rPr lang="ru-RU" dirty="0" smtClean="0">
                <a:solidFill>
                  <a:srgbClr val="00B050"/>
                </a:solidFill>
                <a:effectLst/>
              </a:rPr>
              <a:t/>
            </a:r>
            <a:br>
              <a:rPr lang="ru-RU" dirty="0" smtClean="0">
                <a:solidFill>
                  <a:srgbClr val="00B050"/>
                </a:solidFill>
                <a:effectLst/>
              </a:rPr>
            </a:br>
            <a:r>
              <a:rPr lang="ru-RU" dirty="0" smtClean="0">
                <a:solidFill>
                  <a:srgbClr val="00B050"/>
                </a:solidFill>
                <a:effectLst/>
              </a:rPr>
              <a:t>исследовательских </a:t>
            </a:r>
            <a:r>
              <a:rPr lang="ru-RU" dirty="0">
                <a:solidFill>
                  <a:srgbClr val="00B050"/>
                </a:solidFill>
                <a:effectLst/>
              </a:rPr>
              <a:t>и проектных 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работ, выполненных учащимися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89654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Портрет счастливой семьи</a:t>
            </a:r>
          </a:p>
          <a:p>
            <a:r>
              <a:rPr lang="ru-RU" sz="2200" dirty="0" smtClean="0"/>
              <a:t>История школьной формы</a:t>
            </a:r>
          </a:p>
          <a:p>
            <a:r>
              <a:rPr lang="ru-RU" sz="2200" dirty="0" smtClean="0"/>
              <a:t>Диванная подушка</a:t>
            </a:r>
          </a:p>
          <a:p>
            <a:r>
              <a:rPr lang="ru-RU" sz="2200" dirty="0" smtClean="0"/>
              <a:t>Панно из атласных лент</a:t>
            </a:r>
          </a:p>
          <a:p>
            <a:r>
              <a:rPr lang="ru-RU" sz="2200" dirty="0" smtClean="0"/>
              <a:t>Сравнение русской сказки «Колобок», американской «</a:t>
            </a:r>
            <a:r>
              <a:rPr lang="en-US" sz="2200" dirty="0" smtClean="0"/>
              <a:t>Ginger breed Man</a:t>
            </a:r>
            <a:r>
              <a:rPr lang="ru-RU" sz="2200" dirty="0" smtClean="0"/>
              <a:t>» и английской «</a:t>
            </a:r>
            <a:r>
              <a:rPr lang="en-US" sz="2200" dirty="0" smtClean="0"/>
              <a:t>Jonny Cake</a:t>
            </a:r>
            <a:r>
              <a:rPr lang="ru-RU" sz="2200" dirty="0" smtClean="0"/>
              <a:t>»</a:t>
            </a:r>
          </a:p>
          <a:p>
            <a:r>
              <a:rPr lang="ru-RU" sz="2200" dirty="0" smtClean="0"/>
              <a:t>Накладная филигрань</a:t>
            </a:r>
          </a:p>
          <a:p>
            <a:r>
              <a:rPr lang="ru-RU" sz="2200" dirty="0" smtClean="0"/>
              <a:t>Исследование скорости остывания кофе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8143900" cy="17145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Сравнение русской народной сказки «Колобок», американской и английской сказок «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The Gingerbread Man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» и «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Johnny- cake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ru-RU" dirty="0" smtClean="0">
                <a:latin typeface="Monotype Corsiva" pitchFamily="66" charset="0"/>
              </a:rPr>
              <a:t>Выполнила: </a:t>
            </a:r>
            <a:r>
              <a:rPr lang="ru-RU" dirty="0" err="1" smtClean="0">
                <a:latin typeface="Monotype Corsiva" pitchFamily="66" charset="0"/>
              </a:rPr>
              <a:t>Покузиева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Катя,Куцов</a:t>
            </a:r>
            <a:r>
              <a:rPr lang="ru-RU" dirty="0" smtClean="0">
                <a:latin typeface="Monotype Corsiva" pitchFamily="66" charset="0"/>
              </a:rPr>
              <a:t> Илья6Б класс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Руководитель: </a:t>
            </a:r>
            <a:r>
              <a:rPr lang="ru-RU" dirty="0" err="1" smtClean="0">
                <a:latin typeface="Monotype Corsiva" pitchFamily="66" charset="0"/>
              </a:rPr>
              <a:t>Полосенко</a:t>
            </a:r>
            <a:r>
              <a:rPr lang="ru-RU" dirty="0" smtClean="0">
                <a:latin typeface="Monotype Corsiva" pitchFamily="66" charset="0"/>
              </a:rPr>
              <a:t> Н.И.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3288">
            <a:off x="274698" y="2428749"/>
            <a:ext cx="2556900" cy="31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928802"/>
            <a:ext cx="281992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9512">
            <a:off x="6362137" y="2147382"/>
            <a:ext cx="2592812" cy="345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79712" y="4896575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Gill Sans MT"/>
              </a:rPr>
              <a:t> 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rgbClr val="4F271C">
                  <a:shade val="30000"/>
                  <a:satMod val="150000"/>
                </a:srgbClr>
              </a:solidFill>
              <a:effectLst/>
              <a:uLnTx/>
              <a:uFillTx/>
              <a:latin typeface="Gill Sans MT"/>
            </a:endParaRPr>
          </a:p>
          <a:p>
            <a:pPr marL="27432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Выполнила: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Покузиева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Катя,Куцов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 Илья</a:t>
            </a:r>
          </a:p>
          <a:p>
            <a:pPr marL="27432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6Б класс           Руководитель: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Полосенко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 Н.И.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08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Калачеевская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школа № 1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Товстуха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Яна,                        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ученица 6  «Б» класса</a:t>
            </a: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</a:p>
          <a:p>
            <a:pPr algn="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Шевырева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О. Д.,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Шевцова С. Т.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3" y="1916832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СЛЁЗЫ БЕРЁЗЫ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027" name="Picture 3" descr="C:\Users\Admin\Desktop\берёзовый сок\i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7" y="3356992"/>
            <a:ext cx="473140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4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№ 4 " Определение аскорбиновой кислоты методом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йодометрии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берёзовом соке".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38794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Admin\Desktop\самые последн\DSC04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944549" cy="3708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5892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раствора для титрования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Основывается на Положении о проектной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8183880" cy="41879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Положение </a:t>
            </a:r>
            <a:r>
              <a:rPr lang="ru-RU" dirty="0"/>
              <a:t>составлено на основе Федерального закона Российской Федерации от 29 декабря 2012 г. N 273-ФЗ "Об образовании в Российской Федерации", ФГОС НОО и ООО, Устава МКОУ "</a:t>
            </a:r>
            <a:r>
              <a:rPr lang="ru-RU" dirty="0" err="1"/>
              <a:t>Калачеевская</a:t>
            </a:r>
            <a:r>
              <a:rPr lang="ru-RU" dirty="0"/>
              <a:t>  средняя общеобразовательная школа №1", основной образовательной программы начального общего и основного общего и среднего (полного) общего образования МКОУ "</a:t>
            </a:r>
            <a:r>
              <a:rPr lang="ru-RU" dirty="0" err="1"/>
              <a:t>Калачеевская</a:t>
            </a:r>
            <a:r>
              <a:rPr lang="ru-RU" dirty="0"/>
              <a:t>  средняя общеобразовательная школа №1" 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Индивидуальный </a:t>
            </a:r>
            <a:r>
              <a:rPr lang="ru-RU" dirty="0"/>
              <a:t>итоговый проект является основным</a:t>
            </a:r>
            <a:r>
              <a:rPr lang="ru-RU" b="1" dirty="0"/>
              <a:t> объектом</a:t>
            </a:r>
            <a:r>
              <a:rPr lang="ru-RU" dirty="0"/>
              <a:t> оценки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результатов, полученных учащимися в ходе освоения междисциплинарных учебных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2292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по сбору берёзового сока: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4752528" cy="576064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брать сок следует из деревьев диаметром 20-30 см, молодые и старые березы лучше не трогать;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одного дерева можно брать не более одного литра сока в 2-3 дня. Наиболее обильно сок идет с 12 до 18 часов;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пробить кору можно ножом или стамеской, но не очень глубоко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:\Конференция-май 2014г\Товстуха-берёзовый сок\фото сок\DSCN1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4139952" cy="551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8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/>
          </p:cNvSpPr>
          <p:nvPr>
            <p:ph type="subTitle" idx="4294967295"/>
          </p:nvPr>
        </p:nvSpPr>
        <p:spPr>
          <a:xfrm>
            <a:off x="2339975" y="4149725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Работа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Масловой Екатерины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5 кл. СОШ №1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Учитель: Музыкантова Т.В.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140200" y="1341438"/>
            <a:ext cx="2362200" cy="2733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  <a:cs typeface="Arial" charset="0"/>
              </a:rPr>
              <a:t>"История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  <a:cs typeface="Arial" charset="0"/>
              </a:rPr>
              <a:t>школьной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  <a:cs typeface="Arial" charset="0"/>
              </a:rPr>
              <a:t>формы"</a:t>
            </a:r>
          </a:p>
        </p:txBody>
      </p:sp>
      <p:pic>
        <p:nvPicPr>
          <p:cNvPr id="7178" name="Picture 10" descr="5125f763e962b7486523bda4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2708275"/>
            <a:ext cx="1757362" cy="244475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2640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3600" smtClean="0"/>
              <a:t>Выполняла я работу ни одна, со мной был помощник брат-Дима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6264275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046440" cy="11620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Государственная символика Российской Федерации : герб ; флаг ; гимн .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652120" y="5733256"/>
            <a:ext cx="3096344" cy="936104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Выполнила : </a:t>
            </a:r>
            <a:r>
              <a:rPr lang="ru-RU" sz="2000" dirty="0" err="1" smtClean="0"/>
              <a:t>Рассадникова</a:t>
            </a:r>
            <a:r>
              <a:rPr lang="ru-RU" sz="2000" dirty="0" smtClean="0"/>
              <a:t> Виктория 5 </a:t>
            </a:r>
            <a:r>
              <a:rPr lang="en-US" sz="2000" dirty="0" smtClean="0"/>
              <a:t>“</a:t>
            </a:r>
            <a:r>
              <a:rPr lang="ru-RU" sz="2000" dirty="0" smtClean="0"/>
              <a:t>Б</a:t>
            </a:r>
            <a:r>
              <a:rPr lang="en-US" sz="2000" dirty="0" smtClean="0"/>
              <a:t>”</a:t>
            </a:r>
            <a:r>
              <a:rPr lang="ru-RU" sz="2000" dirty="0" smtClean="0"/>
              <a:t> класс.</a:t>
            </a:r>
          </a:p>
          <a:p>
            <a:r>
              <a:rPr lang="ru-RU" sz="2000" dirty="0" smtClean="0"/>
              <a:t>Учитель : </a:t>
            </a:r>
            <a:r>
              <a:rPr lang="ru-RU" sz="2000" dirty="0" err="1" smtClean="0"/>
              <a:t>Луценко</a:t>
            </a:r>
            <a:r>
              <a:rPr lang="ru-RU" sz="2000" dirty="0" smtClean="0"/>
              <a:t> Нина Викторовна </a:t>
            </a:r>
          </a:p>
          <a:p>
            <a:endParaRPr lang="ru-RU" sz="2000" dirty="0"/>
          </a:p>
        </p:txBody>
      </p:sp>
      <p:pic>
        <p:nvPicPr>
          <p:cNvPr id="6" name="Содержимое 5" descr="миниатюра44[1]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44824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22813715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33600" y="2285992"/>
            <a:ext cx="6096000" cy="2057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43800" cy="12144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Готовое изделие.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ехнология\Pictures\2014-05-26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072362" cy="471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4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23" y="1628800"/>
            <a:ext cx="339727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473075"/>
          </a:xfrm>
        </p:spPr>
        <p:txBody>
          <a:bodyPr/>
          <a:lstStyle/>
          <a:p>
            <a:pPr algn="ctr" eaLnBrk="1" hangingPunct="1"/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>МКОУ </a:t>
            </a:r>
            <a:r>
              <a:rPr lang="ru-RU" altLang="ru-RU" sz="2000" dirty="0" err="1" smtClean="0"/>
              <a:t>Калачеевская</a:t>
            </a:r>
            <a:r>
              <a:rPr lang="ru-RU" altLang="ru-RU" sz="2000" dirty="0" smtClean="0"/>
              <a:t> СОШ № 1</a:t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708920"/>
            <a:ext cx="7696200" cy="3311525"/>
          </a:xfrm>
        </p:spPr>
        <p:txBody>
          <a:bodyPr/>
          <a:lstStyle/>
          <a:p>
            <a:pPr algn="ctr" eaLnBrk="1" hangingPunct="1"/>
            <a:r>
              <a:rPr lang="ru-RU" altLang="ru-RU" sz="3600" b="1" i="1" dirty="0" smtClean="0"/>
              <a:t>Гиацинт из атласных лент</a:t>
            </a:r>
          </a:p>
          <a:p>
            <a:pPr eaLnBrk="1" hangingPunct="1"/>
            <a:endParaRPr lang="ru-RU" altLang="ru-RU" sz="3600" b="1" i="1" dirty="0" smtClean="0"/>
          </a:p>
          <a:p>
            <a:pPr algn="r" eaLnBrk="1" hangingPunct="1"/>
            <a:endParaRPr lang="ru-RU" altLang="ru-RU" sz="2000" dirty="0" smtClean="0">
              <a:latin typeface="Times New Roman" pitchFamily="18" charset="0"/>
            </a:endParaRPr>
          </a:p>
          <a:p>
            <a:pPr algn="r" eaLnBrk="1" hangingPunct="1"/>
            <a:r>
              <a:rPr lang="ru-RU" altLang="ru-RU" sz="2000" dirty="0" smtClean="0">
                <a:latin typeface="Times New Roman" pitchFamily="18" charset="0"/>
              </a:rPr>
              <a:t>Выполнила: Шевченко Татьяна, </a:t>
            </a:r>
          </a:p>
          <a:p>
            <a:pPr algn="r" eaLnBrk="1" hangingPunct="1"/>
            <a:r>
              <a:rPr lang="ru-RU" altLang="ru-RU" sz="2000" dirty="0" smtClean="0">
                <a:latin typeface="Times New Roman" pitchFamily="18" charset="0"/>
              </a:rPr>
              <a:t>ученица 6 «А» класса</a:t>
            </a:r>
          </a:p>
          <a:p>
            <a:pPr algn="r" eaLnBrk="1" hangingPunct="1"/>
            <a:r>
              <a:rPr lang="ru-RU" altLang="ru-RU" sz="2000" dirty="0" smtClean="0">
                <a:latin typeface="Times New Roman" pitchFamily="18" charset="0"/>
              </a:rPr>
              <a:t>Руководитель Дорохова Н.И.,</a:t>
            </a:r>
          </a:p>
          <a:p>
            <a:pPr algn="r" eaLnBrk="1" hangingPunct="1"/>
            <a:r>
              <a:rPr lang="ru-RU" altLang="ru-RU" sz="2000" dirty="0" smtClean="0">
                <a:latin typeface="Times New Roman" pitchFamily="18" charset="0"/>
              </a:rPr>
              <a:t>учитель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65188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1848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Спасибо за внимание.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Гудова</a:t>
            </a:r>
            <a:r>
              <a:rPr lang="ru-RU" dirty="0" smtClean="0"/>
              <a:t> Г.Н.</a:t>
            </a:r>
          </a:p>
          <a:p>
            <a:r>
              <a:rPr lang="ru-RU" dirty="0" smtClean="0"/>
              <a:t>Заместитель директора по УВР</a:t>
            </a:r>
          </a:p>
          <a:p>
            <a:r>
              <a:rPr lang="ru-RU" dirty="0" smtClean="0"/>
              <a:t>27.08.2015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183880" cy="41879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Индивидуальный итоговой проект представляет собой учебный проект, выполняемый учащимся в рамках одного или нескольких учебных предметов с целью продемонстрировать свои достижения в самостоятельном освоении содержания и методов избранных областей знаний и видов деятельности,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художественно-творческую).</a:t>
            </a:r>
          </a:p>
        </p:txBody>
      </p:sp>
    </p:spTree>
    <p:extLst>
      <p:ext uri="{BB962C8B-B14F-4D97-AF65-F5344CB8AC3E}">
        <p14:creationId xmlns:p14="http://schemas.microsoft.com/office/powerpoint/2010/main" val="841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18388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Выполнение </a:t>
            </a:r>
            <a:r>
              <a:rPr lang="ru-RU" dirty="0"/>
              <a:t>индивидуального итогового проекта обязательно для каждого учащегося (обучающегося), занимающегося по ФГОС второго поколения с 5 класса.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Невыполнение </a:t>
            </a:r>
            <a:r>
              <a:rPr lang="ru-RU" dirty="0"/>
              <a:t>учеником индивидуального итогового проекта равноценно получению неудовлетворительной оценки по любому учебному предмету. Такие ученики переводятся в следующий класс с условием ликвидации академической задолженности в течение 1-го полугодия следующего учебного года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Защита </a:t>
            </a:r>
            <a:r>
              <a:rPr lang="ru-RU" dirty="0"/>
              <a:t>индивидуального итогового проекта является одной из обязательных составляющих материалов системы </a:t>
            </a:r>
            <a:r>
              <a:rPr lang="ru-RU" dirty="0" err="1"/>
              <a:t>внутришкольного</a:t>
            </a:r>
            <a:r>
              <a:rPr lang="ru-RU" dirty="0"/>
              <a:t> мониторинга образовательных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42317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x-none" smtClean="0">
                <a:solidFill>
                  <a:srgbClr val="00B050"/>
                </a:solidFill>
              </a:rPr>
              <a:t>Типы </a:t>
            </a:r>
            <a:r>
              <a:rPr lang="x-none">
                <a:solidFill>
                  <a:srgbClr val="00B050"/>
                </a:solidFill>
              </a:rPr>
              <a:t>школьных проектов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183880" cy="5400600"/>
          </a:xfrm>
        </p:spPr>
        <p:txBody>
          <a:bodyPr>
            <a:normAutofit fontScale="70000" lnSpcReduction="20000"/>
          </a:bodyPr>
          <a:lstStyle/>
          <a:p>
            <a:r>
              <a:rPr lang="x-none" b="1" smtClean="0"/>
              <a:t>Исследовательские </a:t>
            </a:r>
            <a:r>
              <a:rPr lang="x-none" b="1"/>
              <a:t>проекты </a:t>
            </a:r>
            <a:r>
              <a:rPr lang="x-none"/>
              <a:t>полностью подчинены </a:t>
            </a:r>
            <a:r>
              <a:rPr lang="x-none" smtClean="0"/>
              <a:t>логике </a:t>
            </a:r>
            <a:r>
              <a:rPr lang="x-none"/>
              <a:t>и имеют структуру, приближенную или полностью совпадающую с подлинным научным исследованием. Под исследовательским проектом подразумевается деятельность учащихся, направленная на решение творческой, исследовательской проблемы (задачи) с заранее не известным решением и предполагающая наличие основных этапов, характерных для научного исследования</a:t>
            </a:r>
            <a:r>
              <a:rPr lang="x-none" smtClean="0"/>
              <a:t>.</a:t>
            </a:r>
            <a:r>
              <a:rPr lang="en-US" dirty="0"/>
              <a:t> </a:t>
            </a:r>
            <a:endParaRPr lang="ru-RU" b="1" dirty="0"/>
          </a:p>
          <a:p>
            <a:r>
              <a:rPr lang="x-none" b="1"/>
              <a:t>Информационные проекты </a:t>
            </a:r>
            <a:r>
              <a:rPr lang="x-none"/>
              <a:t>изначально направлены на сбор информации о каком-то объекте, явлении, ознакомление участников проекта с этой информацией, ее анализ и обобщение фактов, предназначенных для широкой аудитории</a:t>
            </a:r>
            <a:r>
              <a:rPr lang="x-none" smtClean="0"/>
              <a:t>.</a:t>
            </a:r>
            <a:endParaRPr lang="ru-RU" b="1" dirty="0"/>
          </a:p>
          <a:p>
            <a:r>
              <a:rPr lang="x-none" b="1"/>
              <a:t>Творческие проекты</a:t>
            </a:r>
            <a:r>
              <a:rPr lang="x-none"/>
              <a:t> литературные вечера, спектакли, экскурсии.</a:t>
            </a:r>
            <a:r>
              <a:rPr lang="x-none" b="1"/>
              <a:t> </a:t>
            </a:r>
            <a:r>
              <a:rPr lang="x-none"/>
              <a:t>Эти проекты, как правило, не имеют детально проработанной структуры, она только намечается и далее развивается, подчиняясь принятой логике и интересам участников проекта</a:t>
            </a:r>
            <a:r>
              <a:rPr lang="x-none" smtClean="0"/>
              <a:t>.</a:t>
            </a:r>
            <a:r>
              <a:rPr lang="ru-RU" dirty="0" smtClean="0"/>
              <a:t> П</a:t>
            </a:r>
            <a:r>
              <a:rPr lang="x-none" smtClean="0"/>
              <a:t>ланируемы</a:t>
            </a:r>
            <a:r>
              <a:rPr lang="ru-RU" dirty="0" smtClean="0"/>
              <a:t>ми</a:t>
            </a:r>
            <a:r>
              <a:rPr lang="x-none" smtClean="0"/>
              <a:t> результа</a:t>
            </a:r>
            <a:r>
              <a:rPr lang="ru-RU" dirty="0" err="1" smtClean="0"/>
              <a:t>тами</a:t>
            </a:r>
            <a:r>
              <a:rPr lang="ru-RU" dirty="0" smtClean="0"/>
              <a:t> могут быть выпуск </a:t>
            </a:r>
            <a:r>
              <a:rPr lang="x-none" smtClean="0"/>
              <a:t>газет</a:t>
            </a:r>
            <a:r>
              <a:rPr lang="ru-RU" dirty="0" smtClean="0"/>
              <a:t>ы</a:t>
            </a:r>
            <a:r>
              <a:rPr lang="x-none" smtClean="0"/>
              <a:t>, сочинени</a:t>
            </a:r>
            <a:r>
              <a:rPr lang="ru-RU" dirty="0" smtClean="0"/>
              <a:t>е</a:t>
            </a:r>
            <a:r>
              <a:rPr lang="x-none" smtClean="0"/>
              <a:t>, видеофильм, экспедици</a:t>
            </a:r>
            <a:r>
              <a:rPr lang="ru-RU" dirty="0" smtClean="0"/>
              <a:t>я и</a:t>
            </a:r>
            <a:r>
              <a:rPr lang="x-none" smtClean="0"/>
              <a:t> </a:t>
            </a:r>
            <a:r>
              <a:rPr lang="x-none"/>
              <a:t>пр</a:t>
            </a:r>
            <a:r>
              <a:rPr lang="x-none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183880" cy="5184576"/>
          </a:xfrm>
        </p:spPr>
        <p:txBody>
          <a:bodyPr>
            <a:normAutofit fontScale="70000" lnSpcReduction="20000"/>
          </a:bodyPr>
          <a:lstStyle/>
          <a:p>
            <a:r>
              <a:rPr lang="x-none" b="1"/>
              <a:t>Ролевые, игровые, приключенческие проекты  - </a:t>
            </a:r>
            <a:r>
              <a:rPr lang="x-none"/>
              <a:t>участники таких проектов принимают на себя определенные роли, обусловленные характером и содержанием проекта. Это могут быть литературные персонажи или выдуманные герои; имитируются социальные или деловые отношения, осложняемые гипотетическими игровыми ситуациями. Результаты этих проектов намечаются в начале их выполнения, но окончательно вырисовываются лишь в самом конце. Степень творчества здесь очень высока.</a:t>
            </a:r>
            <a:endParaRPr lang="ru-RU" b="1" dirty="0"/>
          </a:p>
          <a:p>
            <a:r>
              <a:rPr lang="x-none" b="1"/>
              <a:t>Прикладной проект. </a:t>
            </a:r>
            <a:r>
              <a:rPr lang="x-none"/>
              <a:t>Эти проекты отличает четко обозначенный с самого начала результат деятельности его участников. Причем результат обязательно ориентирован на социальные интересы самих учащихся. Например</a:t>
            </a:r>
            <a:r>
              <a:rPr lang="x-none" smtClean="0"/>
              <a:t>:</a:t>
            </a:r>
            <a:r>
              <a:rPr lang="ru-RU" dirty="0" smtClean="0"/>
              <a:t> </a:t>
            </a:r>
            <a:r>
              <a:rPr lang="x-none" smtClean="0"/>
              <a:t> </a:t>
            </a:r>
            <a:r>
              <a:rPr lang="ru-RU" dirty="0" smtClean="0"/>
              <a:t>вещь, изготовленная ребенком, </a:t>
            </a:r>
            <a:r>
              <a:rPr lang="x-none" smtClean="0"/>
              <a:t>документ</a:t>
            </a:r>
            <a:r>
              <a:rPr lang="x-none"/>
              <a:t>, созданный на основе полученных результатов </a:t>
            </a:r>
            <a:r>
              <a:rPr lang="x-none" smtClean="0"/>
              <a:t>исследования</a:t>
            </a:r>
            <a:r>
              <a:rPr lang="ru-RU" dirty="0" smtClean="0"/>
              <a:t>, </a:t>
            </a:r>
            <a:r>
              <a:rPr lang="x-none" smtClean="0"/>
              <a:t>проект </a:t>
            </a:r>
            <a:r>
              <a:rPr lang="x-none"/>
              <a:t>закона; справочный материал; словарь; аргументированное объяснение какого-либо физического, химического явления; проект зимнего сада школы и т.д.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83563" cy="1050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x-none" smtClean="0">
                <a:solidFill>
                  <a:srgbClr val="00B050"/>
                </a:solidFill>
              </a:rPr>
              <a:t>Типы </a:t>
            </a:r>
            <a:r>
              <a:rPr lang="x-none">
                <a:solidFill>
                  <a:srgbClr val="00B050"/>
                </a:solidFill>
              </a:rPr>
              <a:t>школьных проектов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1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Основные этапы организации проектной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8183880" cy="440397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/>
              <a:t>1.Формирование </a:t>
            </a:r>
            <a:r>
              <a:rPr lang="ru-RU" sz="3100" dirty="0" smtClean="0"/>
              <a:t>учителями перечня </a:t>
            </a:r>
            <a:r>
              <a:rPr lang="ru-RU" sz="3100" dirty="0"/>
              <a:t>тем для проектной </a:t>
            </a:r>
            <a:r>
              <a:rPr lang="ru-RU" sz="3100" dirty="0" smtClean="0"/>
              <a:t>работы</a:t>
            </a:r>
          </a:p>
          <a:p>
            <a:r>
              <a:rPr lang="ru-RU" sz="3100" dirty="0" smtClean="0"/>
              <a:t>2</a:t>
            </a:r>
            <a:r>
              <a:rPr lang="ru-RU" sz="3100" dirty="0"/>
              <a:t>. Ознакомление </a:t>
            </a:r>
            <a:r>
              <a:rPr lang="ru-RU" sz="3100" dirty="0" smtClean="0"/>
              <a:t>учащихся с </a:t>
            </a:r>
            <a:r>
              <a:rPr lang="ru-RU" sz="3100" dirty="0"/>
              <a:t>перечнем тем проектов </a:t>
            </a:r>
            <a:r>
              <a:rPr lang="ru-RU" sz="3100" dirty="0" smtClean="0"/>
              <a:t>и выбор </a:t>
            </a:r>
            <a:r>
              <a:rPr lang="ru-RU" sz="3100" dirty="0"/>
              <a:t>темы </a:t>
            </a:r>
            <a:r>
              <a:rPr lang="ru-RU" sz="3100" dirty="0" smtClean="0"/>
              <a:t>проекта. </a:t>
            </a:r>
          </a:p>
          <a:p>
            <a:r>
              <a:rPr lang="ru-RU" sz="3100" dirty="0" smtClean="0"/>
              <a:t>3. Утверждение списка тем и руководителей проекта</a:t>
            </a:r>
          </a:p>
          <a:p>
            <a:r>
              <a:rPr lang="ru-RU" sz="3100" dirty="0" smtClean="0"/>
              <a:t>4. Составление плана действий по реализации, начало исследовательского этапа</a:t>
            </a:r>
          </a:p>
          <a:p>
            <a:r>
              <a:rPr lang="ru-RU" sz="3100" dirty="0" smtClean="0"/>
              <a:t>5. Изучение литературы и материалов СМИ.</a:t>
            </a:r>
          </a:p>
          <a:p>
            <a:r>
              <a:rPr lang="ru-RU" sz="3100" dirty="0" smtClean="0"/>
              <a:t>6.Определение </a:t>
            </a:r>
            <a:r>
              <a:rPr lang="ru-RU" sz="3100" dirty="0"/>
              <a:t>структуры работы</a:t>
            </a:r>
            <a:r>
              <a:rPr lang="ru-RU" sz="3100" dirty="0" smtClean="0"/>
              <a:t>. Внесение </a:t>
            </a:r>
            <a:r>
              <a:rPr lang="ru-RU" sz="3100" dirty="0"/>
              <a:t>коррективов в первоначальные </a:t>
            </a:r>
            <a:r>
              <a:rPr lang="ru-RU" sz="3100" dirty="0" smtClean="0"/>
              <a:t>замыслы.</a:t>
            </a:r>
            <a:endParaRPr lang="ru-RU" sz="3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Основные этапы организации проектной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8183880" cy="40324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7</a:t>
            </a:r>
            <a:r>
              <a:rPr lang="ru-RU" dirty="0"/>
              <a:t>. Выполнение </a:t>
            </a:r>
            <a:r>
              <a:rPr lang="ru-RU" dirty="0" smtClean="0"/>
              <a:t>проекта, реализация </a:t>
            </a:r>
            <a:r>
              <a:rPr lang="ru-RU" dirty="0"/>
              <a:t>исследовательского этапа </a:t>
            </a:r>
            <a:r>
              <a:rPr lang="ru-RU" dirty="0" smtClean="0"/>
              <a:t>работы, сбор и подготовка  необходимых материалов </a:t>
            </a:r>
            <a:r>
              <a:rPr lang="ru-RU" dirty="0"/>
              <a:t>по </a:t>
            </a:r>
            <a:r>
              <a:rPr lang="ru-RU" sz="2600" dirty="0" smtClean="0"/>
              <a:t>проекту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8. Оформление печатных, электронных и других  </a:t>
            </a:r>
            <a:r>
              <a:rPr lang="ru-RU" dirty="0"/>
              <a:t>материалов по </a:t>
            </a:r>
            <a:r>
              <a:rPr lang="ru-RU" dirty="0" smtClean="0"/>
              <a:t>проекту.</a:t>
            </a:r>
          </a:p>
          <a:p>
            <a:r>
              <a:rPr lang="ru-RU" dirty="0" smtClean="0"/>
              <a:t>10. Подготовка </a:t>
            </a:r>
            <a:r>
              <a:rPr lang="ru-RU" dirty="0"/>
              <a:t>защиты </a:t>
            </a:r>
            <a:r>
              <a:rPr lang="ru-RU" dirty="0" smtClean="0"/>
              <a:t>проекта. </a:t>
            </a:r>
            <a:endParaRPr lang="ru-RU" dirty="0"/>
          </a:p>
          <a:p>
            <a:r>
              <a:rPr lang="ru-RU" dirty="0" smtClean="0"/>
              <a:t>11. Защита </a:t>
            </a:r>
            <a:r>
              <a:rPr lang="ru-RU" dirty="0"/>
              <a:t>проекта на школьной научно-практической </a:t>
            </a:r>
            <a:r>
              <a:rPr lang="ru-RU" dirty="0" smtClean="0"/>
              <a:t>конференции</a:t>
            </a:r>
          </a:p>
          <a:p>
            <a:r>
              <a:rPr lang="ru-RU" dirty="0" smtClean="0"/>
              <a:t>12. Оформление </a:t>
            </a:r>
            <a:r>
              <a:rPr lang="ru-RU" dirty="0"/>
              <a:t>результатов проектной деятельности в Портфолио обучающего.</a:t>
            </a:r>
          </a:p>
          <a:p>
            <a:r>
              <a:rPr lang="ru-RU" dirty="0" smtClean="0"/>
              <a:t>13. Выставление </a:t>
            </a:r>
            <a:r>
              <a:rPr lang="ru-RU" dirty="0"/>
              <a:t>итоговой отметки за проект в классные журналы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7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Оформление работы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Проектная работа, представляемая на научно-практическую конференцию должна быть оформлена в печатном и электронном виде.</a:t>
            </a:r>
          </a:p>
          <a:p>
            <a:r>
              <a:rPr lang="ru-RU" dirty="0"/>
              <a:t>2. К проектной работе прилагается паспорт проекта, в котором дана краткая характеристика работы:</a:t>
            </a:r>
          </a:p>
          <a:p>
            <a:pPr lvl="0" indent="265176"/>
            <a:r>
              <a:rPr lang="ru-RU" dirty="0"/>
              <a:t>Название, автор работы, руководитель проекта</a:t>
            </a:r>
          </a:p>
          <a:p>
            <a:pPr lvl="0" indent="265176"/>
            <a:r>
              <a:rPr lang="ru-RU" dirty="0"/>
              <a:t>Цели и задачи исследования</a:t>
            </a:r>
          </a:p>
          <a:p>
            <a:pPr lvl="0" indent="265176"/>
            <a:r>
              <a:rPr lang="ru-RU" dirty="0"/>
              <a:t>Краткое содержание хода выполнения проекта</a:t>
            </a:r>
          </a:p>
          <a:p>
            <a:pPr lvl="0" indent="265176"/>
            <a:r>
              <a:rPr lang="ru-RU" dirty="0"/>
              <a:t>Краткие выводы о полученных результатах</a:t>
            </a:r>
          </a:p>
          <a:p>
            <a:pPr lvl="0" indent="265176"/>
            <a:r>
              <a:rPr lang="ru-RU" dirty="0"/>
              <a:t>Справочные материалы, графики, схемы, таблицы</a:t>
            </a:r>
          </a:p>
          <a:p>
            <a:pPr lvl="0" indent="265176"/>
            <a:r>
              <a:rPr lang="ru-RU" dirty="0"/>
              <a:t>Ссылки на используемые материалы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3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резентация ДОСКА-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1004</Words>
  <Application>Microsoft Office PowerPoint</Application>
  <PresentationFormat>Экран (4:3)</PresentationFormat>
  <Paragraphs>191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Аспект</vt:lpstr>
      <vt:lpstr>Тема Office</vt:lpstr>
      <vt:lpstr>1_Тема Office</vt:lpstr>
      <vt:lpstr>2_Тема Office</vt:lpstr>
      <vt:lpstr>Презентация ДОСКА-РАМКА</vt:lpstr>
      <vt:lpstr>Поток</vt:lpstr>
      <vt:lpstr>Квадрант</vt:lpstr>
      <vt:lpstr>Базовая</vt:lpstr>
      <vt:lpstr>1_Аспект</vt:lpstr>
      <vt:lpstr>Организация проектной деятельности ФГОС ООО</vt:lpstr>
      <vt:lpstr>Основывается на Положении о проектной деятельности</vt:lpstr>
      <vt:lpstr>Презентация PowerPoint</vt:lpstr>
      <vt:lpstr>Презентация PowerPoint</vt:lpstr>
      <vt:lpstr> Типы школьных проектов </vt:lpstr>
      <vt:lpstr> Типы школьных проектов </vt:lpstr>
      <vt:lpstr>Основные этапы организации проектной деятельности</vt:lpstr>
      <vt:lpstr>Основные этапы организации проектной деятельности</vt:lpstr>
      <vt:lpstr>Оформление работы</vt:lpstr>
      <vt:lpstr>Критерии оценки итогового индивидуального проекта </vt:lpstr>
      <vt:lpstr>Критерии оценки итогового индивидуального проекта </vt:lpstr>
      <vt:lpstr>Защита проектов</vt:lpstr>
      <vt:lpstr>Презентация PowerPoint</vt:lpstr>
      <vt:lpstr>Презентация PowerPoint</vt:lpstr>
      <vt:lpstr>Примеры исследовательских и проектных работ, выполненных учащимися</vt:lpstr>
      <vt:lpstr>Примеры  исследовательских и проектных работ, выполненных учащимися</vt:lpstr>
      <vt:lpstr>Сравнение русской народной сказки «Колобок», американской и английской сказок «The Gingerbread Man» и «Johnny- cake»</vt:lpstr>
      <vt:lpstr>Муниципальное казенное образовательное учреждение  Калачеевская средняя общеобразовательная  школа № 1</vt:lpstr>
      <vt:lpstr>Опыт № 4 " Определение аскорбиновой кислоты методом йодометрии в берёзовом соке". </vt:lpstr>
      <vt:lpstr>Рекомендации по сбору берёзового сока: </vt:lpstr>
      <vt:lpstr>Презентация PowerPoint</vt:lpstr>
      <vt:lpstr>Выполняла я работу ни одна, со мной был помощник брат-Дима</vt:lpstr>
      <vt:lpstr>Государственная символика Российской Федерации : герб ; флаг ; гимн .</vt:lpstr>
      <vt:lpstr>Готовое изделие.</vt:lpstr>
      <vt:lpstr>  МКОУ Калачеевская СОШ № 1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 ФГОС ООО</dc:title>
  <dc:creator>Galina</dc:creator>
  <cp:lastModifiedBy>Galina</cp:lastModifiedBy>
  <cp:revision>17</cp:revision>
  <dcterms:created xsi:type="dcterms:W3CDTF">2014-08-27T01:37:59Z</dcterms:created>
  <dcterms:modified xsi:type="dcterms:W3CDTF">2016-02-28T11:03:11Z</dcterms:modified>
</cp:coreProperties>
</file>