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8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0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990656" cy="6264696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/>
              <a:t>Г</a:t>
            </a:r>
            <a:r>
              <a:rPr lang="ru-RU" sz="1600" dirty="0" smtClean="0"/>
              <a:t>осударственное бюджетное дошкольное образовательное учреждение комбинированного вида</a:t>
            </a:r>
            <a:br>
              <a:rPr lang="ru-RU" sz="1600" dirty="0" smtClean="0"/>
            </a:br>
            <a:r>
              <a:rPr lang="ru-RU" sz="1600" dirty="0" smtClean="0"/>
              <a:t> детский сад № 59 </a:t>
            </a:r>
            <a:br>
              <a:rPr lang="ru-RU" sz="1600" dirty="0" smtClean="0"/>
            </a:br>
            <a:r>
              <a:rPr lang="ru-RU" sz="1600" dirty="0" smtClean="0"/>
              <a:t>Колпинского района Санкт-Петербурга</a:t>
            </a:r>
            <a:br>
              <a:rPr lang="ru-RU" sz="1600" dirty="0" smtClean="0"/>
            </a:br>
            <a:r>
              <a:rPr lang="ru-RU" sz="2800" dirty="0" smtClean="0"/>
              <a:t>СЕМИНАР </a:t>
            </a:r>
            <a:br>
              <a:rPr lang="ru-RU" sz="2800" dirty="0" smtClean="0"/>
            </a:br>
            <a:r>
              <a:rPr lang="ru-RU" sz="2800" dirty="0" smtClean="0"/>
              <a:t>для педагогов</a:t>
            </a:r>
            <a:br>
              <a:rPr lang="ru-RU" sz="28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 smtClean="0"/>
              <a:t>ПРОБЛЕМЫ </a:t>
            </a:r>
            <a:br>
              <a:rPr lang="ru-RU" sz="2800" dirty="0" smtClean="0"/>
            </a:br>
            <a:r>
              <a:rPr lang="ru-RU" sz="2800" dirty="0" smtClean="0"/>
              <a:t>ПРАВОВОГО </a:t>
            </a:r>
            <a:r>
              <a:rPr lang="ru-RU" sz="2800" dirty="0"/>
              <a:t>ВОСПИТАНИЯ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ДЕТЕЙ </a:t>
            </a:r>
            <a:r>
              <a:rPr lang="ru-RU" sz="2800" dirty="0"/>
              <a:t>ДОШКОЛЬНОГО </a:t>
            </a:r>
            <a:r>
              <a:rPr lang="ru-RU" sz="2800" dirty="0" smtClean="0"/>
              <a:t>ВОЗРАСТА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1400" dirty="0" smtClean="0"/>
              <a:t>Составитель:</a:t>
            </a:r>
          </a:p>
          <a:p>
            <a:pPr algn="r"/>
            <a:r>
              <a:rPr lang="ru-RU" sz="1400" dirty="0" smtClean="0"/>
              <a:t>Старший воспитатель</a:t>
            </a:r>
            <a:r>
              <a:rPr lang="en-US" sz="1400" dirty="0" smtClean="0"/>
              <a:t>I </a:t>
            </a:r>
            <a:r>
              <a:rPr lang="ru-RU" sz="1400" dirty="0" smtClean="0"/>
              <a:t>кв.категории</a:t>
            </a:r>
          </a:p>
          <a:p>
            <a:pPr algn="r"/>
            <a:r>
              <a:rPr lang="ru-RU" sz="1400" dirty="0" smtClean="0"/>
              <a:t>ГБДОУ </a:t>
            </a:r>
            <a:r>
              <a:rPr lang="ru-RU" sz="1400" dirty="0" err="1" smtClean="0"/>
              <a:t>д</a:t>
            </a:r>
            <a:r>
              <a:rPr lang="ru-RU" sz="1400" dirty="0" smtClean="0"/>
              <a:t>/с № 59</a:t>
            </a:r>
          </a:p>
          <a:p>
            <a:pPr algn="r"/>
            <a:r>
              <a:rPr lang="ru-RU" sz="1400" dirty="0" err="1" smtClean="0"/>
              <a:t>Колпинкого</a:t>
            </a:r>
            <a:r>
              <a:rPr lang="ru-RU" sz="1400" dirty="0" smtClean="0"/>
              <a:t> района СПб</a:t>
            </a:r>
          </a:p>
          <a:p>
            <a:pPr algn="r"/>
            <a:r>
              <a:rPr lang="ru-RU" sz="1400" dirty="0" smtClean="0"/>
              <a:t>Грузинская Н.А.</a:t>
            </a:r>
          </a:p>
          <a:p>
            <a:pPr algn="ctr"/>
            <a:r>
              <a:rPr lang="ru-RU" sz="1400" dirty="0" smtClean="0"/>
              <a:t>2014 г.  </a:t>
            </a:r>
            <a:endParaRPr lang="ru-RU" sz="1400" dirty="0"/>
          </a:p>
        </p:txBody>
      </p:sp>
      <p:pic>
        <p:nvPicPr>
          <p:cNvPr id="1026" name="Picture 2" descr="H:\Педагогика\в помощь воспитателю\худ. слово и картинки\картинки\права ребенка\дети на ша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573018"/>
            <a:ext cx="4344483" cy="1098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45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31" y="2132858"/>
            <a:ext cx="828091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000" b="1" u="sng" dirty="0"/>
              <a:t>Задачи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/>
              <a:t>Формировать </a:t>
            </a:r>
            <a:r>
              <a:rPr lang="ru-RU" sz="2000" b="1" dirty="0"/>
              <a:t>правовую культуру через разъяснение Конвенции о правах ребенка, как правового документа социально – нравственного и педагогического значения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2</a:t>
            </a:r>
            <a:r>
              <a:rPr lang="ru-RU" sz="2000" b="1" dirty="0" smtClean="0"/>
              <a:t>.  </a:t>
            </a:r>
            <a:r>
              <a:rPr lang="ru-RU" sz="2000" b="1" dirty="0"/>
              <a:t>Формировать гуманное отношение к ребенку. 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3. Создать условия  для установления </a:t>
            </a:r>
            <a:r>
              <a:rPr lang="ru-RU" sz="2000" b="1" dirty="0" smtClean="0"/>
              <a:t>   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психоэмоционального </a:t>
            </a:r>
            <a:r>
              <a:rPr lang="ru-RU" sz="2000" b="1" dirty="0"/>
              <a:t>контакта родителей и детей, </a:t>
            </a:r>
            <a:r>
              <a:rPr lang="ru-RU" sz="2000" b="1" dirty="0" smtClean="0"/>
              <a:t>  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способствовать </a:t>
            </a:r>
            <a:r>
              <a:rPr lang="ru-RU" sz="2000" b="1" dirty="0"/>
              <a:t>развитию положительного отношения 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ребенка </a:t>
            </a:r>
            <a:r>
              <a:rPr lang="ru-RU" sz="2000" b="1" dirty="0"/>
              <a:t>к окружающим людям. </a:t>
            </a:r>
          </a:p>
        </p:txBody>
      </p:sp>
      <p:pic>
        <p:nvPicPr>
          <p:cNvPr id="2050" name="Picture 2" descr="http://im7-tub-ru.yandex.net/i?id=222321827-71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3470"/>
            <a:ext cx="2160240" cy="1653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4026" y="293207"/>
            <a:ext cx="295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СОТРУДНИЧЕСТВО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 СЕМЬЕЙ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 descr="http://im3-tub-ru.yandex.net/i?id=146151463-67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283703"/>
            <a:ext cx="2232249" cy="1674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9" y="1328881"/>
            <a:ext cx="594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обеспечение защиты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прав детей со стороны родителей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242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9" y="15567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5195142"/>
              </p:ext>
            </p:extLst>
          </p:nvPr>
        </p:nvGraphicFramePr>
        <p:xfrm>
          <a:off x="251520" y="260649"/>
          <a:ext cx="8424936" cy="877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1120"/>
                <a:gridCol w="2360863"/>
                <a:gridCol w="3842953"/>
              </a:tblGrid>
              <a:tr h="7315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Этапы работы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15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Информационно-аналитический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Изучение уровня правовой культуры семьи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Анкетирование, интервьюирование , тестирование, анализ детских работ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71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Организационно-просветительский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</a:rPr>
                        <a:t>Организация ситуативно-делового общения на уровне педагог-родитель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Оформление информационно-наглядного материала, </a:t>
                      </a:r>
                    </a:p>
                    <a:p>
                      <a:pPr algn="ctr"/>
                      <a:r>
                        <a:rPr lang="ru-RU" sz="1600" dirty="0" smtClean="0"/>
                        <a:t>консультационные встречи 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kumimoji="0" lang="ru-RU" sz="1600" kern="1200" dirty="0" smtClean="0">
                          <a:effectLst/>
                        </a:rPr>
                        <a:t>беседы-тренинги, встречи-диспуты, круглый стол, мини-дискуссии, семинары-практикумы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Практический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Продуктивное общение всех участников образовательного процесса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</a:rPr>
                        <a:t>Совместное проведение праздников, досугов, оформление выставок, участие в конкурсах</a:t>
                      </a:r>
                      <a:endParaRPr lang="ru-RU" sz="1600" dirty="0"/>
                    </a:p>
                  </a:txBody>
                  <a:tcPr/>
                </a:tc>
              </a:tr>
              <a:tr h="17716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Контрольно-оценочный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Анализ эффективности проведенных мероприятий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</a:rPr>
                        <a:t> Опрос, книги отзывов, оценочные листы, экспресс-диагностика,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самоанализ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81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оронова. Защита прав и достоинства маленького ребенка. Методи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8"/>
            <a:ext cx="3312368" cy="497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ассмотрены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права и обязанности родителей по отношению к ребенку с учетом требований федерального и регионального законодательства. Дана оценка соблюдению прав детей на охрану здоровья, образование, защиту и помощь в системе дошкольного образования. Показано, как в условиях детского сада проводить профилактическую, диагностическую и коррекционную работу по защите ребенка-дошкольника от запугивания, небрежного обращения, насилия и жестоких наказаний в семье. Приводятся тексты законов, затрагивающих права ребенка.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89" y="548680"/>
            <a:ext cx="261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- Т.Н. </a:t>
            </a:r>
            <a:r>
              <a:rPr lang="ru-RU" dirty="0" err="1" smtClean="0"/>
              <a:t>Доронова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440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3.proshkolu.ru/content/media/pic/std/1000000/247000/246781-6723245eeec44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104"/>
            <a:ext cx="9169865" cy="686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2" y="667809"/>
            <a:ext cx="623903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Доверчивы глаза детей,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ангелы хранят их души,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Пусть безмятежный тот покой,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Ничто вовеки не нарушит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пусть не катится </a:t>
            </a:r>
            <a:r>
              <a:rPr lang="ru-RU" sz="2800" b="1" dirty="0" smtClean="0">
                <a:solidFill>
                  <a:srgbClr val="002060"/>
                </a:solidFill>
              </a:rPr>
              <a:t>слеза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Ни от обид, ни от печали,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словно солнышко, </a:t>
            </a:r>
            <a:r>
              <a:rPr lang="ru-RU" sz="2800" b="1" dirty="0" smtClean="0">
                <a:solidFill>
                  <a:srgbClr val="002060"/>
                </a:solidFill>
              </a:rPr>
              <a:t>всегда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Улыбка на лице сияет…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Чуткому детскому </a:t>
            </a:r>
            <a:r>
              <a:rPr lang="ru-RU" sz="2800" b="1" dirty="0" smtClean="0">
                <a:solidFill>
                  <a:srgbClr val="002060"/>
                </a:solidFill>
              </a:rPr>
              <a:t>сердцу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Сердце свое открой,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ощущение </a:t>
            </a:r>
            <a:r>
              <a:rPr lang="ru-RU" sz="2800" b="1" dirty="0" smtClean="0">
                <a:solidFill>
                  <a:srgbClr val="002060"/>
                </a:solidFill>
              </a:rPr>
              <a:t>чуда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Будет всегда с тобой.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136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900igr.net/datas/okruzhajuschij-mir/Jod-v-organizme-cheloveka/0016-016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2" y="3"/>
            <a:ext cx="9192004" cy="68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870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200800" cy="495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извилистой дорожке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Шли по миру чьи-то ножки.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Вдаль смотря широкими глазами,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Шел малыш знакомиться с правами.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Рядом мама крепко за руку держала,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путь-дорогу умницу свою сопровождала.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Знать должны и взрослые, и дети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 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правах, что защищают их на свете.</a:t>
            </a:r>
            <a:endParaRPr lang="ru-RU" sz="28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958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едагогика\в помощь воспитателю\худ. слово и картинки\картинки\дети\Карапузики\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3" y="2468532"/>
            <a:ext cx="1709260" cy="179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Двойная стрелка влево/вверх 3"/>
          <p:cNvSpPr/>
          <p:nvPr/>
        </p:nvSpPr>
        <p:spPr>
          <a:xfrm rot="16200000">
            <a:off x="2841849" y="4202223"/>
            <a:ext cx="850392" cy="850392"/>
          </a:xfrm>
          <a:prstGeom prst="leftUp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Двойная стрелка влево/вверх 4"/>
          <p:cNvSpPr/>
          <p:nvPr/>
        </p:nvSpPr>
        <p:spPr>
          <a:xfrm rot="5400000">
            <a:off x="5268835" y="1692149"/>
            <a:ext cx="850392" cy="850392"/>
          </a:xfrm>
          <a:prstGeom prst="leftUpArrow">
            <a:avLst>
              <a:gd name="adj1" fmla="val 28258"/>
              <a:gd name="adj2" fmla="val 25000"/>
              <a:gd name="adj3" fmla="val 25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Двойная стрелка влево/вверх 7"/>
          <p:cNvSpPr/>
          <p:nvPr/>
        </p:nvSpPr>
        <p:spPr>
          <a:xfrm rot="10800000">
            <a:off x="5314908" y="4202223"/>
            <a:ext cx="850392" cy="850392"/>
          </a:xfrm>
          <a:prstGeom prst="leftUp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Двойная стрелка влево/вверх 8"/>
          <p:cNvSpPr/>
          <p:nvPr/>
        </p:nvSpPr>
        <p:spPr>
          <a:xfrm>
            <a:off x="2766911" y="1723574"/>
            <a:ext cx="850392" cy="850392"/>
          </a:xfrm>
          <a:prstGeom prst="leftUp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TextBox 6"/>
          <p:cNvSpPr txBox="1"/>
          <p:nvPr/>
        </p:nvSpPr>
        <p:spPr>
          <a:xfrm>
            <a:off x="766822" y="2080877"/>
            <a:ext cx="12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Усвоение </a:t>
            </a:r>
          </a:p>
          <a:p>
            <a:r>
              <a:rPr lang="ru-RU" sz="1600" dirty="0" smtClean="0"/>
              <a:t>ценностей </a:t>
            </a:r>
          </a:p>
          <a:p>
            <a:r>
              <a:rPr lang="ru-RU" sz="1600" dirty="0" smtClean="0"/>
              <a:t>общества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73191" y="2148772"/>
            <a:ext cx="1843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Активизация</a:t>
            </a:r>
          </a:p>
          <a:p>
            <a:pPr algn="ctr"/>
            <a:r>
              <a:rPr lang="ru-RU" sz="1600" dirty="0" smtClean="0"/>
              <a:t> познавательных </a:t>
            </a:r>
          </a:p>
          <a:p>
            <a:pPr algn="ctr"/>
            <a:r>
              <a:rPr lang="ru-RU" sz="1600" dirty="0" smtClean="0"/>
              <a:t>процессов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73955" y="6926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З</a:t>
            </a:r>
            <a:r>
              <a:rPr lang="ru-RU" sz="1600" dirty="0" smtClean="0"/>
              <a:t>акладываются </a:t>
            </a:r>
            <a:r>
              <a:rPr lang="ru-RU" sz="1600" dirty="0"/>
              <a:t>основы </a:t>
            </a:r>
            <a:r>
              <a:rPr lang="ru-RU" sz="1600" dirty="0" smtClean="0"/>
              <a:t>знаний, </a:t>
            </a:r>
            <a:r>
              <a:rPr lang="ru-RU" sz="1600" dirty="0"/>
              <a:t>норм поведения, убеждений, потребностей личности.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Складывается  </a:t>
            </a:r>
            <a:r>
              <a:rPr lang="ru-RU" sz="1600" dirty="0"/>
              <a:t>общество, основывающееся на совместной </a:t>
            </a:r>
            <a:r>
              <a:rPr lang="ru-RU" sz="1600" dirty="0" smtClean="0"/>
              <a:t>игре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и продуктивной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6063" y="5103676"/>
            <a:ext cx="3875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роисходит </a:t>
            </a:r>
            <a:r>
              <a:rPr lang="ru-RU" sz="1600" dirty="0"/>
              <a:t>становление </a:t>
            </a:r>
            <a:r>
              <a:rPr lang="ru-RU" sz="1600" dirty="0" smtClean="0"/>
              <a:t>волевых действий. </a:t>
            </a:r>
            <a:r>
              <a:rPr lang="ru-RU" sz="1600" dirty="0"/>
              <a:t>Ребенок овладевает целеполаганием, планированием, </a:t>
            </a:r>
            <a:r>
              <a:rPr lang="ru-RU" sz="1600" dirty="0" smtClean="0"/>
              <a:t>контролем, формируется умение управлять своим поведением,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1993" y="3799798"/>
            <a:ext cx="292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Становление </a:t>
            </a:r>
          </a:p>
          <a:p>
            <a:pPr algn="ctr"/>
            <a:r>
              <a:rPr lang="ru-RU" sz="1600" dirty="0" smtClean="0"/>
              <a:t>эмоционально-чувственной сферы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37" y="5103676"/>
            <a:ext cx="4444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кладывается </a:t>
            </a:r>
            <a:r>
              <a:rPr lang="ru-RU" sz="1600" dirty="0"/>
              <a:t>соподчинение мотивов. Выделяется ведущий мотив, который определяет поведение дошкольника, подчиняя себе другие мотивы.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532" y="3938296"/>
            <a:ext cx="283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Осознание самого себя, </a:t>
            </a:r>
          </a:p>
          <a:p>
            <a:pPr algn="ctr"/>
            <a:r>
              <a:rPr lang="ru-RU" sz="1600" dirty="0" smtClean="0"/>
              <a:t>формирование </a:t>
            </a:r>
          </a:p>
          <a:p>
            <a:pPr algn="ctr"/>
            <a:r>
              <a:rPr lang="ru-RU" sz="1600" dirty="0" smtClean="0"/>
              <a:t>самооценки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04351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" grpId="0"/>
      <p:bldP spid="3" grpId="0"/>
      <p:bldP spid="6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2696229"/>
              </p:ext>
            </p:extLst>
          </p:nvPr>
        </p:nvGraphicFramePr>
        <p:xfrm>
          <a:off x="2779220" y="2267279"/>
          <a:ext cx="3372544" cy="640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72544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Законодательные акты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347050"/>
              </p:ext>
            </p:extLst>
          </p:nvPr>
        </p:nvGraphicFramePr>
        <p:xfrm>
          <a:off x="251520" y="188640"/>
          <a:ext cx="266429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Декларация прав ребенка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1959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6967604"/>
              </p:ext>
            </p:extLst>
          </p:nvPr>
        </p:nvGraphicFramePr>
        <p:xfrm>
          <a:off x="3262055" y="3327548"/>
          <a:ext cx="254394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94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A10E0"/>
                          </a:solidFill>
                        </a:rPr>
                        <a:t>Конституция</a:t>
                      </a:r>
                      <a:r>
                        <a:rPr lang="ru-RU" sz="1800" b="1" baseline="0" dirty="0" smtClean="0">
                          <a:solidFill>
                            <a:srgbClr val="1A10E0"/>
                          </a:solidFill>
                        </a:rPr>
                        <a:t> РФ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rgbClr val="1A10E0"/>
                          </a:solidFill>
                        </a:rPr>
                        <a:t>12.12.1993</a:t>
                      </a:r>
                      <a:endParaRPr lang="ru-RU" sz="1800" b="1" dirty="0">
                        <a:solidFill>
                          <a:srgbClr val="1A10E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5319953"/>
              </p:ext>
            </p:extLst>
          </p:nvPr>
        </p:nvGraphicFramePr>
        <p:xfrm>
          <a:off x="3131840" y="188640"/>
          <a:ext cx="273630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</a:tblGrid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Конвенция ООН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о правах ребенка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1989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3089206"/>
              </p:ext>
            </p:extLst>
          </p:nvPr>
        </p:nvGraphicFramePr>
        <p:xfrm>
          <a:off x="6156176" y="188640"/>
          <a:ext cx="280831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Всемирная Декларация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об обеспечении выживания, защиты и развития детей, 1990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3505716"/>
              </p:ext>
            </p:extLst>
          </p:nvPr>
        </p:nvGraphicFramePr>
        <p:xfrm>
          <a:off x="3284648" y="4551312"/>
          <a:ext cx="25202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A10E0"/>
                          </a:solidFill>
                        </a:rPr>
                        <a:t>Семейный кодекс</a:t>
                      </a:r>
                      <a:endParaRPr lang="ru-RU" sz="1800" dirty="0">
                        <a:solidFill>
                          <a:srgbClr val="1A10E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5219649"/>
              </p:ext>
            </p:extLst>
          </p:nvPr>
        </p:nvGraphicFramePr>
        <p:xfrm>
          <a:off x="251520" y="3717032"/>
          <a:ext cx="230425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Закон</a:t>
                      </a:r>
                      <a:r>
                        <a:rPr lang="ru-RU" sz="1800" baseline="0" dirty="0" smtClean="0"/>
                        <a:t> РФ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 «Об образовании»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4411572"/>
              </p:ext>
            </p:extLst>
          </p:nvPr>
        </p:nvGraphicFramePr>
        <p:xfrm>
          <a:off x="6444208" y="3303581"/>
          <a:ext cx="2399928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928"/>
              </a:tblGrid>
              <a:tr h="2834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Закон РФ "Об основных гарантиях прав ребенка в Российской Федерации«, 1998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авая фигурная скобка 10"/>
          <p:cNvSpPr/>
          <p:nvPr/>
        </p:nvSpPr>
        <p:spPr>
          <a:xfrm>
            <a:off x="5899956" y="3334542"/>
            <a:ext cx="515488" cy="17216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11624" y="1484785"/>
            <a:ext cx="432048" cy="55837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2023">
            <a:off x="5829052" y="1436018"/>
            <a:ext cx="7064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8887">
            <a:off x="4025323" y="1444644"/>
            <a:ext cx="9271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25481" y="3344520"/>
            <a:ext cx="536575" cy="1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488873" y="2769809"/>
            <a:ext cx="0" cy="546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56" y="4005066"/>
            <a:ext cx="274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1868" y="2823332"/>
            <a:ext cx="53022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2276150"/>
              </p:ext>
            </p:extLst>
          </p:nvPr>
        </p:nvGraphicFramePr>
        <p:xfrm>
          <a:off x="1882566" y="6021289"/>
          <a:ext cx="545665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665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Уголовно-административный кодекс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0865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2"/>
            <a:ext cx="76328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A10E0"/>
                </a:solidFill>
              </a:rPr>
              <a:t>Цель </a:t>
            </a:r>
            <a:r>
              <a:rPr lang="ru-RU" sz="2800" b="1" dirty="0">
                <a:solidFill>
                  <a:srgbClr val="1A10E0"/>
                </a:solidFill>
              </a:rPr>
              <a:t>правового </a:t>
            </a:r>
            <a:r>
              <a:rPr lang="ru-RU" sz="2800" b="1" dirty="0" smtClean="0">
                <a:solidFill>
                  <a:srgbClr val="1A10E0"/>
                </a:solidFill>
              </a:rPr>
              <a:t>воспитания</a:t>
            </a:r>
          </a:p>
          <a:p>
            <a:pPr algn="ctr"/>
            <a:r>
              <a:rPr lang="ru-RU" sz="2800" b="1" dirty="0" smtClean="0">
                <a:solidFill>
                  <a:srgbClr val="1A10E0"/>
                </a:solidFill>
              </a:rPr>
              <a:t> </a:t>
            </a:r>
            <a:r>
              <a:rPr lang="ru-RU" sz="2800" b="1" dirty="0">
                <a:solidFill>
                  <a:srgbClr val="1A10E0"/>
                </a:solidFill>
              </a:rPr>
              <a:t>детей дошкольного возраста</a:t>
            </a:r>
          </a:p>
          <a:p>
            <a:pPr algn="ctr"/>
            <a:endParaRPr lang="ru-RU" dirty="0">
              <a:solidFill>
                <a:srgbClr val="1A10E0"/>
              </a:solidFill>
            </a:endParaRPr>
          </a:p>
          <a:p>
            <a:endParaRPr lang="ru-RU" dirty="0">
              <a:solidFill>
                <a:srgbClr val="1A10E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1A10E0"/>
                </a:solidFill>
              </a:rPr>
              <a:t>Воспитание нравственных норм </a:t>
            </a:r>
            <a:r>
              <a:rPr lang="ru-RU" sz="2400" b="1" dirty="0" smtClean="0">
                <a:solidFill>
                  <a:srgbClr val="1A10E0"/>
                </a:solidFill>
              </a:rPr>
              <a:t>поведения </a:t>
            </a:r>
          </a:p>
          <a:p>
            <a:endParaRPr lang="ru-RU" sz="2400" b="1" dirty="0" smtClean="0">
              <a:solidFill>
                <a:srgbClr val="1A10E0"/>
              </a:solidFill>
            </a:endParaRPr>
          </a:p>
          <a:p>
            <a:endParaRPr lang="ru-RU" sz="2400" b="1" dirty="0" smtClean="0">
              <a:solidFill>
                <a:srgbClr val="1A10E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1A10E0"/>
                </a:solidFill>
              </a:rPr>
              <a:t>Формирование </a:t>
            </a:r>
            <a:r>
              <a:rPr lang="ru-RU" sz="2400" b="1" dirty="0">
                <a:solidFill>
                  <a:srgbClr val="1A10E0"/>
                </a:solidFill>
              </a:rPr>
              <a:t>у ребенка положительного самоощущения и отношения к окружающим </a:t>
            </a:r>
            <a:r>
              <a:rPr lang="ru-RU" sz="2400" b="1" dirty="0" smtClean="0">
                <a:solidFill>
                  <a:srgbClr val="1A10E0"/>
                </a:solidFill>
              </a:rPr>
              <a:t>людям </a:t>
            </a:r>
          </a:p>
          <a:p>
            <a:endParaRPr lang="ru-RU" sz="2400" b="1" dirty="0" smtClean="0">
              <a:solidFill>
                <a:srgbClr val="1A10E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1A10E0"/>
                </a:solidFill>
              </a:rPr>
              <a:t>Р</a:t>
            </a:r>
            <a:r>
              <a:rPr lang="ru-RU" sz="2400" b="1" dirty="0" smtClean="0">
                <a:solidFill>
                  <a:srgbClr val="1A10E0"/>
                </a:solidFill>
              </a:rPr>
              <a:t>азвитие </a:t>
            </a:r>
            <a:r>
              <a:rPr lang="ru-RU" sz="2400" b="1" dirty="0">
                <a:solidFill>
                  <a:srgbClr val="1A10E0"/>
                </a:solidFill>
              </a:rPr>
              <a:t>коммуникативной компетентности ребенка и формирование у него социальных навыков и  правового знания.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98536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04664"/>
            <a:ext cx="317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ПРАВОВОЕ ВОСПИТАНИЕ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891929" y="773996"/>
            <a:ext cx="2232247" cy="484632"/>
          </a:xfrm>
          <a:prstGeom prst="left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11" y="828094"/>
            <a:ext cx="74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оциализация                   коммуникация                 познание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665" y="1324869"/>
            <a:ext cx="8352928" cy="318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Осознание гражданской </a:t>
            </a:r>
            <a:r>
              <a:rPr lang="ru-RU" b="1" dirty="0" smtClean="0">
                <a:solidFill>
                  <a:srgbClr val="FF0000"/>
                </a:solidFill>
              </a:rPr>
              <a:t>принадлежности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/>
              </a:rPr>
              <a:t>“Я – человек, моя семья, я и общество, мои права и обязанности</a:t>
            </a:r>
            <a:r>
              <a:rPr lang="ru-RU" b="1" i="1" dirty="0" smtClean="0">
                <a:solidFill>
                  <a:srgbClr val="000000"/>
                </a:solidFill>
                <a:ea typeface="Times New Roman"/>
              </a:rPr>
              <a:t>”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Социальная </a:t>
            </a:r>
            <a:r>
              <a:rPr lang="ru-RU" b="1" dirty="0">
                <a:solidFill>
                  <a:srgbClr val="FF0000"/>
                </a:solidFill>
              </a:rPr>
              <a:t>культура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/>
              <a:t>вхождение </a:t>
            </a:r>
            <a:r>
              <a:rPr lang="ru-RU" b="1" i="1" dirty="0"/>
              <a:t>дошкольника в социум, становление основ толерантного отношения,  уважительного отношения к  возрастным и гендерным ценностям, бережного и уважительного — к собственным этническим ценностям и достояниям истории, гуманного — к людям, природе, окружающему </a:t>
            </a:r>
            <a:r>
              <a:rPr lang="ru-RU" b="1" i="1" dirty="0" smtClean="0"/>
              <a:t>миру.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Патриотическое </a:t>
            </a:r>
            <a:r>
              <a:rPr lang="ru-RU" b="1" dirty="0">
                <a:solidFill>
                  <a:srgbClr val="FF0000"/>
                </a:solidFill>
              </a:rPr>
              <a:t>воспитание + этническое </a:t>
            </a:r>
            <a:r>
              <a:rPr lang="ru-RU" b="1" dirty="0" smtClean="0">
                <a:solidFill>
                  <a:srgbClr val="FF0000"/>
                </a:solidFill>
              </a:rPr>
              <a:t>воспитание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родной </a:t>
            </a:r>
            <a:r>
              <a:rPr lang="ru-RU" b="1" i="1" dirty="0"/>
              <a:t>город, страна, достижения и победы родного народа, </a:t>
            </a:r>
            <a:r>
              <a:rPr lang="ru-RU" b="1" i="1" dirty="0" smtClean="0"/>
              <a:t>фольклор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2514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художественно-эстетическое развитие    +      физическое развитие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художественно-продуктивная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деятельность                                                  - здоровый образ жизни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узыка                                                             - физическая культура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театрализованная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6757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0627" y="64068"/>
            <a:ext cx="380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ПРАВОВОЕ ВОСПИТАНИЕ В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ДЕТСКОЙ ДЕЯТЕЛЬНОСТИ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http://im3-tub-ru.yandex.net/i?id=185887550-1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2" y="188642"/>
            <a:ext cx="2321331" cy="1732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6-tub-ru.yandex.net/i?id=70183150-45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8" y="188642"/>
            <a:ext cx="2249061" cy="1950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2-tub-ru.yandex.net/i?id=7859095-02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3" y="4547180"/>
            <a:ext cx="2129607" cy="2129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pustunchik.ua/images/interesting/Perevir-sebe/jakyj-u-tebe-harakter/296909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4691793"/>
            <a:ext cx="2049292" cy="204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im7-tub-ru.yandex.net/i?id=107971030-07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73" y="3861048"/>
            <a:ext cx="2784171" cy="21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8-tub-ru.yandex.net/i?id=365836786-31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19" y="1187539"/>
            <a:ext cx="3415533" cy="22569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7-tub-ru.yandex.net/i?id=166809247-42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9" y="2471111"/>
            <a:ext cx="2348264" cy="210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im3-tub-ru.yandex.net/i?id=33523136-03-72&amp;n=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" y="2570586"/>
            <a:ext cx="2699847" cy="1910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78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hkola3.3dn.ru/pravo/pravo_book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758">
            <a:off x="776753" y="3258694"/>
            <a:ext cx="2067219" cy="3194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uslania.com/pictures/big/9785699359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101"/>
            <a:ext cx="2074461" cy="313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nfiction.eksmo.ru/upload/iblock/05e/05ee8f0bec5f8f02e831b185806b2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33" y="3191685"/>
            <a:ext cx="2168411" cy="332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y-shop.ru/_files/product/3/44/434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950">
            <a:off x="5877336" y="194260"/>
            <a:ext cx="1929408" cy="2894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7-tub-ru.yandex.net/i?id=169873755-16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894">
            <a:off x="498828" y="372899"/>
            <a:ext cx="1800200" cy="270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8-tub-ru.yandex.net/i?id=65817243-01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546">
            <a:off x="6162239" y="3304555"/>
            <a:ext cx="1976512" cy="305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3800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todliteratura.ru/published/publicdata/METODLITSSDB01/attachments/SC/products_pictures/10001gg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761">
            <a:off x="3408902" y="273182"/>
            <a:ext cx="2489425" cy="3418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100book.ru/b243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150">
            <a:off x="5758414" y="447017"/>
            <a:ext cx="2459439" cy="3917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ozon.ru/premia/img/19586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590">
            <a:off x="464896" y="428247"/>
            <a:ext cx="2740947" cy="3690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kola3.3dn.ru/pravo/pravo_book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8" y="3403748"/>
            <a:ext cx="2447467" cy="319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media.ozon.ru/multimedia/books_covers/10031142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601">
            <a:off x="6240948" y="3027081"/>
            <a:ext cx="2560283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suz2620.mskobr.ru/files/images/p41_prava1glavna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28">
            <a:off x="546829" y="3609918"/>
            <a:ext cx="2491171" cy="2898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044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1581</TotalTime>
  <Words>605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Воздушный поток</vt:lpstr>
      <vt:lpstr>Государственное бюджетное дошкольное образовательное учреждение комбинированного вида  детский сад № 59  Колпинского района Санкт-Петербурга СЕМИНАР  для педагогов  ПРОБЛЕМЫ  ПРАВОВОГО ВОСПИТАНИЯ  ДЕТЕЙ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комбинированного вида Детский сад № 59 ПРОБЛЕМЫ ПРАВОВОГО ВОСПИТАНИЯ ДЕТЕЙ ДОШКОЛЬНОГО ВОЗРАСТА</dc:title>
  <dc:creator>Вадим</dc:creator>
  <cp:lastModifiedBy>Kira</cp:lastModifiedBy>
  <cp:revision>54</cp:revision>
  <dcterms:created xsi:type="dcterms:W3CDTF">2013-09-18T13:07:55Z</dcterms:created>
  <dcterms:modified xsi:type="dcterms:W3CDTF">2014-11-19T07:41:23Z</dcterms:modified>
</cp:coreProperties>
</file>