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activeX/activeX4.xml" ContentType="application/vnd.ms-office.activeX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activeX/activeX11.xml" ContentType="application/vnd.ms-office.activeX+xml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activeX/activeX10.xml" ContentType="application/vnd.ms-office.activeX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activeX/activeX8.xml" ContentType="application/vnd.ms-office.activeX+xml"/>
  <Override PartName="/ppt/notesSlides/notesSlide7.xml" ContentType="application/vnd.openxmlformats-officedocument.presentationml.notesSlide+xml"/>
  <Override PartName="/ppt/activeX/activeX9.xml" ContentType="application/vnd.ms-office.activeX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activeX/activeX6.xml" ContentType="application/vnd.ms-office.activeX+xml"/>
  <Override PartName="/ppt/notesSlides/notesSlide5.xml" ContentType="application/vnd.openxmlformats-officedocument.presentationml.notesSlide+xml"/>
  <Override PartName="/ppt/activeX/activeX7.xml" ContentType="application/vnd.ms-office.activeX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activeX/activeX5.xml" ContentType="application/vnd.ms-office.activeX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activeX/activeX3.xml" ContentType="application/vnd.ms-office.activeX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activeX/activeX1.xml" ContentType="application/vnd.ms-office.activeX+xml"/>
  <Override PartName="/ppt/vbaProject.bin" ContentType="application/vnd.ms-office.vbaPro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3"/>
  </p:notesMasterIdLst>
  <p:sldIdLst>
    <p:sldId id="268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втор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B450"/>
    <a:srgbClr val="F2D212"/>
    <a:srgbClr val="F8FEE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46" d="100"/>
          <a:sy n="46" d="100"/>
        </p:scale>
        <p:origin x="-161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06/relationships/vbaProject" Target="vbaProject.bin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activeX/activeX1.xml><?xml version="1.0" encoding="utf-8"?>
<ax:ocx xmlns:ax="http://schemas.microsoft.com/office/2006/activeX" xmlns:r="http://schemas.openxmlformats.org/officeDocument/2006/relationships" ax:classid="{8BD21D50-EC42-11CE-9E0D-00AA006002F3}">
  <ax:ocxPr ax:name="BackColor" ax:value="16777215"/>
  <ax:ocxPr ax:name="ForeColor" ax:value="0"/>
  <ax:ocxPr ax:name="DisplayStyle" ax:value="5"/>
  <ax:ocxPr ax:name="Size" ax:value="397;1614"/>
  <ax:ocxPr ax:name="Value" ax:value="0"/>
  <ax:ocxPr ax:name="Caption" ax:value="OptionButton3"/>
  <ax:ocxPr ax:name="GroupName" ax:value="Slide1"/>
  <ax:ocxPr ax:name="FontName" ax:value="Arial"/>
  <ax:ocxPr ax:name="FontHeight" ax:value="285"/>
  <ax:ocxPr ax:name="FontCharSet" ax:value="204"/>
  <ax:ocxPr ax:name="FontPitchAndFamily" ax:value="2"/>
</ax:ocx>
</file>

<file path=ppt/activeX/activeX10.xml><?xml version="1.0" encoding="utf-8"?>
<ax:ocx xmlns:ax="http://schemas.microsoft.com/office/2006/activeX" xmlns:r="http://schemas.openxmlformats.org/officeDocument/2006/relationships" ax:classid="{D7053240-CE69-11CD-A777-00DD01143C57}">
  <ax:ocxPr ax:name="Caption" ax:value="далее"/>
  <ax:ocxPr ax:name="Size" ax:value="5001;1799"/>
  <ax:ocxPr ax:name="FontName" ax:value="Arial"/>
  <ax:ocxPr ax:name="FontHeight" ax:value="285"/>
  <ax:ocxPr ax:name="FontCharSet" ax:value="204"/>
  <ax:ocxPr ax:name="FontPitchAndFamily" ax:value="2"/>
  <ax:ocxPr ax:name="ParagraphAlign" ax:value="3"/>
</ax:ocx>
</file>

<file path=ppt/activeX/activeX11.xml><?xml version="1.0" encoding="utf-8"?>
<ax:ocx xmlns:ax="http://schemas.microsoft.com/office/2006/activeX" xmlns:r="http://schemas.openxmlformats.org/officeDocument/2006/relationships" ax:classid="{D7053240-CE69-11CD-A777-00DD01143C57}">
  <ax:ocxPr ax:name="Caption" ax:value="далее"/>
  <ax:ocxPr ax:name="Size" ax:value="5001;1799"/>
  <ax:ocxPr ax:name="FontName" ax:value="Arial"/>
  <ax:ocxPr ax:name="FontHeight" ax:value="285"/>
  <ax:ocxPr ax:name="FontCharSet" ax:value="204"/>
  <ax:ocxPr ax:name="FontPitchAndFamily" ax:value="2"/>
  <ax:ocxPr ax:name="ParagraphAlign" ax:value="3"/>
</ax:ocx>
</file>

<file path=ppt/activeX/activeX2.xml><?xml version="1.0" encoding="utf-8"?>
<ax:ocx xmlns:ax="http://schemas.microsoft.com/office/2006/activeX" xmlns:r="http://schemas.openxmlformats.org/officeDocument/2006/relationships" ax:classid="{D7053240-CE69-11CD-A777-00DD01143C57}">
  <ax:ocxPr ax:name="Caption" ax:value="далее"/>
  <ax:ocxPr ax:name="Size" ax:value="5001;1799"/>
  <ax:ocxPr ax:name="FontName" ax:value="Arial"/>
  <ax:ocxPr ax:name="FontHeight" ax:value="285"/>
  <ax:ocxPr ax:name="FontCharSet" ax:value="204"/>
  <ax:ocxPr ax:name="FontPitchAndFamily" ax:value="2"/>
  <ax:ocxPr ax:name="ParagraphAlign" ax:value="3"/>
</ax:ocx>
</file>

<file path=ppt/activeX/activeX3.xml><?xml version="1.0" encoding="utf-8"?>
<ax:ocx xmlns:ax="http://schemas.microsoft.com/office/2006/activeX" xmlns:r="http://schemas.openxmlformats.org/officeDocument/2006/relationships" ax:classid="{D7053240-CE69-11CD-A777-00DD01143C57}">
  <ax:ocxPr ax:name="Caption" ax:value="далее"/>
  <ax:ocxPr ax:name="Size" ax:value="5001;1799"/>
  <ax:ocxPr ax:name="FontName" ax:value="Arial"/>
  <ax:ocxPr ax:name="FontHeight" ax:value="285"/>
  <ax:ocxPr ax:name="FontCharSet" ax:value="204"/>
  <ax:ocxPr ax:name="FontPitchAndFamily" ax:value="2"/>
  <ax:ocxPr ax:name="ParagraphAlign" ax:value="3"/>
</ax:ocx>
</file>

<file path=ppt/activeX/activeX4.xml><?xml version="1.0" encoding="utf-8"?>
<ax:ocx xmlns:ax="http://schemas.microsoft.com/office/2006/activeX" xmlns:r="http://schemas.openxmlformats.org/officeDocument/2006/relationships" ax:classid="{D7053240-CE69-11CD-A777-00DD01143C57}">
  <ax:ocxPr ax:name="Caption" ax:value="далее"/>
  <ax:ocxPr ax:name="Size" ax:value="5001;1799"/>
  <ax:ocxPr ax:name="FontName" ax:value="Arial"/>
  <ax:ocxPr ax:name="FontHeight" ax:value="285"/>
  <ax:ocxPr ax:name="FontCharSet" ax:value="204"/>
  <ax:ocxPr ax:name="FontPitchAndFamily" ax:value="2"/>
  <ax:ocxPr ax:name="ParagraphAlign" ax:value="3"/>
</ax:ocx>
</file>

<file path=ppt/activeX/activeX5.xml><?xml version="1.0" encoding="utf-8"?>
<ax:ocx xmlns:ax="http://schemas.microsoft.com/office/2006/activeX" xmlns:r="http://schemas.openxmlformats.org/officeDocument/2006/relationships" ax:classid="{D7053240-CE69-11CD-A777-00DD01143C57}">
  <ax:ocxPr ax:name="Caption" ax:value="далее"/>
  <ax:ocxPr ax:name="Size" ax:value="5001;1799"/>
  <ax:ocxPr ax:name="FontName" ax:value="Arial"/>
  <ax:ocxPr ax:name="FontHeight" ax:value="285"/>
  <ax:ocxPr ax:name="FontCharSet" ax:value="204"/>
  <ax:ocxPr ax:name="FontPitchAndFamily" ax:value="2"/>
  <ax:ocxPr ax:name="ParagraphAlign" ax:value="3"/>
</ax:ocx>
</file>

<file path=ppt/activeX/activeX6.xml><?xml version="1.0" encoding="utf-8"?>
<ax:ocx xmlns:ax="http://schemas.microsoft.com/office/2006/activeX" xmlns:r="http://schemas.openxmlformats.org/officeDocument/2006/relationships" ax:classid="{D7053240-CE69-11CD-A777-00DD01143C57}">
  <ax:ocxPr ax:name="Caption" ax:value="далее"/>
  <ax:ocxPr ax:name="Size" ax:value="5001;1799"/>
  <ax:ocxPr ax:name="FontName" ax:value="Arial"/>
  <ax:ocxPr ax:name="FontHeight" ax:value="285"/>
  <ax:ocxPr ax:name="FontCharSet" ax:value="204"/>
  <ax:ocxPr ax:name="FontPitchAndFamily" ax:value="2"/>
  <ax:ocxPr ax:name="ParagraphAlign" ax:value="3"/>
</ax:ocx>
</file>

<file path=ppt/activeX/activeX7.xml><?xml version="1.0" encoding="utf-8"?>
<ax:ocx xmlns:ax="http://schemas.microsoft.com/office/2006/activeX" xmlns:r="http://schemas.openxmlformats.org/officeDocument/2006/relationships" ax:classid="{D7053240-CE69-11CD-A777-00DD01143C57}">
  <ax:ocxPr ax:name="Caption" ax:value="далее"/>
  <ax:ocxPr ax:name="Size" ax:value="5001;1799"/>
  <ax:ocxPr ax:name="FontName" ax:value="Arial"/>
  <ax:ocxPr ax:name="FontHeight" ax:value="285"/>
  <ax:ocxPr ax:name="FontCharSet" ax:value="204"/>
  <ax:ocxPr ax:name="FontPitchAndFamily" ax:value="2"/>
  <ax:ocxPr ax:name="ParagraphAlign" ax:value="3"/>
</ax:ocx>
</file>

<file path=ppt/activeX/activeX8.xml><?xml version="1.0" encoding="utf-8"?>
<ax:ocx xmlns:ax="http://schemas.microsoft.com/office/2006/activeX" xmlns:r="http://schemas.openxmlformats.org/officeDocument/2006/relationships" ax:classid="{D7053240-CE69-11CD-A777-00DD01143C57}">
  <ax:ocxPr ax:name="Caption" ax:value="далее"/>
  <ax:ocxPr ax:name="Size" ax:value="5001;1799"/>
  <ax:ocxPr ax:name="FontName" ax:value="Arial"/>
  <ax:ocxPr ax:name="FontHeight" ax:value="285"/>
  <ax:ocxPr ax:name="FontCharSet" ax:value="204"/>
  <ax:ocxPr ax:name="FontPitchAndFamily" ax:value="2"/>
  <ax:ocxPr ax:name="ParagraphAlign" ax:value="3"/>
</ax:ocx>
</file>

<file path=ppt/activeX/activeX9.xml><?xml version="1.0" encoding="utf-8"?>
<ax:ocx xmlns:ax="http://schemas.microsoft.com/office/2006/activeX" xmlns:r="http://schemas.openxmlformats.org/officeDocument/2006/relationships" ax:classid="{D7053240-CE69-11CD-A777-00DD01143C57}">
  <ax:ocxPr ax:name="Caption" ax:value="далее"/>
  <ax:ocxPr ax:name="Size" ax:value="5001;1799"/>
  <ax:ocxPr ax:name="FontName" ax:value="Arial"/>
  <ax:ocxPr ax:name="FontHeight" ax:value="285"/>
  <ax:ocxPr ax:name="FontCharSet" ax:value="204"/>
  <ax:ocxPr ax:name="FontPitchAndFamily" ax:value="2"/>
  <ax:ocxPr ax:name="ParagraphAlign" ax:value="3"/>
</ax:ocx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4" Type="http://schemas.openxmlformats.org/officeDocument/2006/relationships/image" Target="../media/image2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E71238-4436-40BB-AE46-8EFB9A438BF6}" type="datetimeFigureOut">
              <a:rPr lang="ru-RU" smtClean="0"/>
              <a:pPr/>
              <a:t>06.11.2013</a:t>
            </a:fld>
            <a:endParaRPr lang="ru-R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FD96D7-4295-40ED-9B18-C4046381F6C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D96D7-4295-40ED-9B18-C4046381F6CD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D96D7-4295-40ED-9B18-C4046381F6CD}" type="slidenum">
              <a:rPr lang="ru-RU" smtClean="0"/>
              <a:pPr/>
              <a:t>11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D96D7-4295-40ED-9B18-C4046381F6CD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D96D7-4295-40ED-9B18-C4046381F6CD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D96D7-4295-40ED-9B18-C4046381F6CD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D96D7-4295-40ED-9B18-C4046381F6CD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D96D7-4295-40ED-9B18-C4046381F6CD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D96D7-4295-40ED-9B18-C4046381F6CD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D96D7-4295-40ED-9B18-C4046381F6CD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D96D7-4295-40ED-9B18-C4046381F6CD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dist="25400" dir="2700000" algn="tl" rotWithShape="0">
                    <a:schemeClr val="bg1">
                      <a:alpha val="8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6D6A-7F46-42AD-90F8-7FDB8E793DBF}" type="datetimeFigureOut">
              <a:rPr lang="ru-RU" smtClean="0"/>
              <a:pPr/>
              <a:t>06.11.2013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0019-BC17-4F52-B8A1-1201077D4CB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6D6A-7F46-42AD-90F8-7FDB8E793DBF}" type="datetimeFigureOut">
              <a:rPr lang="ru-RU" smtClean="0"/>
              <a:pPr/>
              <a:t>06.11.2013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0019-BC17-4F52-B8A1-1201077D4CB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6D6A-7F46-42AD-90F8-7FDB8E793DBF}" type="datetimeFigureOut">
              <a:rPr lang="ru-RU" smtClean="0"/>
              <a:pPr/>
              <a:t>06.11.2013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0019-BC17-4F52-B8A1-1201077D4CB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6D6A-7F46-42AD-90F8-7FDB8E793DBF}" type="datetimeFigureOut">
              <a:rPr lang="ru-RU" smtClean="0"/>
              <a:pPr/>
              <a:t>06.11.2013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0019-BC17-4F52-B8A1-1201077D4CB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6D6A-7F46-42AD-90F8-7FDB8E793DBF}" type="datetimeFigureOut">
              <a:rPr lang="ru-RU" smtClean="0"/>
              <a:pPr/>
              <a:t>06.11.2013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0019-BC17-4F52-B8A1-1201077D4CB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6D6A-7F46-42AD-90F8-7FDB8E793DBF}" type="datetimeFigureOut">
              <a:rPr lang="ru-RU" smtClean="0"/>
              <a:pPr/>
              <a:t>06.11.2013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0019-BC17-4F52-B8A1-1201077D4CB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6D6A-7F46-42AD-90F8-7FDB8E793DBF}" type="datetimeFigureOut">
              <a:rPr lang="ru-RU" smtClean="0"/>
              <a:pPr/>
              <a:t>06.11.2013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0019-BC17-4F52-B8A1-1201077D4CB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6D6A-7F46-42AD-90F8-7FDB8E793DBF}" type="datetimeFigureOut">
              <a:rPr lang="ru-RU" smtClean="0"/>
              <a:pPr/>
              <a:t>06.11.2013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0019-BC17-4F52-B8A1-1201077D4CB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6D6A-7F46-42AD-90F8-7FDB8E793DBF}" type="datetimeFigureOut">
              <a:rPr lang="ru-RU" smtClean="0"/>
              <a:pPr/>
              <a:t>06.11.2013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0019-BC17-4F52-B8A1-1201077D4CB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6D6A-7F46-42AD-90F8-7FDB8E793DBF}" type="datetimeFigureOut">
              <a:rPr lang="ru-RU" smtClean="0"/>
              <a:pPr/>
              <a:t>06.11.2013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0019-BC17-4F52-B8A1-1201077D4CB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6D6A-7F46-42AD-90F8-7FDB8E793DBF}" type="datetimeFigureOut">
              <a:rPr lang="ru-RU" smtClean="0"/>
              <a:pPr/>
              <a:t>06.11.2013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0019-BC17-4F52-B8A1-1201077D4CB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fld id="{E0DA6D6A-7F46-42AD-90F8-7FDB8E793DBF}" type="datetimeFigureOut">
              <a:rPr lang="ru-RU" smtClean="0"/>
              <a:pPr/>
              <a:t>06.11.2013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>
              <a:defRPr sz="120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fld id="{C17D0019-BC17-4F52-B8A1-1201077D4CB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kern="1200" cap="none" spc="0">
          <a:ln w="1905">
            <a:solidFill>
              <a:schemeClr val="tx1">
                <a:lumMod val="85000"/>
                <a:lumOff val="15000"/>
              </a:schemeClr>
            </a:solidFill>
          </a:ln>
          <a:solidFill>
            <a:schemeClr val="tx1">
              <a:lumMod val="95000"/>
              <a:lumOff val="5000"/>
            </a:schemeClr>
          </a:solidFill>
          <a:effectLst>
            <a:outerShdw blurRad="25400" dist="25400" dir="2700000" algn="tl" rotWithShape="0">
              <a:schemeClr val="bg1">
                <a:lumMod val="95000"/>
                <a:alpha val="80000"/>
              </a:schemeClr>
            </a:outerShdw>
          </a:effectLst>
          <a:latin typeface="Franklin Gothic Medium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4"/>
        </a:buBlip>
        <a:defRPr sz="3200" b="1" kern="1200" baseline="0">
          <a:solidFill>
            <a:schemeClr val="bg2">
              <a:lumMod val="10000"/>
            </a:schemeClr>
          </a:solidFill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5"/>
        </a:buBlip>
        <a:defRPr sz="2800" kern="1200" baseline="0">
          <a:solidFill>
            <a:schemeClr val="bg2">
              <a:lumMod val="10000"/>
            </a:schemeClr>
          </a:solidFill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2400" kern="1200" baseline="0">
          <a:solidFill>
            <a:schemeClr val="bg2">
              <a:lumMod val="10000"/>
            </a:schemeClr>
          </a:solidFill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2000" kern="1200" baseline="0">
          <a:solidFill>
            <a:schemeClr val="bg2">
              <a:lumMod val="10000"/>
            </a:schemeClr>
          </a:solidFill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2000" kern="1200" baseline="0">
          <a:solidFill>
            <a:schemeClr val="bg2">
              <a:lumMod val="10000"/>
            </a:schemeClr>
          </a:solidFill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1800" kern="1200" baseline="0">
          <a:solidFill>
            <a:schemeClr val="bg2">
              <a:lumMod val="10000"/>
            </a:schemeClr>
          </a:solidFill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1800" kern="1200" baseline="0">
          <a:solidFill>
            <a:schemeClr val="bg2">
              <a:lumMod val="10000"/>
            </a:schemeClr>
          </a:solidFill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1600" kern="1200" baseline="0">
          <a:solidFill>
            <a:schemeClr val="bg2">
              <a:lumMod val="10000"/>
            </a:schemeClr>
          </a:solidFill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1600" kern="1200" baseline="0">
          <a:solidFill>
            <a:schemeClr val="bg2">
              <a:lumMod val="10000"/>
            </a:schemeClr>
          </a:solidFill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0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5.png"/><Relationship Id="rId4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5.bin"/><Relationship Id="rId2" Type="http://schemas.openxmlformats.org/officeDocument/2006/relationships/control" Target="../activeX/activeX11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30.png"/><Relationship Id="rId4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png"/><Relationship Id="rId4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2.bin"/><Relationship Id="rId2" Type="http://schemas.openxmlformats.org/officeDocument/2006/relationships/control" Target="../activeX/activeX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12.png"/><Relationship Id="rId4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5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4.png"/><Relationship Id="rId4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6.png"/><Relationship Id="rId4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8.png"/><Relationship Id="rId4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8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0.png"/><Relationship Id="rId4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9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2.png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285860"/>
            <a:ext cx="7772400" cy="1470025"/>
          </a:xfrm>
        </p:spPr>
        <p:txBody>
          <a:bodyPr/>
          <a:lstStyle/>
          <a:p>
            <a:r>
              <a:rPr lang="ru-RU" dirty="0" smtClean="0"/>
              <a:t>Тест по математике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2428868"/>
            <a:ext cx="8429684" cy="3286148"/>
          </a:xfrm>
        </p:spPr>
        <p:txBody>
          <a:bodyPr>
            <a:normAutofit lnSpcReduction="10000"/>
          </a:bodyPr>
          <a:lstStyle/>
          <a:p>
            <a:r>
              <a:rPr lang="ru-RU" sz="6400" dirty="0" smtClean="0">
                <a:solidFill>
                  <a:srgbClr val="00B050"/>
                </a:solidFill>
              </a:rPr>
              <a:t>Графики функций.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ru-RU" dirty="0" smtClean="0"/>
          </a:p>
          <a:p>
            <a:r>
              <a:rPr lang="ru-RU" sz="1600" dirty="0" smtClean="0"/>
              <a:t>Левченко В.М.</a:t>
            </a:r>
            <a:endParaRPr lang="ru-RU" sz="1600" smtClean="0"/>
          </a:p>
          <a:p>
            <a:r>
              <a:rPr lang="ru-RU" sz="1600" smtClean="0"/>
              <a:t> </a:t>
            </a:r>
            <a:r>
              <a:rPr lang="ru-RU" sz="1600" dirty="0" smtClean="0"/>
              <a:t>МБОУ «ОО </a:t>
            </a:r>
            <a:r>
              <a:rPr lang="ru-RU" sz="1600" dirty="0" err="1" smtClean="0"/>
              <a:t>Каплинская</a:t>
            </a:r>
            <a:r>
              <a:rPr lang="ru-RU" sz="1600" dirty="0" smtClean="0"/>
              <a:t> школа «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382906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А)(3;-1)и (-3;5</a:t>
            </a:r>
            <a:r>
              <a:rPr lang="en-US" dirty="0" smtClean="0"/>
              <a:t>)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>
                <a:solidFill>
                  <a:srgbClr val="FF0000"/>
                </a:solidFill>
              </a:rPr>
              <a:t>Б)</a:t>
            </a:r>
            <a:r>
              <a:rPr lang="ru-RU" dirty="0" smtClean="0">
                <a:solidFill>
                  <a:schemeClr val="tx1"/>
                </a:solidFill>
              </a:rPr>
              <a:t>(-1;5) и (3;-3)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В)(-1;3)и(5;-3)</a:t>
            </a:r>
            <a:endParaRPr lang="ru-RU" dirty="0"/>
          </a:p>
        </p:txBody>
      </p:sp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57818" y="1500174"/>
            <a:ext cx="2828508" cy="3702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571472" y="214290"/>
            <a:ext cx="785818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 рисунке изображены графики уравнений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 = х</a:t>
            </a:r>
            <a:r>
              <a:rPr kumimoji="0" lang="ru-RU" sz="24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-4х и у = -2х + 3. Пользуясь графиком  решите систему уравнений: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223" name="Object 7"/>
          <p:cNvGraphicFramePr>
            <a:graphicFrameLocks noChangeAspect="1"/>
          </p:cNvGraphicFramePr>
          <p:nvPr/>
        </p:nvGraphicFramePr>
        <p:xfrm>
          <a:off x="3428992" y="1462332"/>
          <a:ext cx="1571636" cy="880807"/>
        </p:xfrm>
        <a:graphic>
          <a:graphicData uri="http://schemas.openxmlformats.org/presentationml/2006/ole">
            <p:oleObj spid="_x0000_s9223" name="Формула" r:id="rId6" imgW="863225" imgH="482391" progId="Equation.3">
              <p:embed/>
            </p:oleObj>
          </a:graphicData>
        </a:graphic>
      </p:graphicFrame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179388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controls>
      <p:control spid="9221" r:id="rId2" imgW="1800360" imgH="64764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А)</a:t>
            </a:r>
            <a:r>
              <a:rPr lang="en-US" b="0" dirty="0" smtClean="0"/>
              <a:t>f(-1)=f(1)</a:t>
            </a:r>
            <a:endParaRPr lang="ru-RU" b="0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en-US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Б)</a:t>
            </a:r>
            <a:r>
              <a:rPr lang="en-US" dirty="0" smtClean="0"/>
              <a:t> 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В)   </a:t>
            </a:r>
            <a:endParaRPr lang="ru-RU" dirty="0"/>
          </a:p>
        </p:txBody>
      </p:sp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6248" y="1714488"/>
            <a:ext cx="2817848" cy="2906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0" y="718751"/>
            <a:ext cx="2712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255" name="Object 15"/>
          <p:cNvGraphicFramePr>
            <a:graphicFrameLocks noChangeAspect="1"/>
          </p:cNvGraphicFramePr>
          <p:nvPr/>
        </p:nvGraphicFramePr>
        <p:xfrm>
          <a:off x="7000892" y="285728"/>
          <a:ext cx="1607355" cy="357190"/>
        </p:xfrm>
        <a:graphic>
          <a:graphicData uri="http://schemas.openxmlformats.org/presentationml/2006/ole">
            <p:oleObj spid="_x0000_s10255" name="Формула" r:id="rId6" imgW="1028700" imgH="228600" progId="Equation.3">
              <p:embed/>
            </p:oleObj>
          </a:graphicData>
        </a:graphic>
      </p:graphicFrame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571472" y="214290"/>
            <a:ext cx="65722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 рисунке изображен график функции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57" name="Rectangle 17"/>
          <p:cNvSpPr>
            <a:spLocks noChangeArrowheads="1"/>
          </p:cNvSpPr>
          <p:nvPr/>
        </p:nvSpPr>
        <p:spPr bwMode="auto">
          <a:xfrm>
            <a:off x="928662" y="642918"/>
            <a:ext cx="74295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Используя этот график, сравните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f(-1)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f(1)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0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59" name="Object 19"/>
          <p:cNvGraphicFramePr>
            <a:graphicFrameLocks noChangeAspect="1"/>
          </p:cNvGraphicFramePr>
          <p:nvPr/>
        </p:nvGraphicFramePr>
        <p:xfrm>
          <a:off x="1142976" y="2928934"/>
          <a:ext cx="1736278" cy="414339"/>
        </p:xfrm>
        <a:graphic>
          <a:graphicData uri="http://schemas.openxmlformats.org/presentationml/2006/ole">
            <p:oleObj spid="_x0000_s10259" name="Формула" r:id="rId7" imgW="837836" imgH="203112" progId="Equation.3">
              <p:embed/>
            </p:oleObj>
          </a:graphicData>
        </a:graphic>
      </p:graphicFrame>
      <p:sp>
        <p:nvSpPr>
          <p:cNvPr id="10262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61" name="Object 21"/>
          <p:cNvGraphicFramePr>
            <a:graphicFrameLocks noChangeAspect="1"/>
          </p:cNvGraphicFramePr>
          <p:nvPr/>
        </p:nvGraphicFramePr>
        <p:xfrm>
          <a:off x="1071538" y="3929066"/>
          <a:ext cx="1857388" cy="448335"/>
        </p:xfrm>
        <a:graphic>
          <a:graphicData uri="http://schemas.openxmlformats.org/presentationml/2006/ole">
            <p:oleObj spid="_x0000_s10261" name="Формула" r:id="rId8" imgW="825500" imgH="203200" progId="Equation.3">
              <p:embed/>
            </p:oleObj>
          </a:graphicData>
        </a:graphic>
      </p:graphicFrame>
      <p:sp>
        <p:nvSpPr>
          <p:cNvPr id="10264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500034" y="421481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  <p:controls>
      <p:control spid="10245" r:id="rId2" imgW="1800360" imgH="64764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en-US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А)</a:t>
            </a:r>
            <a:r>
              <a:rPr lang="en-US" dirty="0" smtClean="0">
                <a:solidFill>
                  <a:schemeClr val="tx1"/>
                </a:solidFill>
              </a:rPr>
              <a:t>y= x²+3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  <a:r>
              <a:rPr lang="en-US" dirty="0" smtClean="0"/>
              <a:t> </a:t>
            </a:r>
            <a:r>
              <a:rPr lang="ru-RU" dirty="0" smtClean="0"/>
              <a:t>Б)</a:t>
            </a:r>
            <a:r>
              <a:rPr lang="en-US" dirty="0" smtClean="0"/>
              <a:t>y= x²+3x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  <a:r>
              <a:rPr lang="en-US" dirty="0" smtClean="0"/>
              <a:t> </a:t>
            </a:r>
            <a:r>
              <a:rPr lang="ru-RU" dirty="0" smtClean="0"/>
              <a:t>В)</a:t>
            </a:r>
            <a:r>
              <a:rPr lang="en-US" dirty="0" smtClean="0"/>
              <a:t>y= -x²-3</a:t>
            </a:r>
            <a:endParaRPr lang="ru-RU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86380" y="1714488"/>
            <a:ext cx="3219450" cy="325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00034" y="285728"/>
            <a:ext cx="78581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График какой из перечисленных ниже функций изображен на рисунке? </a:t>
            </a:r>
            <a:endParaRPr lang="ru-RU" sz="2800" b="1" dirty="0"/>
          </a:p>
        </p:txBody>
      </p:sp>
    </p:spTree>
    <p:controls>
      <p:control spid="1028" r:id="rId2" imgW="142920" imgH="581040"/>
      <p:control spid="1029" r:id="rId3" imgW="1800360" imgH="64764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700" dirty="0" smtClean="0"/>
              <a:t>График какой из перечисленных ниже функций изображен на рисунке? 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А)</a:t>
            </a:r>
            <a:r>
              <a:rPr lang="en-US" dirty="0" smtClean="0"/>
              <a:t>y=-x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  <a:r>
              <a:rPr lang="en-US" dirty="0" smtClean="0"/>
              <a:t> </a:t>
            </a:r>
            <a:r>
              <a:rPr lang="ru-RU" dirty="0" smtClean="0"/>
              <a:t>Б)</a:t>
            </a:r>
            <a:r>
              <a:rPr lang="en-US" dirty="0" smtClean="0"/>
              <a:t>y=x²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В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)</a:t>
            </a:r>
            <a:r>
              <a:rPr lang="en-US" dirty="0" err="1" smtClean="0">
                <a:solidFill>
                  <a:schemeClr val="tx1"/>
                </a:solidFill>
              </a:rPr>
              <a:t>xy</a:t>
            </a:r>
            <a:r>
              <a:rPr lang="en-US" dirty="0" smtClean="0">
                <a:solidFill>
                  <a:schemeClr val="tx1"/>
                </a:solidFill>
              </a:rPr>
              <a:t>=1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0628" y="1714488"/>
            <a:ext cx="3144627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ontrols>
      <p:control spid="2053" r:id="rId2" imgW="1800360" imgH="64764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642910" y="1214422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>На рисунке изображены графики функций              и </a:t>
            </a:r>
            <a:br>
              <a:rPr lang="ru-RU" sz="2700" dirty="0" smtClean="0"/>
            </a:br>
            <a:r>
              <a:rPr lang="ru-RU" sz="2700" dirty="0" smtClean="0"/>
              <a:t>у = 2х + 1. Используя рисунок решите уравнение: 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000" dirty="0" smtClean="0"/>
              <a:t>   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600200"/>
            <a:ext cx="4043362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А)</a:t>
            </a:r>
            <a:r>
              <a:rPr lang="ru-RU" dirty="0" smtClean="0">
                <a:solidFill>
                  <a:schemeClr val="tx1"/>
                </a:solidFill>
              </a:rPr>
              <a:t>–2; 1,5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Б)–0,5; 0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В) -3; 4</a:t>
            </a:r>
            <a:endParaRPr lang="ru-RU" dirty="0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29190" y="1643050"/>
            <a:ext cx="3808666" cy="321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2857488" y="1285860"/>
          <a:ext cx="1428760" cy="848974"/>
        </p:xfrm>
        <a:graphic>
          <a:graphicData uri="http://schemas.openxmlformats.org/presentationml/2006/ole">
            <p:oleObj spid="_x0000_s3079" name="Формула" r:id="rId6" imgW="660113" imgH="393529" progId="Equation.3">
              <p:embed/>
            </p:oleObj>
          </a:graphicData>
        </a:graphic>
      </p:graphicFrame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081" name="Object 9"/>
          <p:cNvGraphicFramePr>
            <a:graphicFrameLocks noChangeAspect="1"/>
          </p:cNvGraphicFramePr>
          <p:nvPr/>
        </p:nvGraphicFramePr>
        <p:xfrm>
          <a:off x="7072330" y="214290"/>
          <a:ext cx="714380" cy="681153"/>
        </p:xfrm>
        <a:graphic>
          <a:graphicData uri="http://schemas.openxmlformats.org/presentationml/2006/ole">
            <p:oleObj spid="_x0000_s3081" name="Формула" r:id="rId7" imgW="406048" imgH="393359" progId="Equation.3">
              <p:embed/>
            </p:oleObj>
          </a:graphicData>
        </a:graphic>
      </p:graphicFrame>
    </p:spTree>
    <p:controls>
      <p:control spid="3077" r:id="rId2" imgW="1800360" imgH="64764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По графику функции определите промежуток, в котором функция возрастает.</a:t>
            </a:r>
            <a:endParaRPr lang="ru-RU" sz="2800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en-US" dirty="0" smtClean="0"/>
              <a:t>  </a:t>
            </a:r>
            <a:r>
              <a:rPr lang="ru-RU" dirty="0" smtClean="0"/>
              <a:t>А)</a:t>
            </a:r>
            <a:r>
              <a:rPr lang="en-US" dirty="0" smtClean="0"/>
              <a:t> [-2;3]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</a:t>
            </a:r>
            <a:r>
              <a:rPr lang="en-US" dirty="0" smtClean="0"/>
              <a:t>  </a:t>
            </a:r>
            <a:r>
              <a:rPr lang="ru-RU" dirty="0" smtClean="0">
                <a:solidFill>
                  <a:srgbClr val="FF0000"/>
                </a:solidFill>
              </a:rPr>
              <a:t>Б)</a:t>
            </a:r>
            <a:r>
              <a:rPr lang="en-US" dirty="0" smtClean="0">
                <a:solidFill>
                  <a:schemeClr val="tx1"/>
                </a:solidFill>
              </a:rPr>
              <a:t>[0;3]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</a:t>
            </a:r>
            <a:r>
              <a:rPr lang="en-US" dirty="0" smtClean="0"/>
              <a:t>   </a:t>
            </a:r>
            <a:r>
              <a:rPr lang="ru-RU" dirty="0" smtClean="0"/>
              <a:t>В)</a:t>
            </a:r>
            <a:r>
              <a:rPr lang="en-US" dirty="0" smtClean="0"/>
              <a:t>[</a:t>
            </a:r>
            <a:r>
              <a:rPr lang="ru-RU" dirty="0" smtClean="0"/>
              <a:t>3;6]</a:t>
            </a:r>
            <a:endParaRPr lang="ru-RU" dirty="0"/>
          </a:p>
        </p:txBody>
      </p:sp>
      <p:pic>
        <p:nvPicPr>
          <p:cNvPr id="4102" name="Picture 6" descr="550023"/>
          <p:cNvPicPr>
            <a:picLocks noChangeAspect="1" noChangeArrowheads="1"/>
          </p:cNvPicPr>
          <p:nvPr/>
        </p:nvPicPr>
        <p:blipFill>
          <a:blip r:embed="rId5" cstate="print"/>
          <a:srcRect l="34116" t="7417" r="22202" b="68439"/>
          <a:stretch>
            <a:fillRect/>
          </a:stretch>
        </p:blipFill>
        <p:spPr bwMode="auto">
          <a:xfrm>
            <a:off x="4508112" y="1643050"/>
            <a:ext cx="4137644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ontrols>
      <p:control spid="4101" r:id="rId2" imgW="1800360" imgH="64764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/>
              <a:t>На  рисунке  изображён  график  некоторой  функции.  Какое  из  следующих  утверждений  является  неверным?</a:t>
            </a:r>
            <a:endParaRPr lang="ru-RU" sz="2700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А) </a:t>
            </a:r>
            <a:r>
              <a:rPr lang="ru-RU" sz="2400" dirty="0" smtClean="0"/>
              <a:t>функция убывает на 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 </a:t>
            </a:r>
            <a:r>
              <a:rPr lang="ru-RU" sz="2400" dirty="0" smtClean="0"/>
              <a:t>промежутке (</a:t>
            </a:r>
            <a:r>
              <a:rPr lang="en-US" sz="2400" dirty="0" smtClean="0"/>
              <a:t>-</a:t>
            </a:r>
            <a:r>
              <a:rPr lang="ru-RU" sz="2400" dirty="0" smtClean="0"/>
              <a:t>∞ ;-2]</a:t>
            </a: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    </a:t>
            </a:r>
            <a:r>
              <a:rPr lang="ru-RU" dirty="0" smtClean="0">
                <a:solidFill>
                  <a:schemeClr val="tx1"/>
                </a:solidFill>
              </a:rPr>
              <a:t>Б)</a:t>
            </a:r>
            <a:r>
              <a:rPr lang="ru-RU" sz="2400" dirty="0" smtClean="0">
                <a:solidFill>
                  <a:schemeClr val="tx1"/>
                </a:solidFill>
              </a:rPr>
              <a:t>если  х=-5, то у=0</a:t>
            </a:r>
          </a:p>
          <a:p>
            <a:pPr>
              <a:buNone/>
            </a:pPr>
            <a:r>
              <a:rPr lang="en-US" dirty="0" smtClean="0"/>
              <a:t>          </a:t>
            </a:r>
            <a:endParaRPr lang="ru-RU" dirty="0" smtClean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</a:t>
            </a:r>
            <a:r>
              <a:rPr lang="ru-RU" dirty="0" smtClean="0">
                <a:solidFill>
                  <a:srgbClr val="FF0000"/>
                </a:solidFill>
              </a:rPr>
              <a:t>В)</a:t>
            </a:r>
            <a:r>
              <a:rPr lang="en-US" sz="2400" dirty="0" smtClean="0">
                <a:solidFill>
                  <a:schemeClr val="tx1"/>
                </a:solidFill>
              </a:rPr>
              <a:t>y</a:t>
            </a:r>
            <a:r>
              <a:rPr lang="ru-RU" sz="2400" dirty="0" smtClean="0">
                <a:solidFill>
                  <a:schemeClr val="tx1"/>
                </a:solidFill>
              </a:rPr>
              <a:t>&gt;0  при </a:t>
            </a:r>
            <a:r>
              <a:rPr lang="ru-RU" sz="2400" dirty="0" err="1" smtClean="0">
                <a:solidFill>
                  <a:schemeClr val="tx1"/>
                </a:solidFill>
              </a:rPr>
              <a:t>х</a:t>
            </a:r>
            <a:r>
              <a:rPr lang="ru-RU" sz="2400" dirty="0" smtClean="0">
                <a:solidFill>
                  <a:schemeClr val="tx1"/>
                </a:solidFill>
              </a:rPr>
              <a:t>&lt;-2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0628" y="1500174"/>
            <a:ext cx="3071834" cy="3809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ontrols>
      <p:control spid="5125" r:id="rId2" imgW="1800360" imgH="64764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8"/>
          </a:xfrm>
        </p:spPr>
        <p:txBody>
          <a:bodyPr>
            <a:noAutofit/>
          </a:bodyPr>
          <a:lstStyle/>
          <a:p>
            <a:r>
              <a:rPr lang="ru-RU" sz="2400" dirty="0" smtClean="0"/>
              <a:t>График какой из перечисленных ниже функций</a:t>
            </a:r>
            <a:br>
              <a:rPr lang="ru-RU" sz="2400" dirty="0" smtClean="0"/>
            </a:br>
            <a:r>
              <a:rPr lang="ru-RU" sz="2400" dirty="0" smtClean="0"/>
              <a:t>изображен на рисунке?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А)</a:t>
            </a:r>
            <a:r>
              <a:rPr lang="en-US" dirty="0" smtClean="0"/>
              <a:t>y=x²+4x-3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Б)</a:t>
            </a:r>
            <a:r>
              <a:rPr lang="en-US" dirty="0" smtClean="0"/>
              <a:t>y=-x²+3x-4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  <a:r>
              <a:rPr lang="en-US" dirty="0" smtClean="0"/>
              <a:t> </a:t>
            </a:r>
            <a:r>
              <a:rPr lang="ru-RU" dirty="0" smtClean="0">
                <a:solidFill>
                  <a:srgbClr val="FF0000"/>
                </a:solidFill>
                <a:effectLst/>
              </a:rPr>
              <a:t>В)</a:t>
            </a:r>
            <a:r>
              <a:rPr lang="en-US" dirty="0" smtClean="0">
                <a:solidFill>
                  <a:schemeClr val="tx1"/>
                </a:solidFill>
              </a:rPr>
              <a:t>y=-x²+4x-3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14942" y="1714488"/>
            <a:ext cx="3365330" cy="3384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ontrols>
      <p:control spid="6149" r:id="rId2" imgW="1800360" imgH="64764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А)Функция убывает только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</a:t>
            </a:r>
            <a:r>
              <a:rPr lang="ru-RU" dirty="0" smtClean="0"/>
              <a:t> на промежутке [4; +∞)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</a:t>
            </a:r>
            <a:r>
              <a:rPr lang="ru-RU" dirty="0" smtClean="0">
                <a:solidFill>
                  <a:srgbClr val="FF0000"/>
                </a:solidFill>
              </a:rPr>
              <a:t> Б)</a:t>
            </a:r>
            <a:r>
              <a:rPr lang="en-US" i="1" dirty="0" smtClean="0">
                <a:solidFill>
                  <a:schemeClr val="tx1"/>
                </a:solidFill>
              </a:rPr>
              <a:t>f(0) = 5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В)</a:t>
            </a:r>
            <a:r>
              <a:rPr lang="ru-RU" i="1" dirty="0" err="1" smtClean="0"/>
              <a:t>f</a:t>
            </a:r>
            <a:r>
              <a:rPr lang="ru-RU" i="1" dirty="0" smtClean="0"/>
              <a:t>(</a:t>
            </a:r>
            <a:r>
              <a:rPr lang="ru-RU" i="1" dirty="0" err="1" smtClean="0"/>
              <a:t>x</a:t>
            </a:r>
            <a:r>
              <a:rPr lang="ru-RU" i="1" dirty="0" smtClean="0"/>
              <a:t>) &gt; 0 при −4 ≤ </a:t>
            </a:r>
            <a:r>
              <a:rPr lang="ru-RU" i="1" dirty="0" err="1" smtClean="0"/>
              <a:t>x</a:t>
            </a:r>
            <a:r>
              <a:rPr lang="ru-RU" i="1" dirty="0" smtClean="0"/>
              <a:t> ≤ 6</a:t>
            </a:r>
            <a:endParaRPr lang="ru-RU" dirty="0"/>
          </a:p>
        </p:txBody>
      </p:sp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57818" y="2428868"/>
            <a:ext cx="3494006" cy="2543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642910" y="285728"/>
            <a:ext cx="807249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Используя график функции </a:t>
            </a:r>
            <a:r>
              <a:rPr lang="ru-RU" sz="2800" b="1" i="1" dirty="0" err="1" smtClean="0"/>
              <a:t>y</a:t>
            </a:r>
            <a:r>
              <a:rPr lang="ru-RU" sz="2800" b="1" i="1" dirty="0" smtClean="0"/>
              <a:t> = </a:t>
            </a:r>
            <a:r>
              <a:rPr lang="ru-RU" sz="2800" b="1" i="1" dirty="0" err="1" smtClean="0"/>
              <a:t>f</a:t>
            </a:r>
            <a:r>
              <a:rPr lang="ru-RU" sz="2800" b="1" i="1" dirty="0" smtClean="0"/>
              <a:t>(</a:t>
            </a:r>
            <a:r>
              <a:rPr lang="ru-RU" sz="2800" b="1" i="1" dirty="0" err="1" smtClean="0"/>
              <a:t>x</a:t>
            </a:r>
            <a:r>
              <a:rPr lang="ru-RU" sz="2800" b="1" i="1" dirty="0" smtClean="0"/>
              <a:t>) определите, какое утверждение</a:t>
            </a:r>
            <a:r>
              <a:rPr lang="en-US" sz="2800" b="1" i="1" dirty="0" smtClean="0"/>
              <a:t>  </a:t>
            </a:r>
            <a:r>
              <a:rPr lang="ru-RU" sz="2800" b="1" dirty="0" smtClean="0"/>
              <a:t>верно.</a:t>
            </a:r>
            <a:endParaRPr lang="ru-RU" sz="2800" b="1" dirty="0"/>
          </a:p>
        </p:txBody>
      </p:sp>
    </p:spTree>
    <p:controls>
      <p:control spid="7173" r:id="rId2" imgW="1800360" imgH="64764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dirty="0" smtClean="0">
                <a:solidFill>
                  <a:srgbClr val="FF0000"/>
                </a:solidFill>
              </a:rPr>
              <a:t>А)</a:t>
            </a:r>
            <a:r>
              <a:rPr lang="ru-RU" dirty="0" smtClean="0"/>
              <a:t>(−∞</a:t>
            </a:r>
            <a:r>
              <a:rPr lang="en-US" dirty="0" smtClean="0"/>
              <a:t>;-2</a:t>
            </a:r>
            <a:r>
              <a:rPr lang="ru-RU" dirty="0" smtClean="0"/>
              <a:t>) ∪(</a:t>
            </a:r>
            <a:r>
              <a:rPr lang="en-US" dirty="0" smtClean="0"/>
              <a:t>0;</a:t>
            </a:r>
            <a:r>
              <a:rPr lang="ru-RU" dirty="0" smtClean="0"/>
              <a:t> +∞)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Б) </a:t>
            </a:r>
            <a:r>
              <a:rPr lang="en-US" dirty="0" smtClean="0"/>
              <a:t>(-2;+</a:t>
            </a:r>
            <a:r>
              <a:rPr lang="ru-RU" dirty="0" smtClean="0"/>
              <a:t> ∞</a:t>
            </a:r>
            <a:r>
              <a:rPr lang="en-US" dirty="0" smtClean="0"/>
              <a:t>)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В) </a:t>
            </a:r>
            <a:r>
              <a:rPr lang="en-US" dirty="0" smtClean="0"/>
              <a:t> (-</a:t>
            </a:r>
            <a:r>
              <a:rPr lang="ru-RU" dirty="0" smtClean="0"/>
              <a:t> ∞</a:t>
            </a:r>
            <a:r>
              <a:rPr lang="en-US" dirty="0" smtClean="0"/>
              <a:t>;0)</a:t>
            </a:r>
            <a:endParaRPr lang="ru-RU" dirty="0"/>
          </a:p>
        </p:txBody>
      </p:sp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14942" y="1928802"/>
            <a:ext cx="2857500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928662" y="214290"/>
            <a:ext cx="728667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На рисунке изображен график функции</a:t>
            </a:r>
            <a:r>
              <a:rPr lang="en-US" sz="2800" b="1" dirty="0" smtClean="0"/>
              <a:t> y=x²+2x</a:t>
            </a:r>
            <a:r>
              <a:rPr lang="ru-RU" sz="2800" b="1" i="1" dirty="0" smtClean="0"/>
              <a:t>. Используя график, решите неравенство </a:t>
            </a:r>
            <a:r>
              <a:rPr lang="en-US" sz="2800" b="1" i="1" dirty="0" smtClean="0"/>
              <a:t> x²+2x&gt;0 </a:t>
            </a:r>
            <a:r>
              <a:rPr lang="ru-RU" sz="2800" b="1" i="1" dirty="0" smtClean="0"/>
              <a:t>. </a:t>
            </a:r>
            <a:endParaRPr lang="ru-RU" sz="2800" b="1" dirty="0"/>
          </a:p>
        </p:txBody>
      </p:sp>
    </p:spTree>
    <p:controls>
      <p:control spid="8197" r:id="rId2" imgW="1800360" imgH="64764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иллиметровк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0</TotalTime>
  <Words>363</Words>
  <Application>Microsoft Office PowerPoint</Application>
  <PresentationFormat>Экран (4:3)</PresentationFormat>
  <Paragraphs>81</Paragraphs>
  <Slides>11</Slides>
  <Notes>10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Миллиметровка</vt:lpstr>
      <vt:lpstr>Формула</vt:lpstr>
      <vt:lpstr>Тест по математике</vt:lpstr>
      <vt:lpstr>Слайд 2</vt:lpstr>
      <vt:lpstr>График какой из перечисленных ниже функций изображен на рисунке? </vt:lpstr>
      <vt:lpstr>На рисунке изображены графики функций              и  у = 2х + 1. Используя рисунок решите уравнение: .        </vt:lpstr>
      <vt:lpstr>По графику функции определите промежуток, в котором функция возрастает.</vt:lpstr>
      <vt:lpstr>На  рисунке  изображён  график  некоторой  функции.  Какое  из  следующих  утверждений  является  неверным?</vt:lpstr>
      <vt:lpstr>График какой из перечисленных ниже функций изображен на рисунке? </vt:lpstr>
      <vt:lpstr>Слайд 8</vt:lpstr>
      <vt:lpstr>Слайд 9</vt:lpstr>
      <vt:lpstr>Слайд 10</vt:lpstr>
      <vt:lpstr>Слайд 11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2010-01-16T05:41:12Z</dcterms:created>
  <dcterms:modified xsi:type="dcterms:W3CDTF">2013-11-06T15:38:27Z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TC103626391049</vt:lpwstr>
  </property>
</Properties>
</file>