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5" r:id="rId7"/>
    <p:sldId id="266" r:id="rId8"/>
    <p:sldId id="267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004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4A51-BA45-4109-B29C-658CF9F08A24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4553D-3905-4343-901A-D887DCC6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4553D-3905-4343-901A-D887DCC6749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Следует иметь в виду, что деление на группы весьма условное, о нем ни в коем случае не должны знать воспитанники.</a:t>
            </a:r>
            <a:r>
              <a:rPr lang="ru-RU" baseline="0" dirty="0" smtClean="0"/>
              <a:t> Эта работа ведется периодически в течение многих лет.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4553D-3905-4343-901A-D887DCC6749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0723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	</a:t>
            </a:r>
          </a:p>
          <a:p>
            <a:pPr algn="ctr"/>
            <a:r>
              <a:rPr lang="ru-RU" sz="3600" dirty="0" smtClean="0"/>
              <a:t>Способы сохранения нравственных отношений в семье.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 algn="ctr"/>
            <a:r>
              <a:rPr lang="ru-RU" sz="3200" i="1" dirty="0" smtClean="0"/>
              <a:t>Учитель МОУ «СОШ № </a:t>
            </a:r>
            <a:r>
              <a:rPr lang="ru-RU" sz="4400" i="1" dirty="0" smtClean="0"/>
              <a:t>20</a:t>
            </a:r>
            <a:r>
              <a:rPr lang="ru-RU" sz="3200" i="1" dirty="0" smtClean="0"/>
              <a:t>» </a:t>
            </a:r>
            <a:r>
              <a:rPr lang="ru-RU" sz="3200" i="1" dirty="0" err="1" smtClean="0"/>
              <a:t>Воротильникова</a:t>
            </a:r>
            <a:r>
              <a:rPr lang="ru-RU" sz="3200" i="1" dirty="0" smtClean="0"/>
              <a:t> Людмила Константиновна</a:t>
            </a:r>
            <a:endParaRPr lang="ru-RU" sz="3200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Педагогическая поддержка - консультация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К сожалению, часто встречается </a:t>
            </a:r>
            <a:r>
              <a:rPr lang="ru-RU" sz="2000" b="1" dirty="0" smtClean="0">
                <a:solidFill>
                  <a:srgbClr val="FF0000"/>
                </a:solidFill>
              </a:rPr>
              <a:t>сочувствующий стиль </a:t>
            </a:r>
            <a:r>
              <a:rPr lang="ru-RU" sz="2000" dirty="0" smtClean="0"/>
              <a:t>– часто в семьях с отсутствием материального достатка ( возможно отсутствие одного из родителей), плохими бытовыми условиями. Ребенок предоставлен сам себе, у него нет игрушек. Он жалеет родителей, которым надо много работать. Ребенок замкнут, не умеет постоять за себя, тяжело переносят критику, у них заниженная самооценка.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071942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/>
              <a:t>Стиль воспитания, к которому надо стремиться: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Гармоничный </a:t>
            </a:r>
            <a:r>
              <a:rPr lang="ru-RU" sz="2000" dirty="0" smtClean="0"/>
              <a:t>	- ребенок желанный, растёт в дружеской атмосфере, родители уделяют большое внимание семейным традициям. У детей адекватная самооценка, они могут нарушать дисциплину, но на замечания отвечают разумно, их не надо развлекать на уроке. Они умеют дружить, активны, непримиримы к безобразным поступкам  других, реально оценивают свои возможности.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52"/>
            <a:ext cx="749948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Рекомендации родителям по работе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 отдельными группами учащихся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428736"/>
          <a:ext cx="7715303" cy="508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095"/>
                <a:gridCol w="2476104"/>
                <a:gridCol w="2476104"/>
              </a:tblGrid>
              <a:tr h="6531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Группа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реализации</a:t>
                      </a:r>
                      <a:endParaRPr lang="ru-RU" sz="1600" dirty="0"/>
                    </a:p>
                  </a:txBody>
                  <a:tcPr/>
                </a:tc>
              </a:tr>
              <a:tr h="8433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познавательных способностей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Интеллектуальные игры, конкурсы</a:t>
                      </a:r>
                      <a:endParaRPr lang="ru-RU" sz="1600" dirty="0"/>
                    </a:p>
                  </a:txBody>
                  <a:tcPr/>
                </a:tc>
              </a:tr>
              <a:tr h="6871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Способные, но нетрудолюбивые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учебной мотивации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Поддержка в успехах</a:t>
                      </a:r>
                      <a:endParaRPr lang="ru-RU" sz="1600" dirty="0"/>
                    </a:p>
                  </a:txBody>
                  <a:tcPr/>
                </a:tc>
              </a:tr>
              <a:tr h="6871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Способные, но неусидчивые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Задачи те же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Постоянный контроль</a:t>
                      </a:r>
                      <a:endParaRPr lang="ru-RU" sz="1600" dirty="0"/>
                    </a:p>
                  </a:txBody>
                  <a:tcPr/>
                </a:tc>
              </a:tr>
              <a:tr h="8433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Неспособные,</a:t>
                      </a:r>
                      <a:r>
                        <a:rPr lang="ru-RU" sz="1600" baseline="0" dirty="0" smtClean="0"/>
                        <a:t> но старающиеся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</a:t>
                      </a:r>
                      <a:r>
                        <a:rPr lang="ru-RU" sz="1600" dirty="0" err="1" smtClean="0"/>
                        <a:t>общеучебных</a:t>
                      </a:r>
                      <a:r>
                        <a:rPr lang="ru-RU" sz="1600" dirty="0" smtClean="0"/>
                        <a:t> навыков. Постоянная поддержка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Оказание помощи в учёбе</a:t>
                      </a:r>
                      <a:endParaRPr lang="ru-RU" sz="1600" dirty="0"/>
                    </a:p>
                  </a:txBody>
                  <a:tcPr/>
                </a:tc>
              </a:tr>
              <a:tr h="687116">
                <a:tc>
                  <a:txBody>
                    <a:bodyPr/>
                    <a:lstStyle/>
                    <a:p>
                      <a:r>
                        <a:rPr lang="ru-RU" dirty="0" smtClean="0"/>
                        <a:t>Не желающие учиться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учебной мотивации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Строгий контроль</a:t>
                      </a:r>
                      <a:endParaRPr lang="ru-RU" dirty="0"/>
                    </a:p>
                  </a:txBody>
                  <a:tcPr/>
                </a:tc>
              </a:tr>
              <a:tr h="687116">
                <a:tc>
                  <a:txBody>
                    <a:bodyPr/>
                    <a:lstStyle/>
                    <a:p>
                      <a:r>
                        <a:rPr lang="ru-RU" dirty="0" smtClean="0"/>
                        <a:t>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учёбе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214422"/>
          <a:ext cx="7715305" cy="517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553585"/>
                <a:gridCol w="2875704"/>
              </a:tblGrid>
              <a:tr h="770394">
                <a:tc>
                  <a:txBody>
                    <a:bodyPr/>
                    <a:lstStyle/>
                    <a:p>
                      <a:r>
                        <a:rPr lang="ru-RU" dirty="0" smtClean="0"/>
                        <a:t>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общественной жизни</a:t>
                      </a:r>
                      <a:endParaRPr lang="ru-RU" dirty="0"/>
                    </a:p>
                  </a:txBody>
                  <a:tcPr/>
                </a:tc>
              </a:tr>
              <a:tr h="1326196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активные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творческих способностей, воспитание чувства долга и ответственности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в организации дел в классе</a:t>
                      </a:r>
                      <a:endParaRPr lang="ru-RU" dirty="0"/>
                    </a:p>
                  </a:txBody>
                  <a:tcPr/>
                </a:tc>
              </a:tr>
              <a:tr h="1077535">
                <a:tc>
                  <a:txBody>
                    <a:bodyPr/>
                    <a:lstStyle/>
                    <a:p>
                      <a:r>
                        <a:rPr lang="ru-RU" dirty="0" smtClean="0"/>
                        <a:t>Пассивные, не желающие принимать участие в  жизни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активной жизненной 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Помочь найти</a:t>
                      </a:r>
                      <a:r>
                        <a:rPr lang="ru-RU" baseline="0" dirty="0" smtClean="0"/>
                        <a:t> дело по душе, постоянная поддержка, поощрение</a:t>
                      </a:r>
                      <a:endParaRPr lang="ru-RU" dirty="0"/>
                    </a:p>
                  </a:txBody>
                  <a:tcPr/>
                </a:tc>
              </a:tr>
              <a:tr h="841830">
                <a:tc>
                  <a:txBody>
                    <a:bodyPr/>
                    <a:lstStyle/>
                    <a:p>
                      <a:r>
                        <a:rPr lang="ru-RU" dirty="0" smtClean="0"/>
                        <a:t>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морально-этическим проблемам</a:t>
                      </a:r>
                      <a:endParaRPr lang="ru-RU" dirty="0"/>
                    </a:p>
                  </a:txBody>
                  <a:tcPr/>
                </a:tc>
              </a:tr>
              <a:tr h="8418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проблемы. Выработка задач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Постоянный контакт  с педагогом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428604"/>
            <a:ext cx="8001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Рекомендации родителям - 2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786742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и задачи:</a:t>
            </a:r>
          </a:p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Проанализировать причины, способствующие падению нравственности.</a:t>
            </a:r>
          </a:p>
          <a:p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2.Рассмотреть критерии оценки нравственного состояния личности ребенка.</a:t>
            </a:r>
          </a:p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Охарактеризовать способы сохранения нравственных отношений в семье.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Система ценностных ориентаций для учащихся: НРАВСТВЕННАЯ ПОЗИЦИЯ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714356"/>
          <a:ext cx="8358245" cy="578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88"/>
                <a:gridCol w="857256"/>
                <a:gridCol w="928694"/>
                <a:gridCol w="1714512"/>
                <a:gridCol w="928695"/>
              </a:tblGrid>
              <a:tr h="971557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</a:t>
                      </a:r>
                      <a:r>
                        <a:rPr lang="ru-RU" sz="2400" dirty="0" smtClean="0"/>
                        <a:t>оценки и </a:t>
                      </a:r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Оценка родителей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Методы повышения самооценки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Результаты</a:t>
                      </a:r>
                      <a:endParaRPr lang="ru-RU" sz="2400" dirty="0"/>
                    </a:p>
                  </a:txBody>
                  <a:tcPr/>
                </a:tc>
              </a:tr>
              <a:tr h="9715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1.Милосердие: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Доброта и сострадание вообще;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Доброта и</a:t>
                      </a:r>
                      <a:r>
                        <a:rPr lang="ru-RU" sz="1600" baseline="0" dirty="0" smtClean="0"/>
                        <a:t> сострадание к семье, близким, друзьям.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5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2.Ответственность: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Долг перед родителями и старшими;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Долг по отношению к обществу.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557">
                <a:tc>
                  <a:txBody>
                    <a:bodyPr/>
                    <a:lstStyle/>
                    <a:p>
                      <a:r>
                        <a:rPr lang="ru-RU" dirty="0" smtClean="0"/>
                        <a:t>3.Справедливость:</a:t>
                      </a:r>
                    </a:p>
                    <a:p>
                      <a:r>
                        <a:rPr lang="ru-RU" dirty="0" smtClean="0"/>
                        <a:t>-Равенство полов;</a:t>
                      </a:r>
                    </a:p>
                    <a:p>
                      <a:r>
                        <a:rPr lang="ru-RU" dirty="0" smtClean="0"/>
                        <a:t>-Следование закону.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557">
                <a:tc>
                  <a:txBody>
                    <a:bodyPr/>
                    <a:lstStyle/>
                    <a:p>
                      <a:r>
                        <a:rPr lang="ru-RU" dirty="0" smtClean="0"/>
                        <a:t>4.Характер:</a:t>
                      </a:r>
                    </a:p>
                    <a:p>
                      <a:r>
                        <a:rPr lang="ru-RU" dirty="0" smtClean="0"/>
                        <a:t>-Щедрость к слабым, больным, нуждающимся;</a:t>
                      </a:r>
                    </a:p>
                    <a:p>
                      <a:r>
                        <a:rPr lang="ru-RU" dirty="0" smtClean="0"/>
                        <a:t>-Умение прощать;</a:t>
                      </a:r>
                    </a:p>
                    <a:p>
                      <a:r>
                        <a:rPr lang="ru-RU" dirty="0" smtClean="0"/>
                        <a:t>-честность.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Причины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способствующие изменению нравственной сферы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143116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</a:rPr>
              <a:t>Объективные условия:</a:t>
            </a:r>
          </a:p>
          <a:p>
            <a:r>
              <a:rPr lang="ru-RU" sz="2800" dirty="0" smtClean="0"/>
              <a:t>-Время реформ</a:t>
            </a:r>
          </a:p>
          <a:p>
            <a:r>
              <a:rPr lang="ru-RU" sz="2800" dirty="0" smtClean="0"/>
              <a:t>-Период идеологической и культурной ломки</a:t>
            </a:r>
          </a:p>
          <a:p>
            <a:r>
              <a:rPr lang="ru-RU" sz="2800" dirty="0" smtClean="0"/>
              <a:t>-Отсутствие единой идейной и нравственной основы общественного и индивидуального сознания</a:t>
            </a:r>
          </a:p>
          <a:p>
            <a:r>
              <a:rPr lang="ru-RU" sz="2800" dirty="0" smtClean="0"/>
              <a:t>-Безработица и слабое действие законов</a:t>
            </a:r>
          </a:p>
          <a:p>
            <a:r>
              <a:rPr lang="ru-RU" sz="2800" dirty="0" smtClean="0"/>
              <a:t>-Недостаточное материальное обеспечение большинства семей</a:t>
            </a:r>
          </a:p>
          <a:p>
            <a:r>
              <a:rPr lang="ru-RU" sz="2800" dirty="0" smtClean="0"/>
              <a:t>-Платное образование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715304" cy="17543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Педагогическая помощь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64" y="2428868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Родительское собрание: </a:t>
            </a:r>
            <a:r>
              <a:rPr lang="ru-RU" sz="2400" dirty="0" smtClean="0"/>
              <a:t>«</a:t>
            </a:r>
            <a:r>
              <a:rPr lang="ru-RU" sz="2400" b="1" dirty="0" smtClean="0">
                <a:solidFill>
                  <a:srgbClr val="FF0000"/>
                </a:solidFill>
              </a:rPr>
              <a:t>Здоровая семья: нравственные аспекты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Цель:</a:t>
            </a:r>
            <a:r>
              <a:rPr lang="ru-RU" sz="2400" dirty="0" smtClean="0"/>
              <a:t> формирование понимания необходимости совершенствования нравственных отношений в семье»</a:t>
            </a:r>
          </a:p>
          <a:p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Воспитание активного отношения к своей семье.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Воспитание чувства ответственности за сохранение нравственных отношений в семье.</a:t>
            </a:r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Прогнозируемый результат: </a:t>
            </a:r>
            <a:r>
              <a:rPr lang="ru-RU" sz="2400" dirty="0" smtClean="0"/>
              <a:t>осознание родителями необходимости внимательного отношения к нравственным проблемам в семье.</a:t>
            </a:r>
          </a:p>
          <a:p>
            <a:pPr marL="342900" indent="-342900"/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Ход собрания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071547"/>
            <a:ext cx="34290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Определение темы,  целей и задач.</a:t>
            </a:r>
          </a:p>
          <a:p>
            <a:pPr>
              <a:buFontTx/>
              <a:buChar char="-"/>
            </a:pPr>
            <a:r>
              <a:rPr lang="ru-RU" sz="2000" dirty="0" smtClean="0"/>
              <a:t>Обоснование выражения «здоровая семья».Семья – это вселенная со своими загадками.</a:t>
            </a:r>
          </a:p>
          <a:p>
            <a:pPr lvl="1">
              <a:buFontTx/>
              <a:buChar char="-"/>
            </a:pPr>
            <a:r>
              <a:rPr lang="ru-RU" sz="2000" i="1" dirty="0" smtClean="0"/>
              <a:t>Решение задач:</a:t>
            </a:r>
          </a:p>
          <a:p>
            <a:r>
              <a:rPr lang="ru-RU" sz="2000" i="1" dirty="0" smtClean="0"/>
              <a:t>Будний короткий вечерний досуг. Как уберечь семью от скуки, ведь от неё все пороки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-Найти каждому увлечение по душе. (Родители рассказывают о своих хобби)</a:t>
            </a:r>
          </a:p>
          <a:p>
            <a:r>
              <a:rPr lang="ru-RU" sz="2000" dirty="0" smtClean="0"/>
              <a:t>-Можно использовать это время для разговоров друг с другом.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1428736"/>
            <a:ext cx="46434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Беседа. </a:t>
            </a:r>
            <a:r>
              <a:rPr lang="ru-RU" sz="1600" b="1" dirty="0" smtClean="0">
                <a:solidFill>
                  <a:srgbClr val="FF0000"/>
                </a:solidFill>
              </a:rPr>
              <a:t>Вопросы мужьям</a:t>
            </a:r>
            <a:r>
              <a:rPr lang="ru-RU" sz="1600" dirty="0" smtClean="0">
                <a:solidFill>
                  <a:srgbClr val="FF0000"/>
                </a:solidFill>
              </a:rPr>
              <a:t>: </a:t>
            </a:r>
            <a:r>
              <a:rPr lang="ru-RU" sz="1600" dirty="0" smtClean="0"/>
              <a:t>(ответы: иногда – всегда - никогда)</a:t>
            </a:r>
          </a:p>
          <a:p>
            <a:r>
              <a:rPr lang="ru-RU" sz="1600" dirty="0" smtClean="0"/>
              <a:t>-Кто в Вашей семье балует ребенка?</a:t>
            </a:r>
          </a:p>
          <a:p>
            <a:r>
              <a:rPr lang="ru-RU" sz="1600" dirty="0" smtClean="0"/>
              <a:t>-Скоро у Вашей жены день рождения. О каком подарке она мечтает?</a:t>
            </a:r>
          </a:p>
          <a:p>
            <a:r>
              <a:rPr lang="ru-RU" sz="1600" dirty="0" smtClean="0"/>
              <a:t>-Кто является инициатором того, где и как будет проводиться отпуск?</a:t>
            </a:r>
          </a:p>
          <a:p>
            <a:pPr>
              <a:buFontTx/>
              <a:buChar char="-"/>
            </a:pPr>
            <a:r>
              <a:rPr lang="ru-RU" sz="1600" dirty="0" smtClean="0"/>
              <a:t>Кто ответствен за выбор телепередач?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Вопросы женам:</a:t>
            </a:r>
          </a:p>
          <a:p>
            <a:r>
              <a:rPr lang="ru-RU" sz="1600" dirty="0" smtClean="0"/>
              <a:t>Участвует ли Ваш муж в кулинарных хлопотах?</a:t>
            </a:r>
          </a:p>
          <a:p>
            <a:r>
              <a:rPr lang="ru-RU" sz="1600" dirty="0" smtClean="0"/>
              <a:t>-Вы резко изменили внешность: сделали новую причёску, нетрадиционный макияж. Как отнесутся к этому Ваши  домашние?</a:t>
            </a:r>
          </a:p>
          <a:p>
            <a:r>
              <a:rPr lang="ru-RU" sz="1600" dirty="0" smtClean="0"/>
              <a:t>-К кому обратится Ваш ребенок с самыми сокровенными тайнами?</a:t>
            </a:r>
          </a:p>
          <a:p>
            <a:r>
              <a:rPr lang="ru-RU" sz="1600" dirty="0" smtClean="0"/>
              <a:t>-В Вашей семье назревает конфликт. Вы выясняете отношения:</a:t>
            </a:r>
          </a:p>
          <a:p>
            <a:r>
              <a:rPr lang="ru-RU" sz="1600" dirty="0" smtClean="0"/>
              <a:t>	-немедленно;</a:t>
            </a:r>
          </a:p>
          <a:p>
            <a:r>
              <a:rPr lang="ru-RU" sz="1600" dirty="0" smtClean="0"/>
              <a:t>	- попросите ребенка выйти за дверь;</a:t>
            </a:r>
          </a:p>
          <a:p>
            <a:r>
              <a:rPr lang="ru-RU" sz="1600" dirty="0" smtClean="0"/>
              <a:t>	-дождётесь подходящего момента.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9296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Ход собрания (продолжение)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000108"/>
            <a:ext cx="335758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</a:rPr>
              <a:t>Гипотетическая ситуация.</a:t>
            </a:r>
          </a:p>
          <a:p>
            <a:r>
              <a:rPr lang="ru-RU" sz="1600" dirty="0" smtClean="0"/>
              <a:t>Когда в Европе, США люди встречаются, они здороваются и спрашивают друг друга:»Как поживаете? – «Прекрасно. А Вы?»  На Западе «Я» находится в центре.  Если Я в порядке, то и с семьёй, работой и т.д. всё прекрасно.</a:t>
            </a:r>
          </a:p>
          <a:p>
            <a:r>
              <a:rPr lang="ru-RU" sz="1600" dirty="0" smtClean="0"/>
              <a:t>На Ближнем Востоке спросят: «Как поживаете?  Как поживает Ваша семья?» Если у моей семьи всё отлично, то и у меня всё хорошо.</a:t>
            </a:r>
          </a:p>
          <a:p>
            <a:r>
              <a:rPr lang="ru-RU" sz="1600" dirty="0" smtClean="0"/>
              <a:t>	</a:t>
            </a:r>
          </a:p>
          <a:p>
            <a:r>
              <a:rPr lang="ru-RU" sz="1600" dirty="0" smtClean="0"/>
              <a:t>Что говорите Вы в подобной ситуации? Что значит Ваша семья для Вас и других её членов?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100010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Составьте свою родословную. </a:t>
            </a:r>
            <a:r>
              <a:rPr lang="ru-RU" dirty="0" smtClean="0"/>
              <a:t>Давайте посмотрим, как каждый из нас знает своих предков.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2428868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0662" y="3286124"/>
            <a:ext cx="36433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/>
              <a:t>Как появилось слово «семья»?</a:t>
            </a:r>
          </a:p>
          <a:p>
            <a:r>
              <a:rPr lang="ru-RU" sz="1600" dirty="0" smtClean="0"/>
              <a:t>Когда-то о нём не слыхала земля.</a:t>
            </a:r>
          </a:p>
          <a:p>
            <a:r>
              <a:rPr lang="ru-RU" sz="1600" dirty="0" smtClean="0"/>
              <a:t>Но Еве сказал перед свадьбой Адам:</a:t>
            </a:r>
          </a:p>
          <a:p>
            <a:pPr>
              <a:buFontTx/>
              <a:buChar char="-"/>
            </a:pPr>
            <a:r>
              <a:rPr lang="ru-RU" sz="1600" dirty="0" smtClean="0"/>
              <a:t>Сейчас я тебе 7 вопросов задам.</a:t>
            </a:r>
          </a:p>
          <a:p>
            <a:pPr>
              <a:buFontTx/>
              <a:buChar char="-"/>
            </a:pPr>
            <a:r>
              <a:rPr lang="ru-RU" sz="1600" dirty="0" smtClean="0"/>
              <a:t>Кто деток родит мне, богиня моя?</a:t>
            </a:r>
          </a:p>
          <a:p>
            <a:r>
              <a:rPr lang="ru-RU" sz="1600" dirty="0" smtClean="0"/>
              <a:t>И Ева тихонько ответила:«Я».</a:t>
            </a:r>
          </a:p>
          <a:p>
            <a:pPr>
              <a:buFontTx/>
              <a:buChar char="-"/>
            </a:pPr>
            <a:r>
              <a:rPr lang="ru-RU" sz="1600" dirty="0" smtClean="0"/>
              <a:t>Кто платье сошьёт, постирает бельё,</a:t>
            </a:r>
          </a:p>
          <a:p>
            <a:r>
              <a:rPr lang="ru-RU" sz="1600" dirty="0" smtClean="0"/>
              <a:t>Меня приласкает, украсит жильё?</a:t>
            </a:r>
          </a:p>
          <a:p>
            <a:r>
              <a:rPr lang="ru-RU" sz="1600" dirty="0" smtClean="0"/>
              <a:t>Ответь на вопросы, подруга моя.</a:t>
            </a:r>
          </a:p>
          <a:p>
            <a:r>
              <a:rPr lang="ru-RU" sz="1600" dirty="0" smtClean="0"/>
              <a:t>-Всё я, - Ева молвила, - Я.</a:t>
            </a:r>
          </a:p>
          <a:p>
            <a:r>
              <a:rPr lang="ru-RU" sz="1600" dirty="0" smtClean="0"/>
              <a:t>И так на земле появилась семья.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250030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214554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Представим, что приближается праздник. Станем ненадолго художниками и каждый член семьи изобразит себя во время праздничной уборки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321468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Рекомендации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Каждый член семьи должен иметь свой участок работы</a:t>
            </a:r>
            <a:r>
              <a:rPr lang="ru-RU" dirty="0" smtClean="0"/>
              <a:t>. Там, где все заботы лежат на женских плечах, домашние обедняют себя радостями, там царит раздражение, непонимание, разрыв в общении.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214686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Давайте поразмышляем </a:t>
            </a:r>
            <a:r>
              <a:rPr lang="ru-RU" b="1" dirty="0" smtClean="0"/>
              <a:t>об экономических трудностях</a:t>
            </a:r>
            <a:r>
              <a:rPr lang="ru-RU" dirty="0" smtClean="0"/>
              <a:t>. Сейчас экономическое состояние общества сложно и нестабильно. Денег не хватает всем, хотя по-разному. Совет специалистов: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</a:rPr>
              <a:t> Не поддавайтесь отчаянию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Воспринимайте существующее положение как данность. </a:t>
            </a:r>
            <a:r>
              <a:rPr lang="ru-RU" dirty="0" smtClean="0"/>
              <a:t>Что дано – то дано (как лицо, голос…). От этой данности следует планировать свою жизнь. Не позволяйте материальным проблемам вставать между членами одной семьи. Оберегайте свой дом!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</a:rPr>
              <a:t>Используйте средство «щедрость на минутку», </a:t>
            </a:r>
            <a:r>
              <a:rPr lang="ru-RU" dirty="0" smtClean="0"/>
              <a:t>когда ведёшь себя как богач. Это очень подходит при подготовке к празднику, неважно, что покупаешь: фрукты, обновку. Но помните! Минута есть минута, нужно вовремя остановиться.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</a:rPr>
              <a:t>Всегда верьте в удачу!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people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74" y="1714488"/>
            <a:ext cx="1928826" cy="2172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782" y="214290"/>
            <a:ext cx="85164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Субъективные причины</a:t>
            </a:r>
          </a:p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Педагогическая консультация</a:t>
            </a:r>
            <a:endParaRPr lang="ru-RU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0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Нарушение главного закона семьи: </a:t>
            </a:r>
            <a:r>
              <a:rPr lang="ru-RU" dirty="0" smtClean="0"/>
              <a:t>все заботятся о каждом члене семьи, а каждый член заботится о всей семье.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Неверные стили воспитания: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Попустительский </a:t>
            </a:r>
            <a:r>
              <a:rPr lang="ru-RU" dirty="0" smtClean="0"/>
              <a:t>– ребенку предоставлена бесконтрольная  свобода, наказания непоследовательны – конформный тип личности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Состязательный </a:t>
            </a:r>
            <a:r>
              <a:rPr lang="ru-RU" dirty="0" smtClean="0"/>
              <a:t>– от ребенка ожидают проявления талантов, даже если их нет,  вступают в конфликт с любыми обидчиками ребенка – поисковый тип ( делает всё, чтобы его заметили)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Предупредительный </a:t>
            </a:r>
            <a:r>
              <a:rPr lang="ru-RU" dirty="0" smtClean="0"/>
              <a:t>– ограждают ребенка от всех наказаний, родители сами решают, что интересно  детям – инфантильный тип, не мотивирован на учебе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Контролирующий</a:t>
            </a:r>
            <a:r>
              <a:rPr lang="ru-RU" dirty="0" smtClean="0"/>
              <a:t> –активно используют методы наказания: командный тон, окрики, физические наказания – тревожный тип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1053</Words>
  <PresentationFormat>Экран (4:3)</PresentationFormat>
  <Paragraphs>146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46</cp:revision>
  <dcterms:modified xsi:type="dcterms:W3CDTF">2009-12-29T12:43:56Z</dcterms:modified>
</cp:coreProperties>
</file>