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320" r:id="rId4"/>
    <p:sldId id="258" r:id="rId5"/>
    <p:sldId id="260" r:id="rId6"/>
    <p:sldId id="277" r:id="rId7"/>
    <p:sldId id="257" r:id="rId8"/>
    <p:sldId id="309" r:id="rId9"/>
    <p:sldId id="276" r:id="rId10"/>
    <p:sldId id="310" r:id="rId11"/>
    <p:sldId id="311" r:id="rId12"/>
    <p:sldId id="313" r:id="rId13"/>
    <p:sldId id="312" r:id="rId14"/>
    <p:sldId id="261" r:id="rId15"/>
    <p:sldId id="322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315" r:id="rId24"/>
    <p:sldId id="317" r:id="rId25"/>
    <p:sldId id="271" r:id="rId26"/>
    <p:sldId id="321" r:id="rId27"/>
    <p:sldId id="270" r:id="rId28"/>
    <p:sldId id="284" r:id="rId29"/>
    <p:sldId id="285" r:id="rId30"/>
    <p:sldId id="286" r:id="rId31"/>
    <p:sldId id="287" r:id="rId32"/>
    <p:sldId id="272" r:id="rId33"/>
    <p:sldId id="279" r:id="rId34"/>
    <p:sldId id="25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0" autoAdjust="0"/>
  </p:normalViewPr>
  <p:slideViewPr>
    <p:cSldViewPr>
      <p:cViewPr>
        <p:scale>
          <a:sx n="45" d="100"/>
          <a:sy n="4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75315-EB30-4C6F-BC2F-6136240C2888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B5B6-0D79-4550-9431-C14B4B4B71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96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historical-events/francia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to-name.ru/historical-events/prosveschenie.htm" TargetMode="External"/><Relationship Id="rId4" Type="http://schemas.openxmlformats.org/officeDocument/2006/relationships/hyperlink" Target="http://atombit.org/filosofiya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8%D0%BC%D1%81%D0%BA%D0%B0%D1%8F_%D0%BB%D0%B8%D1%82%D0%B5%D1%80%D0%B0%D1%82%D1%83%D1%80%D0%B0" TargetMode="External"/><Relationship Id="rId3" Type="http://schemas.openxmlformats.org/officeDocument/2006/relationships/hyperlink" Target="https://ru.wikipedia.org/wiki/8_%D0%B4%D0%B5%D0%BA%D0%B0%D0%B1%D1%80%D1%8F" TargetMode="External"/><Relationship Id="rId7" Type="http://schemas.openxmlformats.org/officeDocument/2006/relationships/hyperlink" Target="https://ru.wikipedia.org/wiki/%D0%9F%D0%BE%D1%8D%D1%8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4%D1%80%D0%B5%D0%B2%D0%BD%D0%B8%D0%B9_%D0%A0%D0%B8%D0%BC" TargetMode="External"/><Relationship Id="rId5" Type="http://schemas.openxmlformats.org/officeDocument/2006/relationships/hyperlink" Target="https://ru.wikipedia.org/wiki/%D0%92%D0%B5%D0%BD%D0%BE%D0%B7%D0%B0" TargetMode="External"/><Relationship Id="rId4" Type="http://schemas.openxmlformats.org/officeDocument/2006/relationships/hyperlink" Target="https://ru.wikipedia.org/wiki/65_%D0%B3%D0%BE%D0%B4_%D0%B4%D0%BE_%D0%BD._%D1%8D.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Вольтер</a:t>
            </a:r>
            <a:r>
              <a:rPr lang="ru-RU" dirty="0" smtClean="0"/>
              <a:t> (настоящее имя Вольтера - Мари Франсуа </a:t>
            </a:r>
            <a:r>
              <a:rPr lang="ru-RU" dirty="0" err="1" smtClean="0"/>
              <a:t>Аруэ</a:t>
            </a:r>
            <a:r>
              <a:rPr lang="ru-RU" dirty="0" smtClean="0"/>
              <a:t>, </a:t>
            </a:r>
            <a:r>
              <a:rPr lang="ru-RU" dirty="0" err="1" smtClean="0"/>
              <a:t>Arouet</a:t>
            </a:r>
            <a:r>
              <a:rPr lang="ru-RU" dirty="0" smtClean="0"/>
              <a:t>) (1694-1778) — </a:t>
            </a:r>
            <a:r>
              <a:rPr lang="ru-RU" dirty="0" smtClean="0">
                <a:hlinkClick r:id="rId3" tooltip="Описание государства Франции"/>
              </a:rPr>
              <a:t>французский</a:t>
            </a:r>
            <a:r>
              <a:rPr lang="ru-RU" dirty="0" smtClean="0"/>
              <a:t> писатель и </a:t>
            </a:r>
            <a:r>
              <a:rPr lang="ru-RU" dirty="0" smtClean="0">
                <a:hlinkClick r:id="rId4" tooltip="Описание философии"/>
              </a:rPr>
              <a:t>философ</a:t>
            </a:r>
            <a:r>
              <a:rPr lang="ru-RU" dirty="0" smtClean="0"/>
              <a:t>-просветитель эпохи </a:t>
            </a:r>
            <a:r>
              <a:rPr lang="ru-RU" dirty="0" smtClean="0">
                <a:hlinkClick r:id="rId5" tooltip="Просвещение — идейное течение 17 — 18 веков"/>
              </a:rPr>
              <a:t>Просвещения</a:t>
            </a:r>
            <a:r>
              <a:rPr lang="ru-RU" dirty="0" smtClean="0"/>
              <a:t>, деист, иностранный почетный член Петербургской АН (1746).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B5B6-0D79-4550-9431-C14B4B4B716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29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классификация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преступлений имеет большое значение при определении уголовной ответственности, назначении наказания и  освобождения от уголовной ответственности.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B5B6-0D79-4550-9431-C14B4B4B716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70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Квинт </a:t>
            </a:r>
            <a:r>
              <a:rPr lang="ru-RU" b="1" dirty="0" err="1" smtClean="0"/>
              <a:t>Гора́ций</a:t>
            </a:r>
            <a:r>
              <a:rPr lang="ru-RU" b="1" dirty="0" smtClean="0"/>
              <a:t> </a:t>
            </a:r>
            <a:r>
              <a:rPr lang="ru-RU" b="1" dirty="0" err="1" smtClean="0"/>
              <a:t>Флакк</a:t>
            </a:r>
            <a:r>
              <a:rPr lang="ru-RU" dirty="0" smtClean="0"/>
              <a:t> (</a:t>
            </a:r>
            <a:r>
              <a:rPr lang="ru-RU" dirty="0" smtClean="0">
                <a:effectLst/>
                <a:hlinkClick r:id="rId3" tooltip="8 декабря"/>
              </a:rPr>
              <a:t>8 декабря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  <a:hlinkClick r:id="rId4" tooltip="65 год до н. э."/>
              </a:rPr>
              <a:t>65года  до н. э.</a:t>
            </a:r>
            <a:r>
              <a:rPr lang="ru-RU" dirty="0" smtClean="0"/>
              <a:t>, в поместье </a:t>
            </a:r>
            <a:r>
              <a:rPr lang="ru-RU" dirty="0" err="1" smtClean="0">
                <a:hlinkClick r:id="rId5" tooltip="Веноза"/>
              </a:rPr>
              <a:t>Венузия</a:t>
            </a:r>
            <a:r>
              <a:rPr lang="ru-RU" dirty="0" smtClean="0"/>
              <a:t> ) — </a:t>
            </a:r>
            <a:r>
              <a:rPr lang="ru-RU" dirty="0" smtClean="0">
                <a:hlinkClick r:id="rId6" tooltip="Древний Рим"/>
              </a:rPr>
              <a:t>древнеримский</a:t>
            </a:r>
            <a:r>
              <a:rPr lang="ru-RU" dirty="0" smtClean="0"/>
              <a:t> </a:t>
            </a:r>
            <a:r>
              <a:rPr lang="ru-RU" dirty="0" smtClean="0">
                <a:hlinkClick r:id="rId7" tooltip="Поэт"/>
              </a:rPr>
              <a:t>поэт</a:t>
            </a:r>
            <a:r>
              <a:rPr lang="ru-RU" dirty="0" smtClean="0"/>
              <a:t> «золотого века» </a:t>
            </a:r>
            <a:r>
              <a:rPr lang="ru-RU" dirty="0" smtClean="0">
                <a:hlinkClick r:id="rId8" tooltip="Римская литература"/>
              </a:rPr>
              <a:t>римской литературы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B5B6-0D79-4550-9431-C14B4B4B716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5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 Писатель, революционер. Герцен родился 25 марта (6 апреля) 1812 года в Москве, в семье богатого помещика Ивана Алексеевича Яковлева (1767—1846); мать — 16-летняя немка Генриетта-</a:t>
            </a:r>
            <a:r>
              <a:rPr lang="ru-RU" dirty="0" err="1" smtClean="0"/>
              <a:t>Вильгельмина</a:t>
            </a:r>
            <a:r>
              <a:rPr lang="ru-RU" dirty="0" smtClean="0"/>
              <a:t>-Луиза Гааг, дочь мелкого чиновника, делопроизводителя в казённой палате в Штутгарте. Брак родителей не был оформлен, и Герцен носил фамилию, придуманную отцом: Герцен — «сын сердца» (от нем. </a:t>
            </a:r>
            <a:r>
              <a:rPr lang="ru-RU" dirty="0" err="1" smtClean="0"/>
              <a:t>Herz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B5B6-0D79-4550-9431-C14B4B4B7164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2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tod-kopilka.ru/images/doc/33/27508/hello_html_m54a160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1906">
            <a:off x="1275178" y="3255614"/>
            <a:ext cx="6192688" cy="3188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3"/>
            <a:ext cx="8784976" cy="3217767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Уголовная </a:t>
            </a: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о</a:t>
            </a: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тветственность несовершеннолетних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.smolcity.ru/upload/big/6c7/prevenci%C3%B3n-asalto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454043" cy="29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6480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убийство </a:t>
            </a:r>
            <a:r>
              <a:rPr lang="ru-RU" sz="2800" dirty="0"/>
              <a:t>(статья 105), </a:t>
            </a:r>
            <a:endParaRPr lang="ru-RU" sz="2800" dirty="0" smtClean="0"/>
          </a:p>
          <a:p>
            <a:r>
              <a:rPr lang="ru-RU" sz="2800" dirty="0" smtClean="0"/>
              <a:t>умышленное </a:t>
            </a:r>
            <a:r>
              <a:rPr lang="ru-RU" sz="2800" dirty="0"/>
              <a:t>причинение тяжкого вреда здоровью (статья 111), </a:t>
            </a:r>
            <a:endParaRPr lang="ru-RU" sz="2800" dirty="0" smtClean="0"/>
          </a:p>
          <a:p>
            <a:r>
              <a:rPr lang="ru-RU" sz="2800" dirty="0" smtClean="0"/>
              <a:t>умышленное </a:t>
            </a:r>
            <a:r>
              <a:rPr lang="ru-RU" sz="2800" dirty="0"/>
              <a:t>причинение средней тяжести вреда здоровью (статья 112), </a:t>
            </a:r>
            <a:endParaRPr lang="ru-RU" sz="2800" dirty="0" smtClean="0"/>
          </a:p>
          <a:p>
            <a:r>
              <a:rPr lang="ru-RU" sz="2800" dirty="0" smtClean="0"/>
              <a:t>похищение </a:t>
            </a:r>
            <a:r>
              <a:rPr lang="ru-RU" sz="2800" dirty="0"/>
              <a:t>человека (статья 126), </a:t>
            </a:r>
            <a:endParaRPr lang="ru-RU" sz="2800" dirty="0" smtClean="0"/>
          </a:p>
          <a:p>
            <a:r>
              <a:rPr lang="ru-RU" sz="2800" dirty="0" smtClean="0"/>
              <a:t>изнасилование </a:t>
            </a:r>
            <a:r>
              <a:rPr lang="ru-RU" sz="2800" dirty="0"/>
              <a:t>(статья 131), </a:t>
            </a:r>
            <a:endParaRPr lang="ru-RU" sz="2800" dirty="0" smtClean="0"/>
          </a:p>
          <a:p>
            <a:r>
              <a:rPr lang="ru-RU" sz="2800" dirty="0" smtClean="0"/>
              <a:t>кража </a:t>
            </a:r>
            <a:r>
              <a:rPr lang="ru-RU" sz="2800" dirty="0"/>
              <a:t>(статья 158), </a:t>
            </a:r>
            <a:endParaRPr lang="ru-RU" sz="2800" dirty="0" smtClean="0"/>
          </a:p>
          <a:p>
            <a:r>
              <a:rPr lang="ru-RU" sz="2800" dirty="0" smtClean="0"/>
              <a:t>грабеж </a:t>
            </a:r>
            <a:r>
              <a:rPr lang="ru-RU" sz="2800" dirty="0"/>
              <a:t>(статья 161), </a:t>
            </a:r>
            <a:endParaRPr lang="ru-RU" sz="2800" dirty="0" smtClean="0"/>
          </a:p>
          <a:p>
            <a:r>
              <a:rPr lang="ru-RU" sz="2800" dirty="0" smtClean="0"/>
              <a:t>разбой </a:t>
            </a:r>
            <a:r>
              <a:rPr lang="ru-RU" sz="2800" dirty="0"/>
              <a:t>(статья 162), </a:t>
            </a:r>
            <a:endParaRPr lang="ru-RU" sz="2800" dirty="0" smtClean="0"/>
          </a:p>
          <a:p>
            <a:r>
              <a:rPr lang="ru-RU" sz="2800" dirty="0" smtClean="0"/>
              <a:t>вымогательство </a:t>
            </a:r>
            <a:r>
              <a:rPr lang="ru-RU" sz="2800" dirty="0"/>
              <a:t>(статья 163), </a:t>
            </a:r>
            <a:endParaRPr lang="ru-RU" sz="2800" dirty="0" smtClean="0"/>
          </a:p>
          <a:p>
            <a:r>
              <a:rPr lang="ru-RU" sz="2800" dirty="0"/>
              <a:t>насильственные действия сексуального характера (статья 132), </a:t>
            </a:r>
          </a:p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95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4087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неправомерное завладение </a:t>
            </a:r>
            <a:r>
              <a:rPr lang="ru-RU" sz="2800" dirty="0"/>
              <a:t>автомобилем или иным транспортным средством без цели хищения (статья 166</a:t>
            </a:r>
            <a:r>
              <a:rPr lang="ru-RU" sz="2800" dirty="0" smtClean="0"/>
              <a:t>),</a:t>
            </a:r>
          </a:p>
          <a:p>
            <a:r>
              <a:rPr lang="ru-RU" sz="2800" dirty="0" smtClean="0"/>
              <a:t>умышленные </a:t>
            </a:r>
            <a:r>
              <a:rPr lang="ru-RU" sz="2800" dirty="0"/>
              <a:t>уничтожение или повреждение имущества при отягчающих обстоятельствах (часть вторая статьи 167</a:t>
            </a:r>
            <a:r>
              <a:rPr lang="ru-RU" sz="2800" dirty="0" smtClean="0"/>
              <a:t>),</a:t>
            </a:r>
          </a:p>
          <a:p>
            <a:r>
              <a:rPr lang="ru-RU" sz="2800" dirty="0" smtClean="0"/>
              <a:t>террористический </a:t>
            </a:r>
            <a:r>
              <a:rPr lang="ru-RU" sz="2800" dirty="0"/>
              <a:t>акт (статья 205), </a:t>
            </a:r>
            <a:endParaRPr lang="ru-RU" sz="2800" dirty="0" smtClean="0"/>
          </a:p>
          <a:p>
            <a:r>
              <a:rPr lang="ru-RU" sz="2800" dirty="0" smtClean="0"/>
              <a:t>захват </a:t>
            </a:r>
            <a:r>
              <a:rPr lang="ru-RU" sz="2800" dirty="0"/>
              <a:t>заложника (статья 206), </a:t>
            </a:r>
            <a:endParaRPr lang="ru-RU" sz="2800" dirty="0" smtClean="0"/>
          </a:p>
          <a:p>
            <a:r>
              <a:rPr lang="ru-RU" sz="2800" dirty="0" smtClean="0"/>
              <a:t>заведомо </a:t>
            </a:r>
            <a:r>
              <a:rPr lang="ru-RU" sz="2800" dirty="0"/>
              <a:t>ложное сообщение об акте терроризма (статья </a:t>
            </a:r>
            <a:r>
              <a:rPr lang="ru-RU" sz="2800" dirty="0" smtClean="0"/>
              <a:t>207),</a:t>
            </a:r>
          </a:p>
          <a:p>
            <a:r>
              <a:rPr lang="ru-RU" sz="2800" dirty="0" smtClean="0"/>
              <a:t>хулиганство </a:t>
            </a:r>
            <a:r>
              <a:rPr lang="ru-RU" sz="2800" dirty="0"/>
              <a:t>при отягчающих обстоятельствах (части вторая и третья статьи 213), </a:t>
            </a:r>
            <a:endParaRPr lang="ru-RU" sz="2800" dirty="0" smtClean="0"/>
          </a:p>
          <a:p>
            <a:r>
              <a:rPr lang="ru-RU" sz="2800" dirty="0" smtClean="0"/>
              <a:t>вандализм </a:t>
            </a:r>
            <a:r>
              <a:rPr lang="ru-RU" sz="2800" dirty="0"/>
              <a:t>(статья 214),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0507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ru-RU" sz="2800" dirty="0"/>
              <a:t>незаконные приобретение, передача, сбыт, хранение, перевозка или ношение взрывчатых веществ или взрывных устройств (статья 222.1), </a:t>
            </a:r>
          </a:p>
          <a:p>
            <a:r>
              <a:rPr lang="ru-RU" sz="2800" dirty="0"/>
              <a:t>незаконное изготовление взрывчатых веществ или взрывных устройств (статья 223.1), </a:t>
            </a:r>
          </a:p>
          <a:p>
            <a:r>
              <a:rPr lang="ru-RU" sz="2800" dirty="0"/>
              <a:t>хищение либо вымогательство оружия, боеприпасов, взрывчатых веществ и взрывных устройств (статья 226), </a:t>
            </a:r>
          </a:p>
          <a:p>
            <a:r>
              <a:rPr lang="ru-RU" sz="2800" dirty="0"/>
              <a:t>хищение либо вымогательство наркотических средств или психотропных веществ (статья 229), </a:t>
            </a:r>
          </a:p>
          <a:p>
            <a:r>
              <a:rPr lang="ru-RU" sz="2800" dirty="0"/>
              <a:t>приведение в негодность транспортных средств или путей сообщения (статья 267)</a:t>
            </a:r>
          </a:p>
        </p:txBody>
      </p:sp>
    </p:spTree>
    <p:extLst>
      <p:ext uri="{BB962C8B-B14F-4D97-AF65-F5344CB8AC3E}">
        <p14:creationId xmlns:p14="http://schemas.microsoft.com/office/powerpoint/2010/main" val="11841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/>
              <a:t>Если несовершеннолетний </a:t>
            </a:r>
            <a:r>
              <a:rPr lang="ru-RU" sz="3600" dirty="0" smtClean="0"/>
              <a:t> </a:t>
            </a:r>
            <a:r>
              <a:rPr lang="ru-RU" sz="3600" dirty="0"/>
              <a:t>вследствие отставания в психическом развитии, не связанном с психическим расстройством, во время совершения общественно опасного деяния не мог в полной мере осознавать фактический характер и общественную опасность своих действий (бездействия) либо руководить ими, он не подлежит уголовной ответственности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4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Категории </a:t>
            </a:r>
            <a:r>
              <a:rPr lang="ru-RU" b="1" dirty="0" smtClean="0"/>
              <a:t>преступлений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4000" dirty="0" smtClean="0"/>
              <a:t>В </a:t>
            </a:r>
            <a:r>
              <a:rPr lang="ru-RU" sz="4000" dirty="0"/>
              <a:t>зависимости от характера степени общественной опасности преступные деяния делятся на:</a:t>
            </a:r>
            <a:br>
              <a:rPr lang="ru-RU" sz="4000" dirty="0"/>
            </a:br>
            <a:r>
              <a:rPr lang="ru-RU" sz="4000" dirty="0"/>
              <a:t>- преступления небольшой тяжести;</a:t>
            </a:r>
            <a:br>
              <a:rPr lang="ru-RU" sz="4000" dirty="0"/>
            </a:br>
            <a:r>
              <a:rPr lang="ru-RU" sz="4000" dirty="0"/>
              <a:t>- преступления средней тяжести;</a:t>
            </a:r>
            <a:br>
              <a:rPr lang="ru-RU" sz="4000" dirty="0"/>
            </a:br>
            <a:r>
              <a:rPr lang="ru-RU" sz="4000" dirty="0"/>
              <a:t>- тяжкие преступления;</a:t>
            </a:r>
            <a:br>
              <a:rPr lang="ru-RU" sz="4000" dirty="0"/>
            </a:br>
            <a:r>
              <a:rPr lang="ru-RU" sz="4000" dirty="0"/>
              <a:t>- особо тяжкие преступления.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653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672408"/>
          </a:xfrm>
        </p:spPr>
        <p:txBody>
          <a:bodyPr>
            <a:noAutofit/>
          </a:bodyPr>
          <a:lstStyle/>
          <a:p>
            <a:pPr algn="r"/>
            <a:r>
              <a:rPr lang="ru-RU" sz="6600" b="1" dirty="0" smtClean="0"/>
              <a:t>За </a:t>
            </a:r>
            <a:r>
              <a:rPr lang="ru-RU" sz="6600" b="1" dirty="0"/>
              <a:t>преступлением </a:t>
            </a:r>
            <a:r>
              <a:rPr lang="ru-RU" sz="6600" b="1" dirty="0" smtClean="0"/>
              <a:t>              следует наказание.</a:t>
            </a:r>
            <a:r>
              <a:rPr lang="ru-RU" sz="6600" b="1" dirty="0"/>
              <a:t> 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> </a:t>
            </a:r>
            <a:r>
              <a:rPr lang="ru-RU" sz="6600" b="1" dirty="0" smtClean="0"/>
              <a:t>                                        </a:t>
            </a:r>
            <a:r>
              <a:rPr lang="ru-RU" sz="6600" b="1" i="1" dirty="0" smtClean="0"/>
              <a:t>Гораций</a:t>
            </a:r>
            <a:endParaRPr lang="ru-RU" sz="6600" b="1" dirty="0"/>
          </a:p>
        </p:txBody>
      </p:sp>
      <p:pic>
        <p:nvPicPr>
          <p:cNvPr id="3074" name="Picture 2" descr="https://upload.wikimedia.org/wikipedia/commons/9/95/Quintus_Horatius_Flacc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2074540" cy="36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4983162"/>
          </a:xfrm>
        </p:spPr>
        <p:txBody>
          <a:bodyPr>
            <a:noAutofit/>
          </a:bodyPr>
          <a:lstStyle/>
          <a:p>
            <a:r>
              <a:rPr lang="ru-RU" sz="5400" dirty="0"/>
              <a:t>В уголовном </a:t>
            </a:r>
            <a:r>
              <a:rPr lang="ru-RU" sz="5400" dirty="0" smtClean="0"/>
              <a:t>кодексе РФ </a:t>
            </a:r>
            <a:r>
              <a:rPr lang="ru-RU" sz="5400" dirty="0"/>
              <a:t>(ст. 88) предусмотрены следующие виды наказаний, назначаемые несовершеннолетним:</a:t>
            </a:r>
          </a:p>
        </p:txBody>
      </p:sp>
      <p:pic>
        <p:nvPicPr>
          <p:cNvPr id="11266" name="Picture 2" descr="http://s3.docme.ru/store/data/000815521_1-1acd9a4850c5176ac7804c2e28fa6686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3534033" y="3459892"/>
            <a:ext cx="2842054" cy="22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90391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ШТРАФ</a:t>
            </a:r>
            <a:r>
              <a:rPr lang="ru-RU" b="1" dirty="0"/>
              <a:t> в размере от 10 до 500 минимальных размеров оплаты труда </a:t>
            </a:r>
            <a:r>
              <a:rPr lang="ru-RU" b="1" dirty="0" smtClean="0"/>
              <a:t>(МРОТ). </a:t>
            </a:r>
            <a:br>
              <a:rPr lang="ru-RU" b="1" dirty="0" smtClean="0"/>
            </a:br>
            <a:r>
              <a:rPr lang="ru-RU" i="1" dirty="0" smtClean="0"/>
              <a:t>Штраф </a:t>
            </a:r>
            <a:r>
              <a:rPr lang="ru-RU" i="1" dirty="0"/>
              <a:t>назначается только при наличии у несовершеннолетнего осужденного самостоятельного заработка или имущества, на которое может быть обращено взыскание.</a:t>
            </a:r>
          </a:p>
        </p:txBody>
      </p:sp>
    </p:spTree>
    <p:extLst>
      <p:ext uri="{BB962C8B-B14F-4D97-AF65-F5344CB8AC3E}">
        <p14:creationId xmlns:p14="http://schemas.microsoft.com/office/powerpoint/2010/main" val="31461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036405"/>
          </a:xfrm>
        </p:spPr>
        <p:txBody>
          <a:bodyPr>
            <a:normAutofit/>
          </a:bodyPr>
          <a:lstStyle/>
          <a:p>
            <a:r>
              <a:rPr lang="ru-RU" sz="5400" b="1" dirty="0"/>
              <a:t>Лишение права заниматься определенной деятельностью</a:t>
            </a:r>
          </a:p>
        </p:txBody>
      </p:sp>
      <p:pic>
        <p:nvPicPr>
          <p:cNvPr id="4098" name="Picture 2" descr="http://www.imageweb.ws/media/images/7/porn-censorship/porn-censorship-6761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153" y="3573016"/>
            <a:ext cx="298167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/>
              <a:t>ОБЯЗАТЕЛЬНЫЕ РАБОТЫ </a:t>
            </a:r>
            <a:r>
              <a:rPr lang="ru-RU" sz="3600" dirty="0"/>
              <a:t>(назначаются на срок от 40 до 160 часов; они заключаются в выполнении работ, посильных для несовершеннолетнего, и исполняются в свободное от основной работы или учебы время).</a:t>
            </a:r>
            <a:br>
              <a:rPr lang="ru-RU" sz="3600" dirty="0"/>
            </a:br>
            <a:r>
              <a:rPr lang="ru-RU" sz="3600" i="1" dirty="0"/>
              <a:t>Продолжительность исполнения данного вида наказания лицами в </a:t>
            </a:r>
            <a:r>
              <a:rPr lang="ru-RU" sz="3600" i="1" dirty="0" smtClean="0"/>
              <a:t>возрасте</a:t>
            </a:r>
            <a:br>
              <a:rPr lang="ru-RU" sz="3600" i="1" dirty="0" smtClean="0"/>
            </a:br>
            <a:r>
              <a:rPr lang="ru-RU" sz="3600" i="1" dirty="0" smtClean="0"/>
              <a:t> - до </a:t>
            </a:r>
            <a:r>
              <a:rPr lang="ru-RU" sz="3600" i="1" dirty="0"/>
              <a:t>15 лет не может превышать 2 часов в день,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-  в </a:t>
            </a:r>
            <a:r>
              <a:rPr lang="ru-RU" sz="3600" i="1" dirty="0"/>
              <a:t>возрасте от 15 до 16 лет – 3 часов в день.</a:t>
            </a:r>
          </a:p>
        </p:txBody>
      </p:sp>
    </p:spTree>
    <p:extLst>
      <p:ext uri="{BB962C8B-B14F-4D97-AF65-F5344CB8AC3E}">
        <p14:creationId xmlns:p14="http://schemas.microsoft.com/office/powerpoint/2010/main" val="15553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o-name.ru/images/biography/volt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394556" cy="2971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«Только </a:t>
            </a:r>
            <a:r>
              <a:rPr lang="ru-RU" sz="5400" b="1" dirty="0"/>
              <a:t>слабые совершают преступления: сильному и счастливому они не нужны</a:t>
            </a:r>
            <a:r>
              <a:rPr lang="ru-RU" sz="5400" b="1" dirty="0" smtClean="0"/>
              <a:t>».</a:t>
            </a:r>
            <a:br>
              <a:rPr lang="ru-RU" sz="5400" b="1" dirty="0" smtClean="0"/>
            </a:br>
            <a:r>
              <a:rPr lang="ru-RU" sz="5400" b="1" dirty="0"/>
              <a:t> </a:t>
            </a:r>
            <a:r>
              <a:rPr lang="ru-RU" sz="5400" b="1" dirty="0" smtClean="0"/>
              <a:t>                            Ф</a:t>
            </a:r>
            <a:r>
              <a:rPr lang="ru-RU" sz="5400" b="1" dirty="0"/>
              <a:t>. Вольтер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4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9"/>
            <a:ext cx="8712968" cy="221825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ИСПРАВИТЕЛЬНЫЕ РАБОТЫ </a:t>
            </a:r>
            <a:r>
              <a:rPr lang="ru-RU" dirty="0"/>
              <a:t>(их назначают на срок до одного года)</a:t>
            </a:r>
          </a:p>
        </p:txBody>
      </p:sp>
      <p:pic>
        <p:nvPicPr>
          <p:cNvPr id="9220" name="Picture 4" descr="http://baikal-info.ru/sites/default/files/42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777" y="3975481"/>
            <a:ext cx="2988840" cy="24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ersmi.ru/upload/iblock/9b7/9b75db6af04fb8907de95cbdde2b352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276872" cy="24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351382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АРЕСТ </a:t>
            </a:r>
            <a:br>
              <a:rPr lang="ru-RU" sz="6000" b="1" dirty="0" smtClean="0"/>
            </a:br>
            <a:r>
              <a:rPr lang="ru-RU" dirty="0" smtClean="0"/>
              <a:t>(назначается несовершеннолетним осужденным, достигшим к моменту вынесения судом приговора шестнадцатилетнего возраста, на срок от 1 до 4 месяцев).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ritm.tv/wp-content/uploads/2015/04/1348794740_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206523"/>
            <a:ext cx="4033444" cy="26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r>
              <a:rPr lang="ru-RU" b="1" dirty="0"/>
              <a:t>ЛИШЕНИЕ СВОБОДЫ НА ОПРЕДЕЛЁННЫЙ СРОК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 </a:t>
            </a:r>
            <a:r>
              <a:rPr lang="ru-RU" dirty="0" smtClean="0"/>
              <a:t>но не </a:t>
            </a:r>
            <a:r>
              <a:rPr lang="ru-RU" dirty="0"/>
              <a:t>более десяти лет)</a:t>
            </a:r>
          </a:p>
        </p:txBody>
      </p:sp>
      <p:pic>
        <p:nvPicPr>
          <p:cNvPr id="1026" name="Picture 2" descr="http://noks-tv.ru/media/k2/items/cache/07de1368303c9802c2890f2299851723_Generi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66941"/>
            <a:ext cx="3218022" cy="24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rbc.ru/img/upload/10095189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360" y="3209342"/>
            <a:ext cx="3168352" cy="3355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79512" y="332656"/>
            <a:ext cx="8684048" cy="319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/>
              <a:t>К несовершеннолетнему лицу не может быть назначено пожизненное лишение свободы или смертная казнь.</a:t>
            </a:r>
          </a:p>
          <a:p>
            <a:pPr marL="0" indent="0">
              <a:buFont typeface="Arial" pitchFamily="34" charset="0"/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236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206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Сроки давности, предусмотренные уголовным законодательством при освобождении несовершеннолетних от уголовной ответственности или от отбывания </a:t>
            </a:r>
            <a:r>
              <a:rPr lang="ru-RU" dirty="0" smtClean="0"/>
              <a:t>наказания сокращаются </a:t>
            </a:r>
            <a:r>
              <a:rPr lang="ru-RU" dirty="0"/>
              <a:t>наполовину от сроков, установленных для </a:t>
            </a:r>
            <a:r>
              <a:rPr lang="ru-RU" dirty="0" smtClean="0"/>
              <a:t>взрослых.</a:t>
            </a:r>
          </a:p>
          <a:p>
            <a:endParaRPr lang="ru-RU" dirty="0" smtClean="0"/>
          </a:p>
          <a:p>
            <a:r>
              <a:rPr lang="ru-RU" dirty="0" smtClean="0"/>
              <a:t>Судимость </a:t>
            </a:r>
            <a:r>
              <a:rPr lang="ru-RU" dirty="0"/>
              <a:t>в отношении несовершеннолетних, отбывших срок лишения свободы за преступление небольшой или средней тяжести погашается </a:t>
            </a:r>
            <a:r>
              <a:rPr lang="ru-RU" dirty="0" smtClean="0"/>
              <a:t>только через </a:t>
            </a:r>
            <a:r>
              <a:rPr lang="ru-RU" dirty="0"/>
              <a:t>год после отбывания лишения </a:t>
            </a:r>
            <a:r>
              <a:rPr lang="ru-RU" dirty="0" smtClean="0"/>
              <a:t>свободы.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0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Применение принудительных мер воспитательного воздействия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статье 90 УК РФ закреплено «Несовершеннолетний</a:t>
            </a:r>
            <a:r>
              <a:rPr lang="ru-RU" dirty="0"/>
              <a:t>, впервые совершивший преступление небольшой или средней тяжести, может быть освобожден от уголовной ответственности, если будет признано, что его исправление может быть достигнуто путем применения принудительных мер воспитательного </a:t>
            </a:r>
            <a:r>
              <a:rPr lang="ru-RU" dirty="0" smtClean="0"/>
              <a:t>воздействия».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ffektra.ru/rpg/WebPict/fullpic/0072-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45" y="1655110"/>
            <a:ext cx="3429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ru-RU" sz="4800" dirty="0" smtClean="0"/>
              <a:t>Страшные </a:t>
            </a:r>
            <a:r>
              <a:rPr lang="ru-RU" sz="4800" dirty="0"/>
              <a:t>преступления влекут за собой страшные последствия</a:t>
            </a:r>
            <a:r>
              <a:rPr lang="ru-RU" sz="4800" dirty="0" smtClean="0"/>
              <a:t>.</a:t>
            </a:r>
            <a:br>
              <a:rPr lang="ru-RU" sz="4800" dirty="0" smtClean="0"/>
            </a:br>
            <a:r>
              <a:rPr lang="ru-RU" sz="4800" dirty="0" smtClean="0"/>
              <a:t>                                 </a:t>
            </a:r>
            <a:r>
              <a:rPr lang="ru-RU" sz="4800" dirty="0"/>
              <a:t> </a:t>
            </a:r>
            <a:r>
              <a:rPr lang="ru-RU" sz="4800" i="1" dirty="0" smtClean="0"/>
              <a:t>А.И. Герцен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523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Autofit/>
          </a:bodyPr>
          <a:lstStyle/>
          <a:p>
            <a:r>
              <a:rPr lang="ru-RU" sz="5400" b="1" dirty="0"/>
              <a:t>Принудительные меры воспитательного </a:t>
            </a:r>
            <a:r>
              <a:rPr lang="ru-RU" sz="5400" b="1" dirty="0" smtClean="0"/>
              <a:t>воздействия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87559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Предупреждение.</a:t>
            </a:r>
            <a:r>
              <a:rPr lang="ru-RU" sz="6000" b="1" dirty="0"/>
              <a:t/>
            </a:r>
            <a:br>
              <a:rPr lang="ru-RU" sz="6000" b="1" dirty="0"/>
            </a:br>
            <a:endParaRPr lang="ru-RU" sz="6000" b="1" dirty="0"/>
          </a:p>
        </p:txBody>
      </p:sp>
      <p:pic>
        <p:nvPicPr>
          <p:cNvPr id="1026" name="Picture 2" descr="http://repin.info/sites/default/files/pages/182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4752528" cy="34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57018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Передача </a:t>
            </a:r>
            <a:r>
              <a:rPr lang="ru-RU" sz="3200" b="1" dirty="0"/>
              <a:t>под надзор родителей или заменяющих их лиц, либо специализированного государственного органа</a:t>
            </a:r>
            <a:endParaRPr lang="ru-RU" sz="3200" dirty="0"/>
          </a:p>
        </p:txBody>
      </p:sp>
      <p:pic>
        <p:nvPicPr>
          <p:cNvPr id="2050" name="Picture 2" descr="http://children.flowtime.ru/uploads/posts/2012-09/1349029236_vospitanie-malchik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060848"/>
            <a:ext cx="8136904" cy="43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33123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Уголовный </a:t>
            </a:r>
            <a:r>
              <a:rPr lang="ru-RU" b="1" dirty="0"/>
              <a:t>кодекс </a:t>
            </a:r>
            <a:r>
              <a:rPr lang="ru-RU" b="1" dirty="0" smtClean="0"/>
              <a:t>РФ </a:t>
            </a:r>
            <a:r>
              <a:rPr lang="ru-RU" b="1" dirty="0"/>
              <a:t>принят Государственной Думой </a:t>
            </a:r>
            <a:r>
              <a:rPr lang="ru-RU" b="1" dirty="0" smtClean="0"/>
              <a:t>24.05.1996 </a:t>
            </a:r>
            <a:r>
              <a:rPr lang="ru-RU" b="1" dirty="0"/>
              <a:t>года, подписан Президентом </a:t>
            </a:r>
            <a:r>
              <a:rPr lang="ru-RU" b="1" dirty="0" smtClean="0"/>
              <a:t>13.06.1996 </a:t>
            </a:r>
            <a:r>
              <a:rPr lang="ru-RU" b="1" dirty="0"/>
              <a:t>года и вступил в силу с </a:t>
            </a:r>
            <a:r>
              <a:rPr lang="ru-RU" b="1" dirty="0" smtClean="0"/>
              <a:t>01.01.1997 </a:t>
            </a:r>
            <a:r>
              <a:rPr lang="ru-RU" b="1" dirty="0"/>
              <a:t>года</a:t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://strahblog.ru/wp-content/uploads/2015/02/Bezyimyannyi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364088" cy="2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94421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Возложение </a:t>
            </a:r>
            <a:r>
              <a:rPr lang="ru-RU" sz="5400" b="1" dirty="0"/>
              <a:t>обязанности загладить причиненный </a:t>
            </a:r>
            <a:r>
              <a:rPr lang="ru-RU" sz="5400" b="1" dirty="0" smtClean="0"/>
              <a:t>вред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dirty="0"/>
          </a:p>
        </p:txBody>
      </p:sp>
      <p:pic>
        <p:nvPicPr>
          <p:cNvPr id="3076" name="Picture 4" descr="http://sovetclub.ru/tim/91bfa78c23ff4903d88c6d9bf93605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371" y="2858273"/>
            <a:ext cx="4636392" cy="39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36004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Ограничение </a:t>
            </a:r>
            <a:r>
              <a:rPr lang="ru-RU" sz="5400" b="1" dirty="0"/>
              <a:t>досуга и установление особых требований к поведению </a:t>
            </a:r>
            <a:r>
              <a:rPr lang="ru-RU" sz="5400" b="1" dirty="0" smtClean="0"/>
              <a:t>несовершеннолетнего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pic>
        <p:nvPicPr>
          <p:cNvPr id="4100" name="Picture 4" descr="http://static.diary.ru/userdir/3/1/9/7/319787/134866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2951311" cy="21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Принудительные меры воспитательного воздействия: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9145016" cy="5257800"/>
          </a:xfrm>
        </p:spPr>
        <p:txBody>
          <a:bodyPr>
            <a:normAutofit fontScale="85000" lnSpcReduction="10000"/>
          </a:bodyPr>
          <a:lstStyle/>
          <a:p>
            <a:r>
              <a:rPr lang="ru-RU" sz="3900" dirty="0"/>
              <a:t>Несовершеннолетнему может быть назначено одновременно несколько принудительных мер воспитательного воздействия. </a:t>
            </a:r>
            <a:endParaRPr lang="ru-RU" sz="3900" dirty="0" smtClean="0"/>
          </a:p>
          <a:p>
            <a:r>
              <a:rPr lang="ru-RU" sz="3900" dirty="0" smtClean="0"/>
              <a:t>В </a:t>
            </a:r>
            <a:r>
              <a:rPr lang="ru-RU" sz="3900" dirty="0"/>
              <a:t>случае систематического неисполнения несовершеннолетним принудительной меры воспитательного воздействия эта мера по представлению специализированного государственного органа отменяется и материалы направляются для привлечения несовершеннолетнего к уголовной ответственности. </a:t>
            </a:r>
            <a:endParaRPr lang="ru-RU" sz="3900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2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784" y="908720"/>
            <a:ext cx="78075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Помни!           Незнание </a:t>
            </a:r>
            <a:r>
              <a:rPr lang="ru-RU" sz="6000" b="1" dirty="0"/>
              <a:t>закона не освобождает от </a:t>
            </a:r>
            <a:r>
              <a:rPr lang="ru-RU" sz="6000" b="1" dirty="0" smtClean="0"/>
              <a:t>ответственности 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7109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/>
          <a:lstStyle/>
          <a:p>
            <a:r>
              <a:rPr lang="ru-RU" dirty="0" smtClean="0"/>
              <a:t>Уголовный кодекс РФ</a:t>
            </a:r>
          </a:p>
          <a:p>
            <a:r>
              <a:rPr lang="ru-RU" dirty="0" smtClean="0"/>
              <a:t>Словарь </a:t>
            </a:r>
            <a:r>
              <a:rPr lang="ru-RU" dirty="0"/>
              <a:t>бизнес терминов. Академик</a:t>
            </a:r>
            <a:r>
              <a:rPr lang="ru-RU" dirty="0" smtClean="0"/>
              <a:t>. ру</a:t>
            </a:r>
            <a:r>
              <a:rPr lang="ru-RU" dirty="0"/>
              <a:t>. </a:t>
            </a:r>
            <a:r>
              <a:rPr lang="ru-RU" dirty="0" smtClean="0"/>
              <a:t>2001.</a:t>
            </a:r>
          </a:p>
          <a:p>
            <a:r>
              <a:rPr lang="ru-RU" dirty="0"/>
              <a:t>http://www.consultant.ru/popular/ukrf/10_5.html#p231</a:t>
            </a:r>
            <a:br>
              <a:rPr lang="ru-RU" dirty="0"/>
            </a:br>
            <a:r>
              <a:rPr lang="ru-RU" dirty="0"/>
              <a:t>© </a:t>
            </a:r>
            <a:r>
              <a:rPr lang="ru-RU" dirty="0" err="1"/>
              <a:t>КонсультантПлюс</a:t>
            </a:r>
            <a:r>
              <a:rPr lang="ru-RU" dirty="0"/>
              <a:t>, 1992-2015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0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imenews.in.ua/wp-content/uploads/2014/04/1340977804_prest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48"/>
            <a:ext cx="9037551" cy="68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Что такое преступление?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24744"/>
            <a:ext cx="9037551" cy="54006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Преступление</a:t>
            </a:r>
            <a:r>
              <a:rPr lang="ru-RU" sz="4000" dirty="0" smtClean="0"/>
              <a:t> — </a:t>
            </a:r>
            <a:r>
              <a:rPr lang="ru-RU" sz="4000" dirty="0"/>
              <a:t>опасное нарушение закона и правопорядка, виновный в котором должен понести </a:t>
            </a:r>
            <a:r>
              <a:rPr lang="ru-RU" sz="4000" dirty="0" smtClean="0"/>
              <a:t> </a:t>
            </a:r>
            <a:r>
              <a:rPr lang="ru-RU" sz="4000" dirty="0"/>
              <a:t>наказание. </a:t>
            </a:r>
            <a:endParaRPr lang="ru-RU" sz="4000" dirty="0" smtClean="0"/>
          </a:p>
          <a:p>
            <a:r>
              <a:rPr lang="ru-RU" sz="4000" b="1" dirty="0" smtClean="0"/>
              <a:t>Уголовное </a:t>
            </a:r>
            <a:r>
              <a:rPr lang="ru-RU" sz="4000" b="1" dirty="0"/>
              <a:t>преступление </a:t>
            </a:r>
            <a:r>
              <a:rPr lang="ru-RU" sz="4000" dirty="0"/>
              <a:t>— правонарушение (</a:t>
            </a:r>
            <a:r>
              <a:rPr lang="ru-RU" sz="4000" b="1" dirty="0"/>
              <a:t>общественно опасное деяние</a:t>
            </a:r>
            <a:r>
              <a:rPr lang="ru-RU" sz="4000" dirty="0"/>
              <a:t>), совершение которого влечёт применение к лицу мер уголовной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826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b="1" dirty="0" smtClean="0"/>
              <a:t>Что такое уголовная ответственность?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Уголовное преступление влечет за собой уголовную </a:t>
            </a:r>
            <a:r>
              <a:rPr lang="ru-RU" dirty="0" smtClean="0"/>
              <a:t>ответственность, то есть </a:t>
            </a:r>
            <a:r>
              <a:rPr lang="ru-RU" dirty="0"/>
              <a:t> государственно-правовое принуждение, применяемое за совершенное правонарушение,  осуществляемое в рамках санкции уголовного закона и заключающееся в </a:t>
            </a:r>
            <a:r>
              <a:rPr lang="ru-RU" dirty="0" smtClean="0"/>
              <a:t>претерпевании </a:t>
            </a:r>
            <a:r>
              <a:rPr lang="ru-RU" dirty="0"/>
              <a:t>  лицом, подвергшемся ответственности, неприятных последствий в виде ущемления прав, причинения определенных </a:t>
            </a:r>
            <a:r>
              <a:rPr lang="ru-RU" dirty="0" smtClean="0"/>
              <a:t>лишений </a:t>
            </a:r>
            <a:r>
              <a:rPr lang="ru-RU" dirty="0"/>
              <a:t>и даже страданий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6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38" y="476672"/>
            <a:ext cx="8311062" cy="3456384"/>
          </a:xfrm>
        </p:spPr>
        <p:txBody>
          <a:bodyPr>
            <a:normAutofit fontScale="9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900" dirty="0"/>
              <a:t>Система принципов уголовного наказания едина и для взрослых и для </a:t>
            </a:r>
            <a:r>
              <a:rPr lang="ru-RU" sz="4900" dirty="0" smtClean="0"/>
              <a:t>несовершеннолетних.</a:t>
            </a:r>
            <a:br>
              <a:rPr lang="ru-RU" sz="49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738" y="3082912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/>
              <a:t>Она </a:t>
            </a:r>
            <a:r>
              <a:rPr lang="ru-RU" sz="4400" dirty="0"/>
              <a:t>включает в себя принципы </a:t>
            </a:r>
            <a:r>
              <a:rPr lang="ru-RU" sz="4400" dirty="0" smtClean="0"/>
              <a:t>законности, </a:t>
            </a:r>
            <a:r>
              <a:rPr lang="ru-RU" sz="4400" dirty="0"/>
              <a:t>гуманности, индивидуализации, справедливости и соразмерности наказания.</a:t>
            </a:r>
          </a:p>
        </p:txBody>
      </p:sp>
    </p:spTree>
    <p:extLst>
      <p:ext uri="{BB962C8B-B14F-4D97-AF65-F5344CB8AC3E}">
        <p14:creationId xmlns:p14="http://schemas.microsoft.com/office/powerpoint/2010/main" val="31439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такие «несовершеннолетние»?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554" y="1169368"/>
            <a:ext cx="9144000" cy="5688632"/>
          </a:xfrm>
        </p:spPr>
        <p:txBody>
          <a:bodyPr>
            <a:noAutofit/>
          </a:bodyPr>
          <a:lstStyle/>
          <a:p>
            <a:r>
              <a:rPr lang="ru-RU" sz="3000" dirty="0" smtClean="0"/>
              <a:t>В статье 87 Уголовная </a:t>
            </a:r>
            <a:r>
              <a:rPr lang="ru-RU" sz="3000" dirty="0"/>
              <a:t>ответственность </a:t>
            </a:r>
            <a:r>
              <a:rPr lang="ru-RU" sz="3000" dirty="0" smtClean="0"/>
              <a:t>несовершеннолетних   УК РФ закреплено, что </a:t>
            </a:r>
            <a:r>
              <a:rPr lang="ru-RU" sz="3000" dirty="0"/>
              <a:t>н</a:t>
            </a:r>
            <a:r>
              <a:rPr lang="ru-RU" sz="3000" dirty="0" smtClean="0"/>
              <a:t>есовершеннолетними </a:t>
            </a:r>
            <a:r>
              <a:rPr lang="ru-RU" sz="3000" dirty="0"/>
              <a:t>признаются лица, которым ко времени совершения преступления исполнилось четырнадцать, но не исполнилось восемнадцать лет. </a:t>
            </a:r>
            <a:r>
              <a:rPr lang="ru-RU" sz="3000" dirty="0" smtClean="0"/>
              <a:t> </a:t>
            </a:r>
            <a:endParaRPr lang="ru-RU" sz="3000" dirty="0"/>
          </a:p>
          <a:p>
            <a:r>
              <a:rPr lang="ru-RU" sz="3000" dirty="0" smtClean="0"/>
              <a:t>Лица до 14 лет признаются  малолетними и не </a:t>
            </a:r>
            <a:r>
              <a:rPr lang="ru-RU" sz="3000" dirty="0"/>
              <a:t>несут уголовную ответственность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Уголовной ответственности подлежит только вменяемое физическое лицо, достигшее возраста, установленного настоящим </a:t>
            </a:r>
            <a:r>
              <a:rPr lang="ru-RU" dirty="0" smtClean="0"/>
              <a:t>Кодексом.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4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94722"/>
          </a:xfrm>
        </p:spPr>
        <p:txBody>
          <a:bodyPr>
            <a:noAutofit/>
          </a:bodyPr>
          <a:lstStyle/>
          <a:p>
            <a:r>
              <a:rPr lang="ru-RU" sz="3800" dirty="0" smtClean="0"/>
              <a:t>Уголовной </a:t>
            </a:r>
            <a:r>
              <a:rPr lang="ru-RU" sz="3800" dirty="0"/>
              <a:t>ответственности подлежит лицо, достигшее ко времени совершения преступления </a:t>
            </a:r>
            <a:r>
              <a:rPr lang="ru-RU" sz="3800" b="1" dirty="0"/>
              <a:t>шестнадцатилетнего </a:t>
            </a:r>
            <a:r>
              <a:rPr lang="ru-RU" sz="3800" b="1" dirty="0" smtClean="0"/>
              <a:t>возраста</a:t>
            </a:r>
            <a:r>
              <a:rPr lang="ru-RU" sz="3800" dirty="0" smtClean="0"/>
              <a:t>, однако в уголовном кодексе РФ есть статьи, когда </a:t>
            </a:r>
            <a:r>
              <a:rPr lang="ru-RU" sz="3800" dirty="0"/>
              <a:t>уголовной ответственности </a:t>
            </a:r>
            <a:r>
              <a:rPr lang="ru-RU" sz="3800" dirty="0" smtClean="0"/>
              <a:t>подлежит лицо, </a:t>
            </a:r>
            <a:r>
              <a:rPr lang="ru-RU" sz="3800" dirty="0"/>
              <a:t>достигшие ко времени совершения преступления </a:t>
            </a:r>
            <a:r>
              <a:rPr lang="ru-RU" sz="3800" b="1" dirty="0"/>
              <a:t>четырнадцатилетнего возраста. </a:t>
            </a:r>
            <a:br>
              <a:rPr lang="ru-RU" sz="3800" b="1" dirty="0"/>
            </a:b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17554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52745"/>
            <a:ext cx="8758808" cy="3238099"/>
          </a:xfrm>
        </p:spPr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огласно УК РФ, лица достигшие на момент совершения преступления </a:t>
            </a:r>
            <a:r>
              <a:rPr lang="ru-RU" b="1" dirty="0" smtClean="0"/>
              <a:t>14 -</a:t>
            </a:r>
            <a:r>
              <a:rPr lang="ru-RU" b="1" dirty="0"/>
              <a:t>летнего </a:t>
            </a:r>
            <a:r>
              <a:rPr lang="ru-RU" b="1" dirty="0" smtClean="0"/>
              <a:t>возраста</a:t>
            </a:r>
            <a:r>
              <a:rPr lang="ru-RU" dirty="0" smtClean="0"/>
              <a:t>, подлежат уголовной ответственности за следующие преступления: </a:t>
            </a:r>
            <a:endParaRPr lang="ru-RU" dirty="0"/>
          </a:p>
        </p:txBody>
      </p:sp>
      <p:pic>
        <p:nvPicPr>
          <p:cNvPr id="7170" name="Picture 2" descr="http://www.miasskiy.ru/images/_news/2015-05/puberta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639" y="3590845"/>
            <a:ext cx="4910361" cy="326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zercalo.org/media/k2/items/cache/17edc0d17a5db6facb5fca2791e7d0d1_X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590845"/>
            <a:ext cx="4800599" cy="32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871</Words>
  <Application>Microsoft Office PowerPoint</Application>
  <PresentationFormat>Экран (4:3)</PresentationFormat>
  <Paragraphs>79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Уголовная ответственность несовершеннолетних</vt:lpstr>
      <vt:lpstr>«Только слабые совершают преступления: сильному и счастливому они не нужны».                              Ф. Вольтер   </vt:lpstr>
      <vt:lpstr>Уголовный кодекс РФ принят Государственной Думой 24.05.1996 года, подписан Президентом 13.06.1996 года и вступил в силу с 01.01.1997 года   </vt:lpstr>
      <vt:lpstr>Что такое преступление?</vt:lpstr>
      <vt:lpstr>Что такое уголовная ответственность?</vt:lpstr>
      <vt:lpstr>Система принципов уголовного наказания едина и для взрослых и для несовершеннолетних.  </vt:lpstr>
      <vt:lpstr>Кто такие «несовершеннолетние»?</vt:lpstr>
      <vt:lpstr>Уголовной ответственности подлежит лицо, достигшее ко времени совершения преступления шестнадцатилетнего возраста, однако в уголовном кодексе РФ есть статьи, когда уголовной ответственности подлежит лицо, достигшие ко времени совершения преступления четырнадцатилетнего возраста.  </vt:lpstr>
      <vt:lpstr>Согласно УК РФ, лица достигшие на момент совершения преступления 14 -летнего возраста, подлежат уголовной ответственности за следующие преступления: </vt:lpstr>
      <vt:lpstr>Презентация PowerPoint</vt:lpstr>
      <vt:lpstr>Презентация PowerPoint</vt:lpstr>
      <vt:lpstr>Презентация PowerPoint</vt:lpstr>
      <vt:lpstr> Если несовершеннолетний  вследствие отставания в психическом развитии, не связанном с психическим расстройством, во время совершения общественно опасного деяния не мог в полной мере осознавать фактический характер и общественную опасность своих действий (бездействия) либо руководить ими, он не подлежит уголовной ответственности. </vt:lpstr>
      <vt:lpstr>Категории преступлений </vt:lpstr>
      <vt:lpstr>За преступлением               следует наказание.                                           Гораций</vt:lpstr>
      <vt:lpstr>В уголовном кодексе РФ (ст. 88) предусмотрены следующие виды наказаний, назначаемые несовершеннолетним:</vt:lpstr>
      <vt:lpstr>ШТРАФ в размере от 10 до 500 минимальных размеров оплаты труда (МРОТ).  Штраф назначается только при наличии у несовершеннолетнего осужденного самостоятельного заработка или имущества, на которое может быть обращено взыскание.</vt:lpstr>
      <vt:lpstr>Лишение права заниматься определенной деятельностью</vt:lpstr>
      <vt:lpstr>ОБЯЗАТЕЛЬНЫЕ РАБОТЫ (назначаются на срок от 40 до 160 часов; они заключаются в выполнении работ, посильных для несовершеннолетнего, и исполняются в свободное от основной работы или учебы время). Продолжительность исполнения данного вида наказания лицами в возрасте  - до 15 лет не может превышать 2 часов в день,  -  в возрасте от 15 до 16 лет – 3 часов в день.</vt:lpstr>
      <vt:lpstr>ИСПРАВИТЕЛЬНЫЕ РАБОТЫ (их назначают на срок до одного года)</vt:lpstr>
      <vt:lpstr>АРЕСТ  (назначается несовершеннолетним осужденным, достигшим к моменту вынесения судом приговора шестнадцатилетнего возраста, на срок от 1 до 4 месяцев). </vt:lpstr>
      <vt:lpstr>ЛИШЕНИЕ СВОБОДЫ НА ОПРЕДЕЛЁННЫЙ СРОК  ( но не более десяти лет)</vt:lpstr>
      <vt:lpstr>Презентация PowerPoint</vt:lpstr>
      <vt:lpstr>Презентация PowerPoint</vt:lpstr>
      <vt:lpstr>Применение принудительных мер воспитательного воздействия </vt:lpstr>
      <vt:lpstr>Страшные преступления влекут за собой страшные последствия.                                   А.И. Герцен </vt:lpstr>
      <vt:lpstr>Принудительные меры воспитательного воздействия</vt:lpstr>
      <vt:lpstr>Предупреждение. </vt:lpstr>
      <vt:lpstr>Передача под надзор родителей или заменяющих их лиц, либо специализированного государственного органа</vt:lpstr>
      <vt:lpstr>Возложение обязанности загладить причиненный вред </vt:lpstr>
      <vt:lpstr>Ограничение досуга и установление особых требований к поведению несовершеннолетнего </vt:lpstr>
      <vt:lpstr>Принудительные меры воспитательного воздействия:</vt:lpstr>
      <vt:lpstr>Презентация PowerPoint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Уголовная ответственность несовершеннолетних</dc:title>
  <dc:creator>привет</dc:creator>
  <cp:lastModifiedBy>привет</cp:lastModifiedBy>
  <cp:revision>105</cp:revision>
  <dcterms:created xsi:type="dcterms:W3CDTF">2015-08-16T12:54:26Z</dcterms:created>
  <dcterms:modified xsi:type="dcterms:W3CDTF">2015-10-03T22:58:35Z</dcterms:modified>
</cp:coreProperties>
</file>