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9" r:id="rId23"/>
    <p:sldId id="258" r:id="rId24"/>
    <p:sldId id="257" r:id="rId25"/>
    <p:sldId id="25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od-kopilka.ru/images/doc/33/27508/hello_html_m54a160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906">
            <a:off x="1275178" y="3255614"/>
            <a:ext cx="6192688" cy="3188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3"/>
            <a:ext cx="8784976" cy="321776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Уголовная 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о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тветственность несовершеннолетних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6</a:t>
            </a:r>
            <a:r>
              <a:rPr lang="ru-RU" sz="4000" b="1" dirty="0"/>
              <a:t>. Сроки давности, предусмотренные уголовным законодательством при освобождении несовершеннолетних от уголовной ответственности или от отбывания наказания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000" dirty="0" smtClean="0"/>
              <a:t>А)  Те же, что и для взрослых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Б)  Сокращаются </a:t>
            </a:r>
            <a:r>
              <a:rPr lang="ru-RU" sz="4000" dirty="0"/>
              <a:t>наполовину от сроков, установленных для взрослых</a:t>
            </a:r>
            <a:br>
              <a:rPr lang="ru-RU" sz="4000" dirty="0"/>
            </a:br>
            <a:r>
              <a:rPr lang="ru-RU" sz="4000" dirty="0" smtClean="0"/>
              <a:t>В)Срок </a:t>
            </a:r>
            <a:r>
              <a:rPr lang="ru-RU" sz="4000" dirty="0"/>
              <a:t>давности устанавливает </a:t>
            </a:r>
            <a:r>
              <a:rPr lang="ru-RU" sz="4000" dirty="0" smtClean="0"/>
              <a:t>суд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15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04664"/>
            <a:ext cx="878497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7</a:t>
            </a:r>
            <a:r>
              <a:rPr lang="ru-RU" sz="4000" b="1" dirty="0"/>
              <a:t>. Судимость в отношении несовершеннолетних, отбывших срок лишения свободы за преступление небольшой или средней тяжести погашается …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 smtClean="0"/>
              <a:t>А)  Так </a:t>
            </a:r>
            <a:r>
              <a:rPr lang="ru-RU" dirty="0"/>
              <a:t>же, как и для взрослых</a:t>
            </a:r>
            <a:br>
              <a:rPr lang="ru-RU" dirty="0"/>
            </a:br>
            <a:r>
              <a:rPr lang="ru-RU" dirty="0" smtClean="0"/>
              <a:t>Б)  Через </a:t>
            </a:r>
            <a:r>
              <a:rPr lang="ru-RU" dirty="0"/>
              <a:t>три года после отбывания лишения свободы</a:t>
            </a:r>
            <a:br>
              <a:rPr lang="ru-RU" dirty="0"/>
            </a:br>
            <a:r>
              <a:rPr lang="ru-RU" dirty="0" smtClean="0"/>
              <a:t>В)  Через </a:t>
            </a:r>
            <a:r>
              <a:rPr lang="ru-RU" dirty="0"/>
              <a:t>год после отбывания лишения свободы</a:t>
            </a:r>
            <a:br>
              <a:rPr lang="ru-RU" dirty="0"/>
            </a:br>
            <a:r>
              <a:rPr lang="ru-RU" dirty="0" smtClean="0"/>
              <a:t>Г)  после </a:t>
            </a:r>
            <a:r>
              <a:rPr lang="ru-RU" dirty="0"/>
              <a:t>окончания срока лишения свободы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99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332656"/>
            <a:ext cx="8784976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8</a:t>
            </a:r>
            <a:r>
              <a:rPr lang="ru-RU" sz="4800" b="1" dirty="0"/>
              <a:t>. Несовершеннолетние несут уголовную ответственность за преступления, совершенные по неосторожности с … лет.</a:t>
            </a:r>
            <a:br>
              <a:rPr lang="ru-RU" sz="4800" b="1" dirty="0"/>
            </a:br>
            <a:r>
              <a:rPr lang="ru-RU" sz="4800" dirty="0" smtClean="0"/>
              <a:t>А)14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Б)15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В)16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Г)18</a:t>
            </a:r>
          </a:p>
        </p:txBody>
      </p:sp>
    </p:spTree>
    <p:extLst>
      <p:ext uri="{BB962C8B-B14F-4D97-AF65-F5344CB8AC3E}">
        <p14:creationId xmlns:p14="http://schemas.microsoft.com/office/powerpoint/2010/main" val="16086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9</a:t>
            </a:r>
            <a:r>
              <a:rPr lang="ru-RU" sz="4400" b="1" dirty="0"/>
              <a:t>. К несовершеннолетнему применяются меры воспитательного воздействия в качестве …</a:t>
            </a:r>
            <a:br>
              <a:rPr lang="ru-RU" sz="4400" b="1" dirty="0"/>
            </a:br>
            <a:r>
              <a:rPr lang="ru-RU" sz="4000" dirty="0" smtClean="0"/>
              <a:t>А)  Основного </a:t>
            </a:r>
            <a:r>
              <a:rPr lang="ru-RU" sz="4000" dirty="0"/>
              <a:t>наказания</a:t>
            </a:r>
            <a:br>
              <a:rPr lang="ru-RU" sz="4000" dirty="0"/>
            </a:br>
            <a:r>
              <a:rPr lang="ru-RU" sz="4000" dirty="0" smtClean="0"/>
              <a:t>Б)  Дополнительного </a:t>
            </a:r>
            <a:r>
              <a:rPr lang="ru-RU" sz="4000" dirty="0"/>
              <a:t>наказания</a:t>
            </a:r>
            <a:br>
              <a:rPr lang="ru-RU" sz="4000" dirty="0"/>
            </a:br>
            <a:r>
              <a:rPr lang="ru-RU" sz="4000" dirty="0" smtClean="0"/>
              <a:t>В)  Освобождения </a:t>
            </a:r>
            <a:r>
              <a:rPr lang="ru-RU" sz="4000" dirty="0"/>
              <a:t>от уголовного наказания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5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10</a:t>
            </a:r>
            <a:r>
              <a:rPr lang="ru-RU" sz="3600" b="1" dirty="0"/>
              <a:t>. Несовершеннолетний может быть освобожден от уголовной ответственности при совершении преступления </a:t>
            </a:r>
            <a:r>
              <a:rPr lang="ru-RU" sz="3600" b="1" dirty="0" smtClean="0"/>
              <a:t>…</a:t>
            </a:r>
            <a:endParaRPr lang="ru-RU" sz="3600" b="1" dirty="0"/>
          </a:p>
          <a:p>
            <a:pPr marL="0" indent="0">
              <a:buNone/>
            </a:pPr>
            <a:r>
              <a:rPr lang="ru-RU" sz="2800" dirty="0" smtClean="0"/>
              <a:t>А)  Небольшой </a:t>
            </a:r>
            <a:r>
              <a:rPr lang="ru-RU" sz="2800" dirty="0"/>
              <a:t>тяжести без применения принудительных мер воспитательного воздействия</a:t>
            </a:r>
            <a:br>
              <a:rPr lang="ru-RU" sz="2800" dirty="0"/>
            </a:br>
            <a:r>
              <a:rPr lang="ru-RU" sz="2800" dirty="0" smtClean="0"/>
              <a:t>Б)  Средней </a:t>
            </a:r>
            <a:r>
              <a:rPr lang="ru-RU" sz="2800" dirty="0"/>
              <a:t>тяжести без применения принудительных мер воспитательного воздействия</a:t>
            </a:r>
            <a:br>
              <a:rPr lang="ru-RU" sz="2800" dirty="0"/>
            </a:br>
            <a:r>
              <a:rPr lang="ru-RU" sz="2800" dirty="0" smtClean="0"/>
              <a:t>В)  Любой </a:t>
            </a:r>
            <a:r>
              <a:rPr lang="ru-RU" sz="2800" dirty="0"/>
              <a:t>тяжести, если исправление возможно путем применения принудительных мер воспитательного характера</a:t>
            </a:r>
            <a:br>
              <a:rPr lang="ru-RU" sz="2800" dirty="0"/>
            </a:br>
            <a:r>
              <a:rPr lang="ru-RU" sz="2800" dirty="0" smtClean="0"/>
              <a:t>Г)  Небольшой </a:t>
            </a:r>
            <a:r>
              <a:rPr lang="ru-RU" sz="2800" dirty="0"/>
              <a:t>или средней тяжести, если будет признано, что его исправление может быть достигнуто путем применения принудительных мер воспитательного </a:t>
            </a:r>
            <a:r>
              <a:rPr lang="ru-RU" sz="2800" dirty="0" smtClean="0"/>
              <a:t>воздействия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19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04664"/>
            <a:ext cx="8784976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11</a:t>
            </a:r>
            <a:r>
              <a:rPr lang="ru-RU" sz="4800" b="1" dirty="0"/>
              <a:t>. Несовершеннолетний осужденный, к моменту вынесения судом приговора, должен достигнуть возраста … лет для назначения ареста.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000" dirty="0" smtClean="0"/>
              <a:t>А)  18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Б)  16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в)  15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Г)  14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85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332656"/>
            <a:ext cx="8784976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12</a:t>
            </a:r>
            <a:r>
              <a:rPr lang="ru-RU" sz="5400" b="1" dirty="0"/>
              <a:t>. Несовершеннолетие виновного признается обстоятельством, смягчающим наказание.</a:t>
            </a:r>
            <a:br>
              <a:rPr lang="ru-RU" sz="5400" b="1" dirty="0"/>
            </a:br>
            <a:r>
              <a:rPr lang="ru-RU" sz="4800" dirty="0" smtClean="0"/>
              <a:t>А)  Да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Б)  Нет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55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13</a:t>
            </a:r>
            <a:r>
              <a:rPr lang="ru-RU" sz="4000" b="1" dirty="0"/>
              <a:t>. К числу наказаний, назначаемых несовершеннолетним, относятся: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3600" dirty="0" smtClean="0"/>
              <a:t>А)  Штраф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Б)  Лишение </a:t>
            </a:r>
            <a:r>
              <a:rPr lang="ru-RU" sz="3600" dirty="0"/>
              <a:t>специального, воинского или почетного звания, классного чина или государственных наград</a:t>
            </a:r>
            <a:br>
              <a:rPr lang="ru-RU" sz="3600" dirty="0"/>
            </a:br>
            <a:r>
              <a:rPr lang="ru-RU" sz="3600" dirty="0" smtClean="0"/>
              <a:t>В)  Обязательные работы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Г)  Исправительные </a:t>
            </a:r>
            <a:r>
              <a:rPr lang="ru-RU" sz="3600" dirty="0"/>
              <a:t>работы</a:t>
            </a:r>
            <a:br>
              <a:rPr lang="ru-RU" sz="3600" dirty="0"/>
            </a:br>
            <a:r>
              <a:rPr lang="ru-RU" sz="3600" dirty="0" smtClean="0"/>
              <a:t>Д) Ограничение </a:t>
            </a:r>
            <a:r>
              <a:rPr lang="ru-RU" sz="3600" dirty="0"/>
              <a:t>по военной службе</a:t>
            </a:r>
            <a:br>
              <a:rPr lang="ru-RU" sz="3600" dirty="0"/>
            </a:br>
            <a:r>
              <a:rPr lang="ru-RU" sz="3600" dirty="0" smtClean="0"/>
              <a:t>Е)  Пожизненное </a:t>
            </a:r>
            <a:r>
              <a:rPr lang="ru-RU" sz="3600" dirty="0"/>
              <a:t>лишение свободы</a:t>
            </a:r>
            <a:br>
              <a:rPr lang="ru-RU" sz="3600" dirty="0"/>
            </a:br>
            <a:r>
              <a:rPr lang="ru-RU" sz="3600" dirty="0" smtClean="0"/>
              <a:t>Ж) Смертная казнь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00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14</a:t>
            </a:r>
            <a:r>
              <a:rPr lang="ru-RU" sz="5400" b="1" dirty="0"/>
              <a:t>. Арест назначается несовершеннолетним осужденным на срок от </a:t>
            </a:r>
            <a:r>
              <a:rPr lang="ru-RU" sz="5400" b="1" dirty="0" smtClean="0"/>
              <a:t>…</a:t>
            </a:r>
          </a:p>
          <a:p>
            <a:pPr marL="0" indent="0">
              <a:buNone/>
            </a:pP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800" dirty="0" smtClean="0"/>
              <a:t>А)  1 </a:t>
            </a:r>
            <a:r>
              <a:rPr lang="ru-RU" sz="4800" dirty="0"/>
              <a:t>до 4 месяцев</a:t>
            </a:r>
            <a:br>
              <a:rPr lang="ru-RU" sz="4800" dirty="0"/>
            </a:br>
            <a:r>
              <a:rPr lang="ru-RU" sz="4800" dirty="0" smtClean="0"/>
              <a:t>Б)  2 </a:t>
            </a:r>
            <a:r>
              <a:rPr lang="ru-RU" sz="4800" dirty="0"/>
              <a:t>недель до 6 месяцев</a:t>
            </a:r>
            <a:br>
              <a:rPr lang="ru-RU" sz="4800" dirty="0"/>
            </a:br>
            <a:r>
              <a:rPr lang="ru-RU" sz="4800" dirty="0" smtClean="0"/>
              <a:t>В)  месяцев </a:t>
            </a:r>
            <a:r>
              <a:rPr lang="ru-RU" sz="4800" dirty="0"/>
              <a:t>до 1 </a:t>
            </a:r>
            <a:r>
              <a:rPr lang="ru-RU" sz="4800" dirty="0" smtClean="0"/>
              <a:t>года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56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15</a:t>
            </a:r>
            <a:r>
              <a:rPr lang="ru-RU" sz="4800" b="1" dirty="0"/>
              <a:t>. В случае отсутствия данных о возрасте подсудимого, днем его рождения считается …</a:t>
            </a:r>
            <a:br>
              <a:rPr lang="ru-RU" sz="4800" b="1" dirty="0"/>
            </a:br>
            <a:r>
              <a:rPr lang="ru-RU" sz="4400" dirty="0" smtClean="0"/>
              <a:t>А)  Произвольно </a:t>
            </a:r>
            <a:r>
              <a:rPr lang="ru-RU" sz="4400" dirty="0"/>
              <a:t>установленный день</a:t>
            </a:r>
            <a:br>
              <a:rPr lang="ru-RU" sz="4400" dirty="0"/>
            </a:br>
            <a:r>
              <a:rPr lang="ru-RU" sz="4400" dirty="0" smtClean="0"/>
              <a:t>Б)  Последний </a:t>
            </a:r>
            <a:r>
              <a:rPr lang="ru-RU" sz="4400" dirty="0"/>
              <a:t>день года, определенного экспертами</a:t>
            </a:r>
            <a:br>
              <a:rPr lang="ru-RU" sz="4400" dirty="0"/>
            </a:br>
            <a:r>
              <a:rPr lang="ru-RU" sz="4400" dirty="0" smtClean="0"/>
              <a:t>В)  Первый </a:t>
            </a:r>
            <a:r>
              <a:rPr lang="ru-RU" sz="4400" dirty="0"/>
              <a:t>день, следующий за годом, определенным </a:t>
            </a:r>
            <a:r>
              <a:rPr lang="ru-RU" sz="4400" dirty="0" smtClean="0"/>
              <a:t>экспертами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669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uzmix.com/images/songs/117284/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4383" y="3072348"/>
            <a:ext cx="7807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Помни!           Незнание </a:t>
            </a:r>
            <a:r>
              <a:rPr lang="ru-RU" sz="6000" b="1" dirty="0">
                <a:solidFill>
                  <a:schemeClr val="bg1"/>
                </a:solidFill>
              </a:rPr>
              <a:t>закона не освобождает от </a:t>
            </a:r>
            <a:r>
              <a:rPr lang="ru-RU" sz="6000" b="1" dirty="0" smtClean="0">
                <a:solidFill>
                  <a:schemeClr val="bg1"/>
                </a:solidFill>
              </a:rPr>
              <a:t>ответственности 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88640"/>
            <a:ext cx="87849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16</a:t>
            </a:r>
            <a:r>
              <a:rPr lang="ru-RU" sz="4800" b="1" dirty="0"/>
              <a:t>. Исправительные работы, назначенные несовершеннолетним осужденным, не могут превышать …</a:t>
            </a:r>
            <a:br>
              <a:rPr lang="ru-RU" sz="4800" b="1" dirty="0"/>
            </a:br>
            <a:r>
              <a:rPr lang="ru-RU" sz="4400" dirty="0" smtClean="0"/>
              <a:t>А)  6 </a:t>
            </a:r>
            <a:r>
              <a:rPr lang="ru-RU" sz="4400" dirty="0"/>
              <a:t>месяцев</a:t>
            </a:r>
            <a:br>
              <a:rPr lang="ru-RU" sz="4400" dirty="0"/>
            </a:br>
            <a:r>
              <a:rPr lang="ru-RU" sz="4400" dirty="0" smtClean="0"/>
              <a:t>Б)  1 </a:t>
            </a:r>
            <a:r>
              <a:rPr lang="ru-RU" sz="4400" dirty="0"/>
              <a:t>года</a:t>
            </a:r>
            <a:br>
              <a:rPr lang="ru-RU" sz="4400" dirty="0"/>
            </a:br>
            <a:r>
              <a:rPr lang="ru-RU" sz="4400" dirty="0" smtClean="0"/>
              <a:t>В)  2 лет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224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332656"/>
            <a:ext cx="878497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17</a:t>
            </a:r>
            <a:r>
              <a:rPr lang="ru-RU" sz="4400" b="1" dirty="0"/>
              <a:t>. Максимальный срок лишения свободы, который может назначаться несовершеннолетним осужденным в возрасте от 16 до 18 лет – </a:t>
            </a:r>
            <a:r>
              <a:rPr lang="ru-RU" sz="4400" b="1" dirty="0" smtClean="0"/>
              <a:t> … </a:t>
            </a:r>
            <a:r>
              <a:rPr lang="ru-RU" sz="4400" b="1" dirty="0"/>
              <a:t>лет.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400" dirty="0" smtClean="0"/>
              <a:t>А)  15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Б)  10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В)  20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Г)  25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42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18</a:t>
            </a:r>
            <a:r>
              <a:rPr lang="ru-RU" sz="3600" b="1" dirty="0"/>
              <a:t>. Несовершеннолетний, достигший необходимого возраста, но имеющий отставание в психическом развитии, не связанное с психическим расстройством подлежит уголовной ответственности.</a:t>
            </a:r>
            <a:br>
              <a:rPr lang="ru-RU" sz="3600" b="1" dirty="0"/>
            </a:br>
            <a:r>
              <a:rPr lang="ru-RU" dirty="0" smtClean="0"/>
              <a:t>А)  Подлежит </a:t>
            </a:r>
            <a:r>
              <a:rPr lang="ru-RU" dirty="0"/>
              <a:t>при всех обстоятельствах</a:t>
            </a:r>
            <a:br>
              <a:rPr lang="ru-RU" dirty="0"/>
            </a:br>
            <a:r>
              <a:rPr lang="ru-RU" dirty="0" smtClean="0"/>
              <a:t>Б)  Не </a:t>
            </a:r>
            <a:r>
              <a:rPr lang="ru-RU" dirty="0"/>
              <a:t>подлежит, если уровень психического развития ограничивает его способность осознавать фактический характер и общественную опасность своих действий либо руководить ими</a:t>
            </a:r>
            <a:br>
              <a:rPr lang="ru-RU" dirty="0"/>
            </a:br>
            <a:r>
              <a:rPr lang="ru-RU" dirty="0" smtClean="0"/>
              <a:t>В)  Не </a:t>
            </a:r>
            <a:r>
              <a:rPr lang="ru-RU" dirty="0"/>
              <a:t>подлежит при всех </a:t>
            </a:r>
            <a:r>
              <a:rPr lang="ru-RU" dirty="0" smtClean="0"/>
              <a:t>обстоятельствах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60648"/>
            <a:ext cx="8784976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19</a:t>
            </a:r>
            <a:r>
              <a:rPr lang="ru-RU" sz="4800" b="1" dirty="0"/>
              <a:t>. </a:t>
            </a:r>
            <a:r>
              <a:rPr lang="ru-RU" sz="4800" b="1" dirty="0" smtClean="0"/>
              <a:t>Когда несовершеннолетний </a:t>
            </a:r>
            <a:r>
              <a:rPr lang="ru-RU" sz="4800" b="1" dirty="0"/>
              <a:t>считается достигшим возраста, с которого наступает уголовная ответственность …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400" dirty="0" smtClean="0"/>
              <a:t>А)  В </a:t>
            </a:r>
            <a:r>
              <a:rPr lang="ru-RU" sz="4400" dirty="0"/>
              <a:t>день рождения</a:t>
            </a:r>
            <a:br>
              <a:rPr lang="ru-RU" sz="4400" dirty="0"/>
            </a:br>
            <a:r>
              <a:rPr lang="ru-RU" sz="4400" dirty="0" smtClean="0"/>
              <a:t>Б)  По </a:t>
            </a:r>
            <a:r>
              <a:rPr lang="ru-RU" sz="4400" dirty="0"/>
              <a:t>истечении суток, на которые приходится день </a:t>
            </a:r>
            <a:r>
              <a:rPr lang="ru-RU" sz="4400" dirty="0" smtClean="0"/>
              <a:t>рождения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29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20</a:t>
            </a:r>
            <a:r>
              <a:rPr lang="ru-RU" sz="4400" b="1" dirty="0"/>
              <a:t>. Фактический срок, который должен отбыть несовершеннолетний для условно-досрочного освобождения от отбывания наказания за тяжкое преступление – не менее …</a:t>
            </a:r>
            <a:br>
              <a:rPr lang="ru-RU" sz="4400" b="1" dirty="0"/>
            </a:br>
            <a:r>
              <a:rPr lang="ru-RU" sz="4000" dirty="0" smtClean="0"/>
              <a:t>А)  Одной </a:t>
            </a:r>
            <a:r>
              <a:rPr lang="ru-RU" sz="4000" dirty="0"/>
              <a:t>трети срока наказания</a:t>
            </a:r>
            <a:br>
              <a:rPr lang="ru-RU" sz="4000" dirty="0"/>
            </a:br>
            <a:r>
              <a:rPr lang="ru-RU" sz="4000" dirty="0" smtClean="0"/>
              <a:t>Б)  Половины </a:t>
            </a:r>
            <a:r>
              <a:rPr lang="ru-RU" sz="4000" dirty="0"/>
              <a:t>срока наказания</a:t>
            </a:r>
            <a:br>
              <a:rPr lang="ru-RU" sz="4000" dirty="0"/>
            </a:br>
            <a:r>
              <a:rPr lang="ru-RU" sz="4000" dirty="0" smtClean="0"/>
              <a:t>В)  Двух </a:t>
            </a:r>
            <a:r>
              <a:rPr lang="ru-RU" sz="4000" dirty="0"/>
              <a:t>третей срока наказания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85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Тест - ответы</a:t>
            </a:r>
            <a:endParaRPr lang="ru-RU" sz="7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94786"/>
              </p:ext>
            </p:extLst>
          </p:nvPr>
        </p:nvGraphicFramePr>
        <p:xfrm>
          <a:off x="0" y="1124743"/>
          <a:ext cx="9144000" cy="56044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4438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</a:t>
                      </a:r>
                      <a:endParaRPr lang="ru-RU" sz="4000" dirty="0"/>
                    </a:p>
                  </a:txBody>
                  <a:tcPr/>
                </a:tc>
              </a:tr>
              <a:tr h="114438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b="1" dirty="0"/>
                    </a:p>
                  </a:txBody>
                  <a:tcPr/>
                </a:tc>
              </a:tr>
              <a:tr h="114438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</a:t>
                      </a:r>
                      <a:endParaRPr lang="ru-RU" sz="4000" dirty="0"/>
                    </a:p>
                  </a:txBody>
                  <a:tcPr/>
                </a:tc>
              </a:tr>
              <a:tr h="217132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а; в; г;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Comic Sans MS" panose="030F0702030302020204" pitchFamily="66" charset="0"/>
              </a:rPr>
              <a:t>ПРОВЕРОЧНЫЙ ТЕСТ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s26.vk.me/v26471/30/V4d1lffMC9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1"/>
            <a:ext cx="4052950" cy="49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1/161/91161398_5040093_0_5df9d_a5ea0f6a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676"/>
            <a:ext cx="6669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86" y="5445224"/>
            <a:ext cx="8721782" cy="1394770"/>
          </a:xfrm>
        </p:spPr>
        <p:txBody>
          <a:bodyPr>
            <a:noAutofit/>
          </a:bodyPr>
          <a:lstStyle/>
          <a:p>
            <a:r>
              <a:rPr lang="ru-RU" sz="5400" b="1" dirty="0"/>
              <a:t>Помни</a:t>
            </a:r>
            <a:r>
              <a:rPr lang="ru-RU" sz="5400" b="1" dirty="0" smtClean="0"/>
              <a:t>! </a:t>
            </a:r>
            <a:r>
              <a:rPr lang="ru-RU" sz="5400" b="1" dirty="0"/>
              <a:t>Незнание </a:t>
            </a:r>
            <a:r>
              <a:rPr lang="ru-RU" sz="5400" b="1" dirty="0" smtClean="0"/>
              <a:t>предмета не </a:t>
            </a:r>
            <a:r>
              <a:rPr lang="ru-RU" sz="5400" b="1" dirty="0"/>
              <a:t>освобождает от </a:t>
            </a:r>
            <a:r>
              <a:rPr lang="ru-RU" sz="5400" b="1" dirty="0" smtClean="0"/>
              <a:t>ответственности!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04664"/>
            <a:ext cx="8784976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1. </a:t>
            </a:r>
            <a:r>
              <a:rPr lang="ru-RU" sz="4000" b="1" dirty="0" smtClean="0"/>
              <a:t>Выберите возрастной </a:t>
            </a:r>
            <a:r>
              <a:rPr lang="ru-RU" sz="4000" b="1" dirty="0"/>
              <a:t>отрезок, определяющий признание лица, совершившего преступление, несовершеннолетним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/>
              <a:t>А</a:t>
            </a:r>
            <a:r>
              <a:rPr lang="ru-RU" sz="3600" dirty="0" smtClean="0"/>
              <a:t>)  Исполнилось </a:t>
            </a:r>
            <a:r>
              <a:rPr lang="ru-RU" sz="3600" dirty="0"/>
              <a:t>14 лет, но не исполнилось 18 лет</a:t>
            </a:r>
            <a:br>
              <a:rPr lang="ru-RU" sz="3600" dirty="0"/>
            </a:br>
            <a:r>
              <a:rPr lang="ru-RU" sz="3600" dirty="0" smtClean="0"/>
              <a:t>Б)  Исполнилось </a:t>
            </a:r>
            <a:r>
              <a:rPr lang="ru-RU" sz="3600" dirty="0"/>
              <a:t>16 лет, но не исполнилось 20 лет</a:t>
            </a:r>
            <a:br>
              <a:rPr lang="ru-RU" sz="3600" dirty="0"/>
            </a:br>
            <a:r>
              <a:rPr lang="ru-RU" sz="3600" dirty="0" smtClean="0"/>
              <a:t>В)  Исполнилось </a:t>
            </a:r>
            <a:r>
              <a:rPr lang="ru-RU" sz="3600" dirty="0"/>
              <a:t>16 лет, но не исполнилось 18 </a:t>
            </a:r>
            <a:r>
              <a:rPr lang="ru-RU" sz="3600" dirty="0" smtClean="0"/>
              <a:t>лет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33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332656"/>
            <a:ext cx="8784976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2</a:t>
            </a:r>
            <a:r>
              <a:rPr lang="ru-RU" sz="4400" b="1" dirty="0"/>
              <a:t>. За совершение особо тяжкого преступления несовершеннолетнему лицу может быть назначено пожизненное лишение свободы или смертная казнь.</a:t>
            </a:r>
            <a:br>
              <a:rPr lang="ru-RU" sz="4400" b="1" dirty="0"/>
            </a:br>
            <a:r>
              <a:rPr lang="ru-RU" sz="4400" dirty="0" smtClean="0"/>
              <a:t>А)  Да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Б)  Нет</a:t>
            </a:r>
          </a:p>
        </p:txBody>
      </p:sp>
    </p:spTree>
    <p:extLst>
      <p:ext uri="{BB962C8B-B14F-4D97-AF65-F5344CB8AC3E}">
        <p14:creationId xmlns:p14="http://schemas.microsoft.com/office/powerpoint/2010/main" val="12398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76672"/>
            <a:ext cx="8784976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3</a:t>
            </a:r>
            <a:r>
              <a:rPr lang="ru-RU" sz="4800" b="1" dirty="0" smtClean="0"/>
              <a:t>. </a:t>
            </a:r>
            <a:r>
              <a:rPr lang="ru-RU" sz="4800" b="1" dirty="0"/>
              <a:t>Несовершеннолетнему может быть назначено одновременно несколько принудительных мер воспитательного воздействия.</a:t>
            </a:r>
            <a:br>
              <a:rPr lang="ru-RU" sz="4800" b="1" dirty="0"/>
            </a:br>
            <a:r>
              <a:rPr lang="ru-RU" sz="4800" dirty="0" smtClean="0"/>
              <a:t>А)  Да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Б)  Нет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99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04664"/>
            <a:ext cx="8784976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4</a:t>
            </a:r>
            <a:r>
              <a:rPr lang="ru-RU" sz="5400" b="1" dirty="0"/>
              <a:t>. Несовершеннолетний может быть осужден на … обязательных работ.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А)Срок </a:t>
            </a:r>
            <a:r>
              <a:rPr lang="ru-RU" sz="4800" dirty="0"/>
              <a:t>от </a:t>
            </a:r>
            <a:r>
              <a:rPr lang="ru-RU" sz="4800" dirty="0" smtClean="0"/>
              <a:t>30 </a:t>
            </a:r>
            <a:r>
              <a:rPr lang="ru-RU" sz="4800" dirty="0"/>
              <a:t>до </a:t>
            </a:r>
            <a:r>
              <a:rPr lang="ru-RU" sz="4800" dirty="0" smtClean="0"/>
              <a:t>500 часов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Б)Срок </a:t>
            </a:r>
            <a:r>
              <a:rPr lang="ru-RU" sz="4800" dirty="0"/>
              <a:t>от 40 до 160 часов</a:t>
            </a:r>
            <a:br>
              <a:rPr lang="ru-RU" sz="4800" dirty="0"/>
            </a:br>
            <a:r>
              <a:rPr lang="ru-RU" sz="4800" dirty="0" smtClean="0"/>
              <a:t>В)Срок от 50 до 160 часов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56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332656"/>
            <a:ext cx="8784976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5</a:t>
            </a:r>
            <a:r>
              <a:rPr lang="ru-RU" sz="4400" b="1" dirty="0"/>
              <a:t>. Продолжительность исполнения обязательных работ, назначаемая лицам в возрасте …</a:t>
            </a:r>
            <a:br>
              <a:rPr lang="ru-RU" sz="4400" b="1" dirty="0"/>
            </a:br>
            <a:r>
              <a:rPr lang="ru-RU" sz="4000" dirty="0"/>
              <a:t>А</a:t>
            </a:r>
            <a:r>
              <a:rPr lang="ru-RU" sz="4000" dirty="0" smtClean="0"/>
              <a:t>)  До </a:t>
            </a:r>
            <a:r>
              <a:rPr lang="ru-RU" sz="4000" dirty="0"/>
              <a:t>15 лет не может превышать 2 часов в день</a:t>
            </a:r>
            <a:br>
              <a:rPr lang="ru-RU" sz="4000" dirty="0"/>
            </a:br>
            <a:r>
              <a:rPr lang="ru-RU" sz="4000" dirty="0" smtClean="0"/>
              <a:t>Б)  От </a:t>
            </a:r>
            <a:r>
              <a:rPr lang="ru-RU" sz="4000" dirty="0"/>
              <a:t>14 до 15 лет не может превышать 4 часов в день</a:t>
            </a:r>
            <a:br>
              <a:rPr lang="ru-RU" sz="4000" dirty="0"/>
            </a:br>
            <a:r>
              <a:rPr lang="ru-RU" sz="4000" dirty="0" smtClean="0"/>
              <a:t>В)  От </a:t>
            </a:r>
            <a:r>
              <a:rPr lang="ru-RU" sz="4000" dirty="0"/>
              <a:t>15 до 18 лет не может превышать 6 часов в </a:t>
            </a:r>
            <a:r>
              <a:rPr lang="ru-RU" sz="4000" dirty="0" smtClean="0"/>
              <a:t>день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18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Экран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Уголовная ответственность несовершеннолетних</vt:lpstr>
      <vt:lpstr>Презентация PowerPoint</vt:lpstr>
      <vt:lpstr>ПРОВЕРОЧНЫЙ ТЕСТ</vt:lpstr>
      <vt:lpstr>Помни! Незнание предмета не освобождает от ответственности!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- ответы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Уголовная ответственность несовершеннолетних</dc:title>
  <dc:creator>привет</dc:creator>
  <cp:lastModifiedBy>привет</cp:lastModifiedBy>
  <cp:revision>1</cp:revision>
  <dcterms:created xsi:type="dcterms:W3CDTF">2015-10-03T22:11:14Z</dcterms:created>
  <dcterms:modified xsi:type="dcterms:W3CDTF">2015-10-03T22:22:04Z</dcterms:modified>
</cp:coreProperties>
</file>