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57" r:id="rId2"/>
    <p:sldId id="258" r:id="rId3"/>
    <p:sldId id="259" r:id="rId4"/>
    <p:sldId id="260" r:id="rId5"/>
    <p:sldId id="283" r:id="rId6"/>
    <p:sldId id="28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5" r:id="rId26"/>
    <p:sldId id="286" r:id="rId27"/>
    <p:sldId id="279" r:id="rId28"/>
    <p:sldId id="280" r:id="rId29"/>
    <p:sldId id="28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D3DF-E8EA-4B47-BC18-DFDE3CD27D5D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9C1C41-638B-4036-A49B-723A2047E3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D3DF-E8EA-4B47-BC18-DFDE3CD27D5D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1C41-638B-4036-A49B-723A2047E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D3DF-E8EA-4B47-BC18-DFDE3CD27D5D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1C41-638B-4036-A49B-723A2047E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E155BBB-90B0-4800-A5F5-ECAE2A8BFA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00600" y="4038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FC811D2-92BE-4116-ACFE-F31C55BCB3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8382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F02EDE4-07EE-4D39-9091-51EBC35B9F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00600" y="4038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320B8B6-B735-4440-8451-BC14BB5A1F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D9D3DF-E8EA-4B47-BC18-DFDE3CD27D5D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59C1C41-638B-4036-A49B-723A2047E3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D3DF-E8EA-4B47-BC18-DFDE3CD27D5D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1C41-638B-4036-A49B-723A2047E3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D3DF-E8EA-4B47-BC18-DFDE3CD27D5D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1C41-638B-4036-A49B-723A2047E3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1C41-638B-4036-A49B-723A2047E3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D3DF-E8EA-4B47-BC18-DFDE3CD27D5D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D3DF-E8EA-4B47-BC18-DFDE3CD27D5D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1C41-638B-4036-A49B-723A2047E3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D3DF-E8EA-4B47-BC18-DFDE3CD27D5D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1C41-638B-4036-A49B-723A2047E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D9D3DF-E8EA-4B47-BC18-DFDE3CD27D5D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9C1C41-638B-4036-A49B-723A2047E3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D3DF-E8EA-4B47-BC18-DFDE3CD27D5D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9C1C41-638B-4036-A49B-723A2047E3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9D9D3DF-E8EA-4B47-BC18-DFDE3CD27D5D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59C1C41-638B-4036-A49B-723A2047E3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7181850" cy="1752600"/>
          </a:xfrm>
        </p:spPr>
        <p:txBody>
          <a:bodyPr/>
          <a:lstStyle/>
          <a:p>
            <a:pPr algn="ctr"/>
            <a:endParaRPr lang="ru-RU" sz="2800" b="1" dirty="0">
              <a:solidFill>
                <a:srgbClr val="212447"/>
              </a:solidFill>
            </a:endParaRP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-180975" y="1844675"/>
            <a:ext cx="90741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212447"/>
                </a:solidFill>
              </a:rPr>
              <a:t>Взаимное расположение </a:t>
            </a:r>
          </a:p>
          <a:p>
            <a:pPr algn="ctr"/>
            <a:r>
              <a:rPr lang="ru-RU" sz="2800" b="1">
                <a:solidFill>
                  <a:srgbClr val="212447"/>
                </a:solidFill>
              </a:rPr>
              <a:t>графиков линейных функций.</a:t>
            </a:r>
            <a:br>
              <a:rPr lang="ru-RU" sz="2800" b="1">
                <a:solidFill>
                  <a:srgbClr val="212447"/>
                </a:solidFill>
              </a:rPr>
            </a:br>
            <a:endParaRPr lang="ru-RU" sz="2800" b="1">
              <a:solidFill>
                <a:srgbClr val="212447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MSOfficePNG(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4738" y="1035050"/>
            <a:ext cx="1766887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5" name="Picture 3" descr="MSOfficePNG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884238"/>
            <a:ext cx="2133600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6" name="Picture 4" descr="MSOfficePNG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0925" y="2974975"/>
            <a:ext cx="1955800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7" name="Picture 5" descr="MSOfficePNG(3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63950" y="3006725"/>
            <a:ext cx="173831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8" name="Picture 6" descr="MSOfficePNG(3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0150" y="2997200"/>
            <a:ext cx="17399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900113" y="0"/>
            <a:ext cx="74517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938" tIns="36469" rIns="72938" bIns="36469">
            <a:spAutoFit/>
          </a:bodyPr>
          <a:lstStyle/>
          <a:p>
            <a:pPr algn="ctr" defTabSz="730250"/>
            <a:r>
              <a:rPr lang="ru-RU" sz="2800"/>
              <a:t>Установите соответствие между графиком линейной функции и ее формулой</a:t>
            </a:r>
          </a:p>
        </p:txBody>
      </p:sp>
      <p:pic>
        <p:nvPicPr>
          <p:cNvPr id="151561" name="Picture 9" descr="MSOfficePNG(4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1588" y="981075"/>
            <a:ext cx="1766887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7235825" y="5027613"/>
            <a:ext cx="1828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938" tIns="36469" rIns="72938" bIns="36469">
            <a:spAutoFit/>
          </a:bodyPr>
          <a:lstStyle/>
          <a:p>
            <a:pPr defTabSz="730250"/>
            <a:r>
              <a:rPr lang="ru-RU" sz="2800">
                <a:solidFill>
                  <a:srgbClr val="000000"/>
                </a:solidFill>
                <a:latin typeface="Times New Roman - 36"/>
              </a:rPr>
              <a:t>у=-2х-2</a:t>
            </a:r>
          </a:p>
        </p:txBody>
      </p:sp>
      <p:sp>
        <p:nvSpPr>
          <p:cNvPr id="151563" name="Text Box 11"/>
          <p:cNvSpPr txBox="1">
            <a:spLocks noChangeArrowheads="1"/>
          </p:cNvSpPr>
          <p:nvPr/>
        </p:nvSpPr>
        <p:spPr bwMode="auto">
          <a:xfrm>
            <a:off x="5429250" y="5053013"/>
            <a:ext cx="19431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938" tIns="36469" rIns="72938" bIns="36469">
            <a:spAutoFit/>
          </a:bodyPr>
          <a:lstStyle/>
          <a:p>
            <a:pPr defTabSz="730250"/>
            <a:r>
              <a:rPr lang="ru-RU" sz="2800">
                <a:solidFill>
                  <a:srgbClr val="000000"/>
                </a:solidFill>
                <a:latin typeface="Times New Roman - 36"/>
              </a:rPr>
              <a:t>у=-2х+2</a:t>
            </a:r>
          </a:p>
        </p:txBody>
      </p:sp>
      <p:sp>
        <p:nvSpPr>
          <p:cNvPr id="151564" name="Text Box 12"/>
          <p:cNvSpPr txBox="1">
            <a:spLocks noChangeArrowheads="1"/>
          </p:cNvSpPr>
          <p:nvPr/>
        </p:nvSpPr>
        <p:spPr bwMode="auto">
          <a:xfrm>
            <a:off x="3954463" y="5080000"/>
            <a:ext cx="16922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938" tIns="36469" rIns="72938" bIns="36469">
            <a:spAutoFit/>
          </a:bodyPr>
          <a:lstStyle/>
          <a:p>
            <a:pPr defTabSz="730250"/>
            <a:r>
              <a:rPr lang="ru-RU" sz="2800">
                <a:solidFill>
                  <a:srgbClr val="000000"/>
                </a:solidFill>
                <a:latin typeface="Times New Roman - 36"/>
              </a:rPr>
              <a:t>у=2х-2</a:t>
            </a:r>
          </a:p>
        </p:txBody>
      </p:sp>
      <p:sp>
        <p:nvSpPr>
          <p:cNvPr id="151565" name="Text Box 13"/>
          <p:cNvSpPr txBox="1">
            <a:spLocks noChangeArrowheads="1"/>
          </p:cNvSpPr>
          <p:nvPr/>
        </p:nvSpPr>
        <p:spPr bwMode="auto">
          <a:xfrm>
            <a:off x="2378075" y="5097463"/>
            <a:ext cx="18049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938" tIns="36469" rIns="72938" bIns="36469">
            <a:spAutoFit/>
          </a:bodyPr>
          <a:lstStyle/>
          <a:p>
            <a:pPr defTabSz="730250"/>
            <a:r>
              <a:rPr lang="ru-RU" sz="2800">
                <a:solidFill>
                  <a:srgbClr val="000000"/>
                </a:solidFill>
                <a:latin typeface="Times New Roman - 36"/>
              </a:rPr>
              <a:t>у=2х+2</a:t>
            </a:r>
          </a:p>
        </p:txBody>
      </p:sp>
      <p:sp>
        <p:nvSpPr>
          <p:cNvPr id="151566" name="Text Box 14"/>
          <p:cNvSpPr txBox="1">
            <a:spLocks noChangeArrowheads="1"/>
          </p:cNvSpPr>
          <p:nvPr/>
        </p:nvSpPr>
        <p:spPr bwMode="auto">
          <a:xfrm>
            <a:off x="1120775" y="5114925"/>
            <a:ext cx="1485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938" tIns="36469" rIns="72938" bIns="36469">
            <a:spAutoFit/>
          </a:bodyPr>
          <a:lstStyle/>
          <a:p>
            <a:pPr defTabSz="730250"/>
            <a:r>
              <a:rPr lang="ru-RU" sz="2800">
                <a:solidFill>
                  <a:srgbClr val="000000"/>
                </a:solidFill>
                <a:latin typeface="Times New Roman - 36"/>
              </a:rPr>
              <a:t>у=-2х</a:t>
            </a:r>
          </a:p>
        </p:txBody>
      </p:sp>
      <p:sp>
        <p:nvSpPr>
          <p:cNvPr id="151567" name="Text Box 15"/>
          <p:cNvSpPr txBox="1">
            <a:spLocks noChangeArrowheads="1"/>
          </p:cNvSpPr>
          <p:nvPr/>
        </p:nvSpPr>
        <p:spPr bwMode="auto">
          <a:xfrm>
            <a:off x="68263" y="5132388"/>
            <a:ext cx="13255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938" tIns="36469" rIns="72938" bIns="36469">
            <a:spAutoFit/>
          </a:bodyPr>
          <a:lstStyle/>
          <a:p>
            <a:pPr defTabSz="730250"/>
            <a:r>
              <a:rPr lang="ru-RU" sz="2800">
                <a:solidFill>
                  <a:srgbClr val="000000"/>
                </a:solidFill>
                <a:latin typeface="Times New Roman - 36"/>
              </a:rPr>
              <a:t>у=2х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16667  C 0 -0.24133  0.069 -0.33333  0.125 -0.33333  L 0.25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69 -0.22362 0.00139 -0.44699 0.02083 -0.53704 C 0.04027 -0.62709 0.10069 -0.54005 0.11666 -0.54074 " pathEditMode="relative" ptsTypes="aaA">
                                      <p:cBhvr>
                                        <p:cTn id="10" dur="2000" fill="hold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C 0.18646 -0.02106 0.37344 -0.04143 0.46111 -0.125 C 0.54931 -0.20856 0.51615 -0.43565 0.52622 -0.50139 C 0.53611 -0.56713 0.52882 -0.54421 0.52153 -0.52083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" y="-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0007 C 0.125 -0.23889 0.19705 -0.47754 0.20729 -0.56921 C 0.21875 -0.66065 0.13056 -0.55254 0.11545 -0.54907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-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-0.02014 C -0.0184 -0.14838 -0.05017 -0.27639 -0.07257 -0.32199 C -0.09497 -0.36759 -0.11337 -0.29884 -0.12118 -0.29421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-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62 -0.03634 C 0.04375 -0.14583 0.04306 -0.25509 0.03073 -0.29375 C 0.0184 -0.3324 -0.0184 -0.27175 -0.02899 -0.26782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-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2" grpId="0"/>
      <p:bldP spid="151563" grpId="0"/>
      <p:bldP spid="151564" grpId="0"/>
      <p:bldP spid="151565" grpId="0"/>
      <p:bldP spid="151566" grpId="0"/>
      <p:bldP spid="1515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105" t="9746" r="23354" b="6639"/>
          <a:stretch>
            <a:fillRect/>
          </a:stretch>
        </p:blipFill>
        <p:spPr>
          <a:xfrm>
            <a:off x="285720" y="1214422"/>
            <a:ext cx="4310063" cy="4824413"/>
          </a:xfrm>
          <a:noFill/>
          <a:ln/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7772400" cy="682625"/>
          </a:xfrm>
        </p:spPr>
        <p:txBody>
          <a:bodyPr/>
          <a:lstStyle/>
          <a:p>
            <a:endParaRPr lang="ru-RU" sz="3200">
              <a:solidFill>
                <a:schemeClr val="hlink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698750" y="1270000"/>
            <a:ext cx="792163" cy="28892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i="1" dirty="0" smtClean="0"/>
              <a:t>у=к</a:t>
            </a:r>
            <a:r>
              <a:rPr lang="ru-RU" i="1" baseline="-25000" dirty="0" smtClean="0"/>
              <a:t>1</a:t>
            </a:r>
            <a:r>
              <a:rPr lang="ru-RU" i="1" dirty="0" smtClean="0"/>
              <a:t>х+в</a:t>
            </a:r>
            <a:r>
              <a:rPr lang="ru-RU" i="1" baseline="-25000" dirty="0" smtClean="0"/>
              <a:t>1</a:t>
            </a:r>
            <a:endParaRPr lang="ru-RU" i="1" dirty="0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203575" y="2349500"/>
            <a:ext cx="156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i="1"/>
              <a:t>у=к</a:t>
            </a:r>
            <a:r>
              <a:rPr lang="ru-RU" i="1" baseline="-25000"/>
              <a:t>2</a:t>
            </a:r>
            <a:r>
              <a:rPr lang="ru-RU" i="1"/>
              <a:t> х+в</a:t>
            </a:r>
            <a:r>
              <a:rPr lang="ru-RU" i="1" baseline="-25000"/>
              <a:t>2</a:t>
            </a:r>
            <a:endParaRPr lang="ru-RU" i="1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346450" y="4149725"/>
            <a:ext cx="156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i="1"/>
              <a:t>у=к</a:t>
            </a:r>
            <a:r>
              <a:rPr lang="ru-RU" i="1" baseline="-25000"/>
              <a:t>3</a:t>
            </a:r>
            <a:r>
              <a:rPr lang="ru-RU" i="1"/>
              <a:t> х+в</a:t>
            </a:r>
            <a:r>
              <a:rPr lang="ru-RU" i="1" baseline="-25000"/>
              <a:t>3</a:t>
            </a:r>
            <a:endParaRPr lang="ru-RU" i="1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003800" y="1773238"/>
            <a:ext cx="4500563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а) определите знак коэффициентов </a:t>
            </a:r>
            <a:r>
              <a:rPr lang="ru-RU" sz="3200" b="1" i="1"/>
              <a:t>к</a:t>
            </a:r>
          </a:p>
          <a:p>
            <a:pPr>
              <a:spcBef>
                <a:spcPct val="50000"/>
              </a:spcBef>
            </a:pPr>
            <a:r>
              <a:rPr lang="ru-RU" sz="3200"/>
              <a:t>б) сравните </a:t>
            </a:r>
            <a:r>
              <a:rPr lang="ru-RU" sz="3200" b="1" i="1"/>
              <a:t>к</a:t>
            </a:r>
            <a:r>
              <a:rPr lang="ru-RU" sz="3200" b="1" i="1" baseline="-25000"/>
              <a:t>1</a:t>
            </a:r>
            <a:r>
              <a:rPr lang="ru-RU" sz="3200"/>
              <a:t> и </a:t>
            </a:r>
            <a:r>
              <a:rPr lang="ru-RU" sz="3200" b="1" i="1"/>
              <a:t>к</a:t>
            </a:r>
            <a:r>
              <a:rPr lang="ru-RU" sz="3200" b="1" i="1" baseline="-25000"/>
              <a:t>2</a:t>
            </a:r>
          </a:p>
          <a:p>
            <a:pPr>
              <a:spcBef>
                <a:spcPct val="50000"/>
              </a:spcBef>
            </a:pPr>
            <a:r>
              <a:rPr lang="ru-RU" sz="3200"/>
              <a:t>в)</a:t>
            </a:r>
            <a:r>
              <a:rPr lang="ru-RU" sz="3200" baseline="-25000"/>
              <a:t> </a:t>
            </a:r>
            <a:r>
              <a:rPr lang="ru-RU" sz="3200"/>
              <a:t>сравните </a:t>
            </a:r>
            <a:r>
              <a:rPr lang="ru-RU" sz="3200" b="1" i="1"/>
              <a:t>к</a:t>
            </a:r>
            <a:r>
              <a:rPr lang="ru-RU" sz="3200" b="1" i="1" baseline="-25000"/>
              <a:t>1</a:t>
            </a:r>
            <a:r>
              <a:rPr lang="ru-RU" sz="3200"/>
              <a:t>  и </a:t>
            </a:r>
            <a:r>
              <a:rPr lang="ru-RU" sz="3200" b="1" i="1"/>
              <a:t>к</a:t>
            </a:r>
            <a:r>
              <a:rPr lang="ru-RU" sz="3200" b="1" i="1" baseline="-25000"/>
              <a:t>3</a:t>
            </a:r>
            <a:endParaRPr lang="ru-RU" sz="3200" b="1" i="1"/>
          </a:p>
          <a:p>
            <a:pPr>
              <a:spcBef>
                <a:spcPct val="50000"/>
              </a:spcBef>
            </a:pPr>
            <a:r>
              <a:rPr lang="ru-RU" sz="3200"/>
              <a:t>г) сравните </a:t>
            </a:r>
            <a:r>
              <a:rPr lang="ru-RU" sz="3200" b="1" i="1"/>
              <a:t>к</a:t>
            </a:r>
            <a:r>
              <a:rPr lang="ru-RU" sz="3200" b="1" i="1" baseline="-25000"/>
              <a:t>2</a:t>
            </a:r>
            <a:r>
              <a:rPr lang="ru-RU" sz="3200"/>
              <a:t>  и </a:t>
            </a:r>
            <a:r>
              <a:rPr lang="ru-RU" sz="3200" b="1" i="1"/>
              <a:t>к</a:t>
            </a:r>
            <a:r>
              <a:rPr lang="ru-RU" sz="3200" b="1" i="1" baseline="-25000"/>
              <a:t>3</a:t>
            </a:r>
            <a:endParaRPr lang="ru-RU" sz="3200" b="1" i="1"/>
          </a:p>
          <a:p>
            <a:pPr>
              <a:spcBef>
                <a:spcPct val="50000"/>
              </a:spcBef>
            </a:pPr>
            <a:endParaRPr lang="ru-RU" sz="3200"/>
          </a:p>
        </p:txBody>
      </p:sp>
      <p:pic>
        <p:nvPicPr>
          <p:cNvPr id="31753" name="Picture 9" descr="BD06288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17688" cy="9350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1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1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1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0" grpId="0"/>
      <p:bldP spid="317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5"/>
          <p:cNvPicPr>
            <a:picLocks noChangeAspect="1" noChangeArrowheads="1"/>
          </p:cNvPicPr>
          <p:nvPr/>
        </p:nvPicPr>
        <p:blipFill>
          <a:blip r:embed="rId2"/>
          <a:srcRect l="25551" t="9753" r="23361" b="6645"/>
          <a:stretch>
            <a:fillRect/>
          </a:stretch>
        </p:blipFill>
        <p:spPr bwMode="auto">
          <a:xfrm>
            <a:off x="2124075" y="2708275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79388" y="333375"/>
            <a:ext cx="8785225" cy="18002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600"/>
              <a:t>	Р</a:t>
            </a:r>
            <a:r>
              <a:rPr lang="ru-RU" sz="4000"/>
              <a:t>асположите значения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4000">
                <a:solidFill>
                  <a:srgbClr val="FC2110"/>
                </a:solidFill>
              </a:rPr>
              <a:t>к</a:t>
            </a:r>
            <a:r>
              <a:rPr lang="ru-RU" sz="4000" baseline="-25000">
                <a:solidFill>
                  <a:srgbClr val="FC2110"/>
                </a:solidFill>
              </a:rPr>
              <a:t>1</a:t>
            </a:r>
            <a:r>
              <a:rPr lang="ru-RU" sz="4000">
                <a:solidFill>
                  <a:srgbClr val="FC2110"/>
                </a:solidFill>
              </a:rPr>
              <a:t> , к</a:t>
            </a:r>
            <a:r>
              <a:rPr lang="ru-RU" sz="4000" baseline="-25000">
                <a:solidFill>
                  <a:srgbClr val="FC2110"/>
                </a:solidFill>
              </a:rPr>
              <a:t>2</a:t>
            </a:r>
            <a:r>
              <a:rPr lang="ru-RU" sz="4000">
                <a:solidFill>
                  <a:srgbClr val="FC2110"/>
                </a:solidFill>
              </a:rPr>
              <a:t> , к</a:t>
            </a:r>
            <a:r>
              <a:rPr lang="ru-RU" sz="4000" baseline="-25000">
                <a:solidFill>
                  <a:srgbClr val="FC2110"/>
                </a:solidFill>
              </a:rPr>
              <a:t>3</a:t>
            </a:r>
            <a:r>
              <a:rPr lang="ru-RU" sz="4000"/>
              <a:t> , в порядке возрастания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2400" cy="539750"/>
          </a:xfrm>
        </p:spPr>
        <p:txBody>
          <a:bodyPr/>
          <a:lstStyle/>
          <a:p>
            <a:endParaRPr lang="ru-RU" sz="2800">
              <a:solidFill>
                <a:schemeClr val="hlink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716463" y="5300663"/>
            <a:ext cx="12330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52AD1F"/>
                </a:solidFill>
              </a:rPr>
              <a:t>у=к</a:t>
            </a:r>
            <a:r>
              <a:rPr lang="ru-RU" b="1" i="1" baseline="-25000" dirty="0">
                <a:solidFill>
                  <a:srgbClr val="52AD1F"/>
                </a:solidFill>
              </a:rPr>
              <a:t>2</a:t>
            </a:r>
            <a:r>
              <a:rPr lang="ru-RU" b="1" i="1" dirty="0">
                <a:solidFill>
                  <a:srgbClr val="52AD1F"/>
                </a:solidFill>
              </a:rPr>
              <a:t> </a:t>
            </a:r>
            <a:r>
              <a:rPr lang="ru-RU" b="1" i="1" dirty="0" err="1" smtClean="0">
                <a:solidFill>
                  <a:srgbClr val="52AD1F"/>
                </a:solidFill>
              </a:rPr>
              <a:t>х+</a:t>
            </a:r>
            <a:r>
              <a:rPr lang="en-US" b="1" i="1" dirty="0" smtClean="0">
                <a:solidFill>
                  <a:srgbClr val="52AD1F"/>
                </a:solidFill>
              </a:rPr>
              <a:t>m</a:t>
            </a:r>
            <a:r>
              <a:rPr lang="ru-RU" b="1" i="1" baseline="-25000" dirty="0" smtClean="0">
                <a:solidFill>
                  <a:srgbClr val="52AD1F"/>
                </a:solidFill>
              </a:rPr>
              <a:t>2</a:t>
            </a:r>
            <a:endParaRPr lang="ru-RU" b="1" i="1" dirty="0">
              <a:solidFill>
                <a:srgbClr val="52AD1F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785918" y="5000636"/>
            <a:ext cx="792163" cy="28892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i="1" dirty="0" smtClean="0">
                <a:solidFill>
                  <a:srgbClr val="FC2110"/>
                </a:solidFill>
              </a:rPr>
              <a:t>у=к</a:t>
            </a:r>
            <a:r>
              <a:rPr lang="ru-RU" b="1" i="1" baseline="-25000" dirty="0" smtClean="0">
                <a:solidFill>
                  <a:srgbClr val="FC2110"/>
                </a:solidFill>
              </a:rPr>
              <a:t>1</a:t>
            </a:r>
            <a:r>
              <a:rPr lang="ru-RU" b="1" i="1" dirty="0" smtClean="0">
                <a:solidFill>
                  <a:srgbClr val="FC2110"/>
                </a:solidFill>
              </a:rPr>
              <a:t>х+</a:t>
            </a:r>
            <a:r>
              <a:rPr lang="en-US" b="1" i="1" dirty="0" smtClean="0">
                <a:solidFill>
                  <a:srgbClr val="FC2110"/>
                </a:solidFill>
              </a:rPr>
              <a:t>m</a:t>
            </a:r>
            <a:r>
              <a:rPr lang="ru-RU" b="1" i="1" baseline="-25000" dirty="0" smtClean="0">
                <a:solidFill>
                  <a:srgbClr val="FC2110"/>
                </a:solidFill>
              </a:rPr>
              <a:t>1</a:t>
            </a:r>
            <a:endParaRPr lang="ru-RU" b="1" i="1" dirty="0">
              <a:solidFill>
                <a:srgbClr val="FC2110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572000" y="2997200"/>
            <a:ext cx="1223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A1CC2"/>
                </a:solidFill>
              </a:rPr>
              <a:t>у=к</a:t>
            </a:r>
            <a:r>
              <a:rPr lang="ru-RU" b="1" i="1" baseline="-25000" dirty="0">
                <a:solidFill>
                  <a:srgbClr val="0A1CC2"/>
                </a:solidFill>
              </a:rPr>
              <a:t>3</a:t>
            </a:r>
            <a:r>
              <a:rPr lang="ru-RU" b="1" i="1" dirty="0">
                <a:solidFill>
                  <a:srgbClr val="0A1CC2"/>
                </a:solidFill>
              </a:rPr>
              <a:t> </a:t>
            </a:r>
            <a:r>
              <a:rPr lang="ru-RU" b="1" i="1" dirty="0" err="1" smtClean="0">
                <a:solidFill>
                  <a:srgbClr val="0A1CC2"/>
                </a:solidFill>
              </a:rPr>
              <a:t>х+</a:t>
            </a:r>
            <a:r>
              <a:rPr lang="en-US" b="1" i="1" dirty="0" smtClean="0">
                <a:solidFill>
                  <a:srgbClr val="0A1CC2"/>
                </a:solidFill>
              </a:rPr>
              <a:t>m</a:t>
            </a:r>
            <a:r>
              <a:rPr lang="ru-RU" b="1" i="1" baseline="-25000" dirty="0" smtClean="0">
                <a:solidFill>
                  <a:srgbClr val="0A1CC2"/>
                </a:solidFill>
              </a:rPr>
              <a:t>3</a:t>
            </a:r>
            <a:endParaRPr lang="ru-RU" b="1" i="1" dirty="0">
              <a:solidFill>
                <a:srgbClr val="0A1CC2"/>
              </a:solidFill>
            </a:endParaRPr>
          </a:p>
        </p:txBody>
      </p:sp>
      <p:sp>
        <p:nvSpPr>
          <p:cNvPr id="24585" name="Arc 9"/>
          <p:cNvSpPr>
            <a:spLocks/>
          </p:cNvSpPr>
          <p:nvPr/>
        </p:nvSpPr>
        <p:spPr bwMode="auto">
          <a:xfrm>
            <a:off x="3924300" y="4437063"/>
            <a:ext cx="71438" cy="215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6" name="Arc 10"/>
          <p:cNvSpPr>
            <a:spLocks/>
          </p:cNvSpPr>
          <p:nvPr/>
        </p:nvSpPr>
        <p:spPr bwMode="auto">
          <a:xfrm>
            <a:off x="4787900" y="4508500"/>
            <a:ext cx="360363" cy="1444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7" name="Arc 11"/>
          <p:cNvSpPr>
            <a:spLocks/>
          </p:cNvSpPr>
          <p:nvPr/>
        </p:nvSpPr>
        <p:spPr bwMode="auto">
          <a:xfrm>
            <a:off x="4716463" y="4437063"/>
            <a:ext cx="503237" cy="1920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8662"/>
              <a:gd name="T2" fmla="*/ 20413 w 21600"/>
              <a:gd name="T3" fmla="*/ 28662 h 28662"/>
              <a:gd name="T4" fmla="*/ 0 w 21600"/>
              <a:gd name="T5" fmla="*/ 21600 h 28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866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003"/>
                  <a:pt x="21198" y="26390"/>
                  <a:pt x="20412" y="28661"/>
                </a:cubicBezTo>
              </a:path>
              <a:path w="21600" h="2866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003"/>
                  <a:pt x="21198" y="26390"/>
                  <a:pt x="20412" y="28661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4578" grpId="0"/>
      <p:bldP spid="24581" grpId="0"/>
      <p:bldP spid="24582" grpId="0" animBg="1"/>
      <p:bldP spid="24583" grpId="0"/>
      <p:bldP spid="24585" grpId="0" animBg="1"/>
      <p:bldP spid="24586" grpId="0" animBg="1"/>
      <p:bldP spid="2458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-3095625" y="3143248"/>
            <a:ext cx="3095625" cy="26638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-3286180" y="4572008"/>
            <a:ext cx="3095625" cy="26638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-3429056" y="2000240"/>
            <a:ext cx="3095625" cy="26638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539750" y="2133600"/>
            <a:ext cx="2808288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V="1">
            <a:off x="1928794" y="1000108"/>
            <a:ext cx="0" cy="244792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611188" y="4581525"/>
            <a:ext cx="20161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-3529013" y="2786058"/>
            <a:ext cx="3529013" cy="26638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V="1">
            <a:off x="1835150" y="3644900"/>
            <a:ext cx="0" cy="244792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V="1">
            <a:off x="6156325" y="3644900"/>
            <a:ext cx="0" cy="244792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V="1">
            <a:off x="6011863" y="333375"/>
            <a:ext cx="0" cy="266382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4932363" y="5157788"/>
            <a:ext cx="2808287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684213" y="5157788"/>
            <a:ext cx="2808287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4787900" y="2205038"/>
            <a:ext cx="2808288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5292725" y="908050"/>
            <a:ext cx="1871663" cy="20161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 flipH="1">
            <a:off x="900113" y="908050"/>
            <a:ext cx="1296987" cy="1800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 flipH="1">
            <a:off x="5724525" y="4652963"/>
            <a:ext cx="1511300" cy="14398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23575" name="Oval 23"/>
          <p:cNvSpPr>
            <a:spLocks noChangeArrowheads="1"/>
          </p:cNvSpPr>
          <p:nvPr/>
        </p:nvSpPr>
        <p:spPr bwMode="auto">
          <a:xfrm>
            <a:off x="3203575" y="2636838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а)</a:t>
            </a:r>
          </a:p>
        </p:txBody>
      </p:sp>
      <p:sp>
        <p:nvSpPr>
          <p:cNvPr id="23576" name="Oval 24"/>
          <p:cNvSpPr>
            <a:spLocks noChangeArrowheads="1"/>
          </p:cNvSpPr>
          <p:nvPr/>
        </p:nvSpPr>
        <p:spPr bwMode="auto">
          <a:xfrm>
            <a:off x="3348038" y="5805488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в)</a:t>
            </a:r>
          </a:p>
        </p:txBody>
      </p:sp>
      <p:sp>
        <p:nvSpPr>
          <p:cNvPr id="23577" name="Oval 25"/>
          <p:cNvSpPr>
            <a:spLocks noChangeArrowheads="1"/>
          </p:cNvSpPr>
          <p:nvPr/>
        </p:nvSpPr>
        <p:spPr bwMode="auto">
          <a:xfrm>
            <a:off x="7740650" y="2708275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б)</a:t>
            </a:r>
          </a:p>
        </p:txBody>
      </p:sp>
      <p:sp>
        <p:nvSpPr>
          <p:cNvPr id="23578" name="Oval 26"/>
          <p:cNvSpPr>
            <a:spLocks noChangeArrowheads="1"/>
          </p:cNvSpPr>
          <p:nvPr/>
        </p:nvSpPr>
        <p:spPr bwMode="auto">
          <a:xfrm>
            <a:off x="7667625" y="5949950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г)</a:t>
            </a:r>
          </a:p>
        </p:txBody>
      </p:sp>
      <p:pic>
        <p:nvPicPr>
          <p:cNvPr id="23580" name="Picture 28" descr="BD0628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17688" cy="9350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3581" name="Rectangle 29"/>
          <p:cNvSpPr>
            <a:spLocks noGrp="1" noChangeArrowheads="1"/>
          </p:cNvSpPr>
          <p:nvPr>
            <p:ph type="title"/>
          </p:nvPr>
        </p:nvSpPr>
        <p:spPr>
          <a:xfrm>
            <a:off x="2268538" y="0"/>
            <a:ext cx="7345362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ru-RU" sz="2800">
                <a:solidFill>
                  <a:srgbClr val="FC2110"/>
                </a:solidFill>
              </a:rPr>
              <a:t>На каком чертеже изображен график функции у=2х-4?</a:t>
            </a:r>
            <a:r>
              <a:rPr 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3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3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3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3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7" grpId="0" animBg="1"/>
      <p:bldP spid="23562" grpId="0" animBg="1"/>
      <p:bldP spid="23564" grpId="0" animBg="1"/>
      <p:bldP spid="23571" grpId="0" animBg="1"/>
      <p:bldP spid="23578" grpId="0" animBg="1"/>
      <p:bldP spid="235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55650" y="1916113"/>
            <a:ext cx="78486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634288" cy="1143000"/>
          </a:xfrm>
        </p:spPr>
        <p:txBody>
          <a:bodyPr>
            <a:normAutofit fontScale="90000"/>
          </a:bodyPr>
          <a:lstStyle/>
          <a:p>
            <a:r>
              <a:rPr lang="ru-RU" sz="3200">
                <a:solidFill>
                  <a:schemeClr val="tx1"/>
                </a:solidFill>
              </a:rPr>
              <a:t>Какие две пословицы переведены на математический язык?</a:t>
            </a:r>
            <a:r>
              <a:rPr lang="ru-RU" sz="4000"/>
              <a:t> </a:t>
            </a:r>
          </a:p>
        </p:txBody>
      </p:sp>
      <p:sp>
        <p:nvSpPr>
          <p:cNvPr id="87045" name="Line 5"/>
          <p:cNvSpPr>
            <a:spLocks noChangeShapeType="1"/>
          </p:cNvSpPr>
          <p:nvPr/>
        </p:nvSpPr>
        <p:spPr bwMode="auto">
          <a:xfrm flipV="1">
            <a:off x="1547813" y="2420938"/>
            <a:ext cx="0" cy="2276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87046" name="Line 6"/>
          <p:cNvSpPr>
            <a:spLocks noChangeShapeType="1"/>
          </p:cNvSpPr>
          <p:nvPr/>
        </p:nvSpPr>
        <p:spPr bwMode="auto">
          <a:xfrm>
            <a:off x="1042988" y="4292600"/>
            <a:ext cx="30972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87047" name="Line 7"/>
          <p:cNvSpPr>
            <a:spLocks noChangeShapeType="1"/>
          </p:cNvSpPr>
          <p:nvPr/>
        </p:nvSpPr>
        <p:spPr bwMode="auto">
          <a:xfrm flipV="1">
            <a:off x="1547813" y="2997200"/>
            <a:ext cx="2087562" cy="1295400"/>
          </a:xfrm>
          <a:prstGeom prst="line">
            <a:avLst/>
          </a:prstGeom>
          <a:noFill/>
          <a:ln w="28575">
            <a:solidFill>
              <a:srgbClr val="FC211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87048" name="Line 8"/>
          <p:cNvSpPr>
            <a:spLocks noChangeShapeType="1"/>
          </p:cNvSpPr>
          <p:nvPr/>
        </p:nvSpPr>
        <p:spPr bwMode="auto">
          <a:xfrm flipV="1">
            <a:off x="4859338" y="3716338"/>
            <a:ext cx="0" cy="2276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87049" name="Line 9"/>
          <p:cNvSpPr>
            <a:spLocks noChangeShapeType="1"/>
          </p:cNvSpPr>
          <p:nvPr/>
        </p:nvSpPr>
        <p:spPr bwMode="auto">
          <a:xfrm>
            <a:off x="4356100" y="5805488"/>
            <a:ext cx="30972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 flipV="1">
            <a:off x="4859338" y="4437063"/>
            <a:ext cx="2087562" cy="1295400"/>
          </a:xfrm>
          <a:prstGeom prst="line">
            <a:avLst/>
          </a:prstGeom>
          <a:noFill/>
          <a:ln w="28575">
            <a:solidFill>
              <a:srgbClr val="FC211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2195513" y="4508500"/>
            <a:ext cx="208915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Дорога в лес</a:t>
            </a:r>
          </a:p>
        </p:txBody>
      </p:sp>
      <p:sp>
        <p:nvSpPr>
          <p:cNvPr id="87053" name="Rectangle 13"/>
          <p:cNvSpPr>
            <a:spLocks noChangeArrowheads="1"/>
          </p:cNvSpPr>
          <p:nvPr/>
        </p:nvSpPr>
        <p:spPr bwMode="auto">
          <a:xfrm>
            <a:off x="611188" y="1989138"/>
            <a:ext cx="309721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Количество дров </a:t>
            </a:r>
          </a:p>
        </p:txBody>
      </p:sp>
      <p:sp>
        <p:nvSpPr>
          <p:cNvPr id="87054" name="Rectangle 14"/>
          <p:cNvSpPr>
            <a:spLocks noChangeArrowheads="1"/>
          </p:cNvSpPr>
          <p:nvPr/>
        </p:nvSpPr>
        <p:spPr bwMode="auto">
          <a:xfrm>
            <a:off x="4643438" y="3357563"/>
            <a:ext cx="11525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Каша </a:t>
            </a:r>
          </a:p>
        </p:txBody>
      </p:sp>
      <p:sp>
        <p:nvSpPr>
          <p:cNvPr id="87055" name="Rectangle 15"/>
          <p:cNvSpPr>
            <a:spLocks noChangeArrowheads="1"/>
          </p:cNvSpPr>
          <p:nvPr/>
        </p:nvSpPr>
        <p:spPr bwMode="auto">
          <a:xfrm>
            <a:off x="7380288" y="5373688"/>
            <a:ext cx="12239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Масло </a:t>
            </a:r>
          </a:p>
        </p:txBody>
      </p:sp>
      <p:sp>
        <p:nvSpPr>
          <p:cNvPr id="87056" name="Text Box 16"/>
          <p:cNvSpPr txBox="1">
            <a:spLocks noChangeArrowheads="1"/>
          </p:cNvSpPr>
          <p:nvPr/>
        </p:nvSpPr>
        <p:spPr bwMode="auto">
          <a:xfrm>
            <a:off x="4211638" y="2133600"/>
            <a:ext cx="4681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Чем дальше в лес, тем больше дров.</a:t>
            </a:r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684213" y="5876925"/>
            <a:ext cx="4824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Кашу маслом не испортишь.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build="p"/>
      <p:bldP spid="87042" grpId="0"/>
      <p:bldP spid="87045" grpId="0" animBg="1"/>
      <p:bldP spid="87046" grpId="0" animBg="1"/>
      <p:bldP spid="87047" grpId="0" animBg="1"/>
      <p:bldP spid="87048" grpId="0" animBg="1"/>
      <p:bldP spid="87049" grpId="0" animBg="1"/>
      <p:bldP spid="87050" grpId="0" animBg="1"/>
      <p:bldP spid="87051" grpId="0" animBg="1"/>
      <p:bldP spid="87053" grpId="0" animBg="1"/>
      <p:bldP spid="87054" grpId="0" animBg="1"/>
      <p:bldP spid="87055" grpId="0" animBg="1"/>
      <p:bldP spid="87056" grpId="0"/>
      <p:bldP spid="870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323850" y="836613"/>
            <a:ext cx="84248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663300"/>
                </a:solidFill>
              </a:rPr>
              <a:t>Взаимное расположение графиков линейных функций</a:t>
            </a: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1042988" y="476250"/>
            <a:ext cx="288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Тема урока</a:t>
            </a: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395288" y="1773238"/>
            <a:ext cx="5976937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ru-RU" b="1" i="1" u="sng" dirty="0">
                <a:solidFill>
                  <a:schemeClr val="tx2"/>
                </a:solidFill>
                <a:latin typeface="Times New Roman" pitchFamily="18" charset="0"/>
              </a:rPr>
              <a:t>ЦЕЛИ: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ru-RU" b="1" i="1" dirty="0">
                <a:latin typeface="Times New Roman" pitchFamily="18" charset="0"/>
              </a:rPr>
              <a:t> 1)Изучить особенности взаимного расположения графиков линейных функций с учетом значения коэффициентов </a:t>
            </a:r>
            <a:r>
              <a:rPr lang="en-US" b="1" i="1" dirty="0">
                <a:latin typeface="Times New Roman" pitchFamily="18" charset="0"/>
              </a:rPr>
              <a:t>k</a:t>
            </a:r>
            <a:r>
              <a:rPr lang="ru-RU" b="1" i="1" dirty="0">
                <a:latin typeface="Times New Roman" pitchFamily="18" charset="0"/>
              </a:rPr>
              <a:t> и </a:t>
            </a:r>
            <a:r>
              <a:rPr lang="en-US" b="1" i="1" dirty="0">
                <a:latin typeface="Times New Roman" pitchFamily="18" charset="0"/>
              </a:rPr>
              <a:t>m </a:t>
            </a:r>
            <a:r>
              <a:rPr lang="ru-RU" b="1" i="1" dirty="0">
                <a:latin typeface="Times New Roman" pitchFamily="18" charset="0"/>
              </a:rPr>
              <a:t>линейной функции  у = </a:t>
            </a:r>
            <a:r>
              <a:rPr lang="en-US" b="1" i="1" dirty="0" err="1">
                <a:latin typeface="Times New Roman" pitchFamily="18" charset="0"/>
              </a:rPr>
              <a:t>kx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</a:rPr>
              <a:t>+ </a:t>
            </a:r>
            <a:r>
              <a:rPr lang="en-US" b="1" i="1" dirty="0">
                <a:latin typeface="Times New Roman" pitchFamily="18" charset="0"/>
              </a:rPr>
              <a:t>m </a:t>
            </a:r>
            <a:r>
              <a:rPr lang="ru-RU" b="1" i="1" dirty="0">
                <a:latin typeface="Times New Roman" pitchFamily="18" charset="0"/>
              </a:rPr>
              <a:t>.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ru-RU" b="1" i="1" dirty="0">
                <a:latin typeface="Times New Roman" pitchFamily="18" charset="0"/>
              </a:rPr>
              <a:t>2)Научиться определять по формулам , задающим функции,  взаимное расположение их графиков;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ru-RU" b="1" i="1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ru-RU" b="1" i="1" dirty="0">
              <a:solidFill>
                <a:srgbClr val="663300"/>
              </a:solidFill>
              <a:latin typeface="Times New Roman" pitchFamily="18" charset="0"/>
            </a:endParaRPr>
          </a:p>
        </p:txBody>
      </p:sp>
      <p:pic>
        <p:nvPicPr>
          <p:cNvPr id="1228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2060575"/>
            <a:ext cx="2881312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22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  <p:bldP spid="122883" grpId="0"/>
      <p:bldP spid="12288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Проблемы: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042988" y="1989138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755650" y="1484313"/>
            <a:ext cx="7920038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2800" b="1"/>
              <a:t>Выяснить при каком значении  </a:t>
            </a:r>
            <a:r>
              <a:rPr lang="en-US" sz="2800" b="1" i="1"/>
              <a:t>k </a:t>
            </a:r>
            <a:r>
              <a:rPr lang="ru-RU" sz="2800" b="1"/>
              <a:t>и</a:t>
            </a:r>
            <a:r>
              <a:rPr lang="ru-RU" sz="2800" b="1" i="1"/>
              <a:t> </a:t>
            </a:r>
            <a:r>
              <a:rPr lang="en-US" sz="2800" b="1" i="1"/>
              <a:t>m</a:t>
            </a:r>
            <a:r>
              <a:rPr lang="ru-RU" sz="2800" b="1"/>
              <a:t> графики функций параллельны, пересекаются.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2800" b="1"/>
              <a:t>Выяснить существует ли связь между значением </a:t>
            </a:r>
            <a:r>
              <a:rPr lang="en-US" sz="2800" b="1" i="1"/>
              <a:t>m</a:t>
            </a:r>
            <a:r>
              <a:rPr lang="ru-RU" sz="2800" b="1"/>
              <a:t> и координатами точек пересечения графика с осями координат.</a:t>
            </a:r>
          </a:p>
          <a:p>
            <a:pPr marL="457200" indent="-457200">
              <a:spcBef>
                <a:spcPct val="50000"/>
              </a:spcBef>
            </a:pPr>
            <a:endParaRPr lang="ru-RU" sz="2800" b="1" i="1"/>
          </a:p>
          <a:p>
            <a:pPr marL="457200" indent="-457200">
              <a:spcBef>
                <a:spcPct val="50000"/>
              </a:spcBef>
            </a:pPr>
            <a:endParaRPr lang="ru-RU" sz="2800" b="1" i="1"/>
          </a:p>
          <a:p>
            <a:pPr marL="457200" indent="-457200">
              <a:spcBef>
                <a:spcPct val="50000"/>
              </a:spcBef>
            </a:pPr>
            <a:endParaRPr lang="ru-RU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ru-RU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ru-RU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ru-RU"/>
          </a:p>
        </p:txBody>
      </p:sp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3933825"/>
            <a:ext cx="2005012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5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5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5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8913"/>
            <a:ext cx="7772400" cy="936625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ru-RU" sz="2400">
                <a:latin typeface="Times New Roman" pitchFamily="18" charset="0"/>
              </a:rPr>
              <a:t> </a:t>
            </a:r>
            <a:r>
              <a:rPr lang="ru-RU" sz="2000" b="1">
                <a:solidFill>
                  <a:srgbClr val="040408"/>
                </a:solidFill>
                <a:latin typeface="Times New Roman" pitchFamily="18" charset="0"/>
              </a:rPr>
              <a:t>В одной системе координат постройте графики функций , определите закономерность расположения графиков и сходство в записи формул:</a:t>
            </a:r>
          </a:p>
        </p:txBody>
      </p:sp>
      <p:graphicFrame>
        <p:nvGraphicFramePr>
          <p:cNvPr id="74859" name="Group 107"/>
          <p:cNvGraphicFramePr>
            <a:graphicFrameLocks noGrp="1"/>
          </p:cNvGraphicFramePr>
          <p:nvPr>
            <p:ph sz="quarter" idx="1"/>
          </p:nvPr>
        </p:nvGraphicFramePr>
        <p:xfrm>
          <a:off x="1476375" y="1125538"/>
          <a:ext cx="6397625" cy="1097280"/>
        </p:xfrm>
        <a:graphic>
          <a:graphicData uri="http://schemas.openxmlformats.org/drawingml/2006/table">
            <a:tbl>
              <a:tblPr/>
              <a:tblGrid>
                <a:gridCol w="2132013"/>
                <a:gridCol w="2133600"/>
                <a:gridCol w="2132012"/>
              </a:tblGrid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Функция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Коэффициент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Коэффициент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C2110"/>
                          </a:solidFill>
                          <a:effectLst/>
                          <a:latin typeface="Tahoma" pitchFamily="34" charset="0"/>
                        </a:rPr>
                        <a:t>у = 3х +2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C211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408C7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</a:rPr>
                        <a:t>у = 3х - 3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C211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408C7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75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3"/>
          </p:nvPr>
        </p:nvSpPr>
        <p:spPr>
          <a:xfrm>
            <a:off x="827088" y="5445125"/>
            <a:ext cx="7772400" cy="1066800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ru-RU" sz="2000" b="1">
                <a:solidFill>
                  <a:srgbClr val="040408"/>
                </a:solidFill>
                <a:latin typeface="Times New Roman" pitchFamily="18" charset="0"/>
              </a:rPr>
              <a:t>Постройте графики функций </a:t>
            </a:r>
          </a:p>
          <a:p>
            <a:pPr>
              <a:buFontTx/>
              <a:buChar char="•"/>
            </a:pPr>
            <a:r>
              <a:rPr lang="ru-RU" sz="2000" b="1">
                <a:solidFill>
                  <a:srgbClr val="040408"/>
                </a:solidFill>
                <a:latin typeface="Times New Roman" pitchFamily="18" charset="0"/>
              </a:rPr>
              <a:t>Сделайте  вывод о взаимном расположении графиков линейных функций в зависимости от коэффициентов  </a:t>
            </a:r>
            <a:r>
              <a:rPr lang="en-US" sz="2000" b="1">
                <a:solidFill>
                  <a:srgbClr val="040408"/>
                </a:solidFill>
                <a:latin typeface="Times New Roman" pitchFamily="18" charset="0"/>
              </a:rPr>
              <a:t>k  </a:t>
            </a:r>
            <a:r>
              <a:rPr lang="ru-RU" sz="2000" b="1">
                <a:solidFill>
                  <a:srgbClr val="040408"/>
                </a:solidFill>
                <a:latin typeface="Times New Roman" pitchFamily="18" charset="0"/>
              </a:rPr>
              <a:t>и </a:t>
            </a:r>
            <a:r>
              <a:rPr lang="en-US" sz="2000" b="1">
                <a:solidFill>
                  <a:srgbClr val="040408"/>
                </a:solidFill>
                <a:latin typeface="Times New Roman" pitchFamily="18" charset="0"/>
              </a:rPr>
              <a:t> m</a:t>
            </a:r>
            <a:endParaRPr lang="ru-RU" sz="2000" b="1">
              <a:solidFill>
                <a:srgbClr val="040408"/>
              </a:solidFill>
              <a:latin typeface="Times New Roman" pitchFamily="18" charset="0"/>
            </a:endParaRPr>
          </a:p>
        </p:txBody>
      </p:sp>
      <p:graphicFrame>
        <p:nvGraphicFramePr>
          <p:cNvPr id="74860" name="Group 108"/>
          <p:cNvGraphicFramePr>
            <a:graphicFrameLocks noGrp="1"/>
          </p:cNvGraphicFramePr>
          <p:nvPr/>
        </p:nvGraphicFramePr>
        <p:xfrm>
          <a:off x="2268538" y="2492375"/>
          <a:ext cx="6397625" cy="1219200"/>
        </p:xfrm>
        <a:graphic>
          <a:graphicData uri="http://schemas.openxmlformats.org/drawingml/2006/table">
            <a:tbl>
              <a:tblPr/>
              <a:tblGrid>
                <a:gridCol w="2132012"/>
                <a:gridCol w="2133600"/>
                <a:gridCol w="2132013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Функция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Коэффициент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Коэффициент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C2110"/>
                          </a:solidFill>
                          <a:effectLst/>
                          <a:latin typeface="Tahoma" pitchFamily="34" charset="0"/>
                        </a:rPr>
                        <a:t>у = 3х + 4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C211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408C7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</a:rPr>
                        <a:t>у = - 3х - 2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C211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408C7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4861" name="Group 109"/>
          <p:cNvGraphicFramePr>
            <a:graphicFrameLocks noGrp="1"/>
          </p:cNvGraphicFramePr>
          <p:nvPr/>
        </p:nvGraphicFramePr>
        <p:xfrm>
          <a:off x="1476375" y="4005263"/>
          <a:ext cx="6397625" cy="1219200"/>
        </p:xfrm>
        <a:graphic>
          <a:graphicData uri="http://schemas.openxmlformats.org/drawingml/2006/table">
            <a:tbl>
              <a:tblPr/>
              <a:tblGrid>
                <a:gridCol w="2132013"/>
                <a:gridCol w="2133600"/>
                <a:gridCol w="2132012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Функция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Коэффициент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Коэффициент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C2110"/>
                          </a:solidFill>
                          <a:effectLst/>
                          <a:latin typeface="Tahoma" pitchFamily="34" charset="0"/>
                        </a:rPr>
                        <a:t>у = - 3х +2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C211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408C7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</a:rPr>
                        <a:t>у = 5х +2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C211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408C7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850" name="AutoShape 98"/>
          <p:cNvSpPr>
            <a:spLocks noChangeArrowheads="1"/>
          </p:cNvSpPr>
          <p:nvPr/>
        </p:nvSpPr>
        <p:spPr bwMode="auto">
          <a:xfrm>
            <a:off x="0" y="1052513"/>
            <a:ext cx="1331913" cy="792162"/>
          </a:xfrm>
          <a:prstGeom prst="diamond">
            <a:avLst/>
          </a:prstGeom>
          <a:solidFill>
            <a:srgbClr val="BA85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040408"/>
                </a:solidFill>
              </a:rPr>
              <a:t>1 ряд</a:t>
            </a:r>
          </a:p>
        </p:txBody>
      </p:sp>
      <p:sp>
        <p:nvSpPr>
          <p:cNvPr id="74851" name="AutoShape 99"/>
          <p:cNvSpPr>
            <a:spLocks noChangeArrowheads="1"/>
          </p:cNvSpPr>
          <p:nvPr/>
        </p:nvSpPr>
        <p:spPr bwMode="auto">
          <a:xfrm>
            <a:off x="971550" y="2492375"/>
            <a:ext cx="1296988" cy="792163"/>
          </a:xfrm>
          <a:prstGeom prst="diamond">
            <a:avLst/>
          </a:prstGeom>
          <a:solidFill>
            <a:srgbClr val="BA85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040408"/>
                </a:solidFill>
              </a:rPr>
              <a:t>2 ряд</a:t>
            </a:r>
          </a:p>
        </p:txBody>
      </p:sp>
      <p:sp>
        <p:nvSpPr>
          <p:cNvPr id="74852" name="AutoShape 100"/>
          <p:cNvSpPr>
            <a:spLocks noChangeArrowheads="1"/>
          </p:cNvSpPr>
          <p:nvPr/>
        </p:nvSpPr>
        <p:spPr bwMode="auto">
          <a:xfrm>
            <a:off x="0" y="3644900"/>
            <a:ext cx="1187450" cy="792163"/>
          </a:xfrm>
          <a:prstGeom prst="diamond">
            <a:avLst/>
          </a:prstGeom>
          <a:solidFill>
            <a:srgbClr val="BA85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040408"/>
                </a:solidFill>
              </a:rPr>
              <a:t>3 ряд</a:t>
            </a:r>
          </a:p>
        </p:txBody>
      </p:sp>
      <p:sp>
        <p:nvSpPr>
          <p:cNvPr id="74862" name="Text Box 110"/>
          <p:cNvSpPr txBox="1">
            <a:spLocks noChangeArrowheads="1"/>
          </p:cNvSpPr>
          <p:nvPr/>
        </p:nvSpPr>
        <p:spPr bwMode="auto">
          <a:xfrm>
            <a:off x="7885113" y="2133600"/>
            <a:ext cx="836612" cy="2746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>
                <a:hlinkClick r:id="rId2" action="ppaction://hlinksldjump"/>
              </a:rPr>
              <a:t>проверка</a:t>
            </a:r>
            <a:endParaRPr lang="ru-RU" sz="1200"/>
          </a:p>
        </p:txBody>
      </p:sp>
      <p:sp>
        <p:nvSpPr>
          <p:cNvPr id="74863" name="Text Box 111"/>
          <p:cNvSpPr txBox="1">
            <a:spLocks noChangeArrowheads="1"/>
          </p:cNvSpPr>
          <p:nvPr/>
        </p:nvSpPr>
        <p:spPr bwMode="auto">
          <a:xfrm>
            <a:off x="8172450" y="3716338"/>
            <a:ext cx="836613" cy="2746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>
                <a:hlinkClick r:id="rId3" action="ppaction://hlinksldjump"/>
              </a:rPr>
              <a:t>проверка</a:t>
            </a:r>
            <a:endParaRPr lang="ru-RU" sz="1200"/>
          </a:p>
        </p:txBody>
      </p:sp>
      <p:sp>
        <p:nvSpPr>
          <p:cNvPr id="74864" name="Text Box 112"/>
          <p:cNvSpPr txBox="1">
            <a:spLocks noChangeArrowheads="1"/>
          </p:cNvSpPr>
          <p:nvPr/>
        </p:nvSpPr>
        <p:spPr bwMode="auto">
          <a:xfrm>
            <a:off x="7885113" y="5157788"/>
            <a:ext cx="836612" cy="2746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>
                <a:hlinkClick r:id="rId4" action="ppaction://hlinksldjump"/>
              </a:rPr>
              <a:t>проверка</a:t>
            </a:r>
            <a:endParaRPr lang="ru-RU" sz="1200"/>
          </a:p>
        </p:txBody>
      </p:sp>
      <p:sp>
        <p:nvSpPr>
          <p:cNvPr id="74866" name="AutoShape 11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5589588"/>
            <a:ext cx="647700" cy="576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utoUpdateAnimBg="0"/>
      <p:bldP spid="74756" grpId="0" build="p" autoUpdateAnimBg="0" advAuto="0"/>
      <p:bldP spid="74850" grpId="0" animBg="1" autoUpdateAnimBg="0"/>
      <p:bldP spid="74851" grpId="0" animBg="1" autoUpdateAnimBg="0"/>
      <p:bldP spid="74852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4388" name="Line 4"/>
          <p:cNvSpPr>
            <a:spLocks noChangeShapeType="1"/>
          </p:cNvSpPr>
          <p:nvPr/>
        </p:nvSpPr>
        <p:spPr bwMode="auto">
          <a:xfrm flipV="1">
            <a:off x="1547813" y="2492375"/>
            <a:ext cx="0" cy="4105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44389" name="Line 5"/>
          <p:cNvSpPr>
            <a:spLocks noChangeShapeType="1"/>
          </p:cNvSpPr>
          <p:nvPr/>
        </p:nvSpPr>
        <p:spPr bwMode="auto">
          <a:xfrm flipV="1">
            <a:off x="323850" y="4868863"/>
            <a:ext cx="33131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609600" y="188913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buFontTx/>
              <a:buChar char="•"/>
            </a:pPr>
            <a:r>
              <a:rPr lang="ru-RU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000" b="1">
                <a:solidFill>
                  <a:srgbClr val="040408"/>
                </a:solidFill>
                <a:latin typeface="Times New Roman" pitchFamily="18" charset="0"/>
              </a:rPr>
              <a:t>В одной системе координат постройте графики функций , определите закономерность расположения графиков и сходство в записи формул:</a:t>
            </a:r>
          </a:p>
        </p:txBody>
      </p:sp>
      <p:graphicFrame>
        <p:nvGraphicFramePr>
          <p:cNvPr id="144391" name="Group 7"/>
          <p:cNvGraphicFramePr>
            <a:graphicFrameLocks noGrp="1"/>
          </p:cNvGraphicFramePr>
          <p:nvPr/>
        </p:nvGraphicFramePr>
        <p:xfrm>
          <a:off x="2484438" y="1773238"/>
          <a:ext cx="6397625" cy="1097280"/>
        </p:xfrm>
        <a:graphic>
          <a:graphicData uri="http://schemas.openxmlformats.org/drawingml/2006/table">
            <a:tbl>
              <a:tblPr/>
              <a:tblGrid>
                <a:gridCol w="2132012"/>
                <a:gridCol w="2133600"/>
                <a:gridCol w="2132013"/>
              </a:tblGrid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Функция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Коэффициент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Коэффициент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</a:rPr>
                        <a:t>у = 3х +2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C2110"/>
                          </a:solidFill>
                          <a:effectLst/>
                          <a:latin typeface="Tahoma" pitchFamily="34" charset="0"/>
                        </a:rPr>
                        <a:t>у = 3х - 3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C211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C2110"/>
                          </a:solidFill>
                          <a:effectLst/>
                          <a:latin typeface="Tahoma" pitchFamily="34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409" name="Line 25"/>
          <p:cNvSpPr>
            <a:spLocks noChangeShapeType="1"/>
          </p:cNvSpPr>
          <p:nvPr/>
        </p:nvSpPr>
        <p:spPr bwMode="auto">
          <a:xfrm flipV="1">
            <a:off x="1042988" y="2708275"/>
            <a:ext cx="1008062" cy="31686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44410" name="Line 26"/>
          <p:cNvSpPr>
            <a:spLocks noChangeShapeType="1"/>
          </p:cNvSpPr>
          <p:nvPr/>
        </p:nvSpPr>
        <p:spPr bwMode="auto">
          <a:xfrm flipV="1">
            <a:off x="1331913" y="3213100"/>
            <a:ext cx="1008062" cy="3240088"/>
          </a:xfrm>
          <a:prstGeom prst="line">
            <a:avLst/>
          </a:prstGeom>
          <a:noFill/>
          <a:ln w="28575">
            <a:solidFill>
              <a:srgbClr val="FC211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44413" name="Rectangle 29"/>
          <p:cNvSpPr>
            <a:spLocks noChangeArrowheads="1"/>
          </p:cNvSpPr>
          <p:nvPr/>
        </p:nvSpPr>
        <p:spPr bwMode="auto">
          <a:xfrm>
            <a:off x="4211638" y="4292600"/>
            <a:ext cx="37099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Если коэффициенты </a:t>
            </a:r>
          </a:p>
          <a:p>
            <a:r>
              <a:rPr lang="en-US" b="1"/>
              <a:t>k</a:t>
            </a:r>
            <a:r>
              <a:rPr lang="ru-RU" b="1"/>
              <a:t>1 =</a:t>
            </a:r>
            <a:r>
              <a:rPr lang="en-US" b="1"/>
              <a:t> k</a:t>
            </a:r>
            <a:r>
              <a:rPr lang="ru-RU" b="1"/>
              <a:t>2 , </a:t>
            </a:r>
            <a:r>
              <a:rPr lang="en-US" b="1"/>
              <a:t>m</a:t>
            </a:r>
            <a:r>
              <a:rPr lang="ru-RU" b="1"/>
              <a:t>1  ≠</a:t>
            </a:r>
            <a:r>
              <a:rPr lang="en-US" b="1"/>
              <a:t> m</a:t>
            </a:r>
            <a:r>
              <a:rPr lang="ru-RU" b="1"/>
              <a:t>2</a:t>
            </a:r>
            <a:r>
              <a:rPr lang="ru-RU"/>
              <a:t>,</a:t>
            </a:r>
          </a:p>
          <a:p>
            <a:r>
              <a:rPr lang="ru-RU"/>
              <a:t>то прямые параллельны</a:t>
            </a:r>
          </a:p>
        </p:txBody>
      </p:sp>
      <p:sp>
        <p:nvSpPr>
          <p:cNvPr id="144414" name="WordArt 30"/>
          <p:cNvSpPr>
            <a:spLocks noChangeArrowheads="1" noChangeShapeType="1" noTextEdit="1"/>
          </p:cNvSpPr>
          <p:nvPr/>
        </p:nvSpPr>
        <p:spPr bwMode="auto">
          <a:xfrm>
            <a:off x="3708400" y="3573463"/>
            <a:ext cx="12033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ВЫВОД:</a:t>
            </a:r>
          </a:p>
        </p:txBody>
      </p:sp>
      <p:sp>
        <p:nvSpPr>
          <p:cNvPr id="144417" name="AutoShape 3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5876925"/>
            <a:ext cx="720725" cy="6477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0" grpId="0"/>
      <p:bldP spid="144409" grpId="0" animBg="1"/>
      <p:bldP spid="144410" grpId="0" animBg="1"/>
      <p:bldP spid="1444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6435" name="Line 3"/>
          <p:cNvSpPr>
            <a:spLocks noChangeShapeType="1"/>
          </p:cNvSpPr>
          <p:nvPr/>
        </p:nvSpPr>
        <p:spPr bwMode="auto">
          <a:xfrm flipV="1">
            <a:off x="1547813" y="2492375"/>
            <a:ext cx="0" cy="4105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46436" name="Line 4"/>
          <p:cNvSpPr>
            <a:spLocks noChangeShapeType="1"/>
          </p:cNvSpPr>
          <p:nvPr/>
        </p:nvSpPr>
        <p:spPr bwMode="auto">
          <a:xfrm flipV="1">
            <a:off x="323850" y="4868863"/>
            <a:ext cx="33131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609600" y="188913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buFontTx/>
              <a:buChar char="•"/>
            </a:pPr>
            <a:r>
              <a:rPr lang="ru-RU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000" b="1">
                <a:solidFill>
                  <a:srgbClr val="040408"/>
                </a:solidFill>
                <a:latin typeface="Times New Roman" pitchFamily="18" charset="0"/>
              </a:rPr>
              <a:t>В одной системе координат постройте графики функций , определите закономерность расположения графиков и сходство в записи формул:</a:t>
            </a:r>
          </a:p>
        </p:txBody>
      </p:sp>
      <p:sp>
        <p:nvSpPr>
          <p:cNvPr id="146456" name="Line 24"/>
          <p:cNvSpPr>
            <a:spLocks noChangeShapeType="1"/>
          </p:cNvSpPr>
          <p:nvPr/>
        </p:nvSpPr>
        <p:spPr bwMode="auto">
          <a:xfrm flipV="1">
            <a:off x="827088" y="2060575"/>
            <a:ext cx="1154112" cy="4464050"/>
          </a:xfrm>
          <a:prstGeom prst="line">
            <a:avLst/>
          </a:prstGeom>
          <a:noFill/>
          <a:ln w="28575">
            <a:solidFill>
              <a:srgbClr val="FC211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46457" name="Line 25"/>
          <p:cNvSpPr>
            <a:spLocks noChangeShapeType="1"/>
          </p:cNvSpPr>
          <p:nvPr/>
        </p:nvSpPr>
        <p:spPr bwMode="auto">
          <a:xfrm>
            <a:off x="900113" y="3429000"/>
            <a:ext cx="1079500" cy="3429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graphicFrame>
        <p:nvGraphicFramePr>
          <p:cNvPr id="146458" name="Group 26"/>
          <p:cNvGraphicFramePr>
            <a:graphicFrameLocks noGrp="1"/>
          </p:cNvGraphicFramePr>
          <p:nvPr/>
        </p:nvGraphicFramePr>
        <p:xfrm>
          <a:off x="2746375" y="2060575"/>
          <a:ext cx="6397625" cy="1219200"/>
        </p:xfrm>
        <a:graphic>
          <a:graphicData uri="http://schemas.openxmlformats.org/drawingml/2006/table">
            <a:tbl>
              <a:tblPr/>
              <a:tblGrid>
                <a:gridCol w="2132013"/>
                <a:gridCol w="2133600"/>
                <a:gridCol w="2132012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Функция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Коэффициент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Коэффициент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C2110"/>
                          </a:solidFill>
                          <a:effectLst/>
                          <a:latin typeface="Tahoma" pitchFamily="34" charset="0"/>
                        </a:rPr>
                        <a:t>у = 3х + 4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C211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C211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</a:rPr>
                        <a:t>у = - 3х - 2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6476" name="WordArt 44"/>
          <p:cNvSpPr>
            <a:spLocks noChangeArrowheads="1" noChangeShapeType="1" noTextEdit="1"/>
          </p:cNvSpPr>
          <p:nvPr/>
        </p:nvSpPr>
        <p:spPr bwMode="auto">
          <a:xfrm>
            <a:off x="3708400" y="3573463"/>
            <a:ext cx="12033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ВЫВОД:</a:t>
            </a:r>
          </a:p>
        </p:txBody>
      </p:sp>
      <p:sp>
        <p:nvSpPr>
          <p:cNvPr id="146477" name="Rectangle 45"/>
          <p:cNvSpPr>
            <a:spLocks noChangeArrowheads="1"/>
          </p:cNvSpPr>
          <p:nvPr/>
        </p:nvSpPr>
        <p:spPr bwMode="auto">
          <a:xfrm>
            <a:off x="4211638" y="4221163"/>
            <a:ext cx="3700462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ru-RU"/>
              <a:t>Если коэффициенты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b="1"/>
              <a:t>k</a:t>
            </a:r>
            <a:r>
              <a:rPr lang="ru-RU" b="1"/>
              <a:t>1 ≠ </a:t>
            </a:r>
            <a:r>
              <a:rPr lang="en-US" b="1"/>
              <a:t>k</a:t>
            </a:r>
            <a:r>
              <a:rPr lang="ru-RU" b="1"/>
              <a:t>2 , </a:t>
            </a:r>
            <a:r>
              <a:rPr lang="en-US" b="1"/>
              <a:t>m</a:t>
            </a:r>
            <a:r>
              <a:rPr lang="ru-RU" b="1"/>
              <a:t>1 ≠  </a:t>
            </a:r>
            <a:r>
              <a:rPr lang="en-US" b="1"/>
              <a:t>m</a:t>
            </a:r>
            <a:r>
              <a:rPr lang="ru-RU" b="1"/>
              <a:t>2</a:t>
            </a:r>
            <a:r>
              <a:rPr lang="ru-RU"/>
              <a:t>,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ru-RU"/>
              <a:t>то прямые пересекаются</a:t>
            </a:r>
          </a:p>
        </p:txBody>
      </p:sp>
      <p:sp>
        <p:nvSpPr>
          <p:cNvPr id="146480" name="AutoShape 4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5949950"/>
            <a:ext cx="720725" cy="6477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6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6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6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6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6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/>
      <p:bldP spid="146456" grpId="0" animBg="1"/>
      <p:bldP spid="146457" grpId="0" animBg="1"/>
      <p:bldP spid="1464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4" name="Picture 6" descr="клоун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49275"/>
            <a:ext cx="2703512" cy="55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5" name="WordArt 7"/>
          <p:cNvSpPr>
            <a:spLocks noChangeArrowheads="1" noChangeShapeType="1" noTextEdit="1"/>
          </p:cNvSpPr>
          <p:nvPr/>
        </p:nvSpPr>
        <p:spPr bwMode="auto">
          <a:xfrm>
            <a:off x="3851275" y="260350"/>
            <a:ext cx="3646488" cy="43926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Веселый тест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539750" y="333375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Интеллектуальная разминка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7459" name="Line 3"/>
          <p:cNvSpPr>
            <a:spLocks noChangeShapeType="1"/>
          </p:cNvSpPr>
          <p:nvPr/>
        </p:nvSpPr>
        <p:spPr bwMode="auto">
          <a:xfrm flipV="1">
            <a:off x="1547813" y="2492375"/>
            <a:ext cx="0" cy="4105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47460" name="Line 4"/>
          <p:cNvSpPr>
            <a:spLocks noChangeShapeType="1"/>
          </p:cNvSpPr>
          <p:nvPr/>
        </p:nvSpPr>
        <p:spPr bwMode="auto">
          <a:xfrm flipV="1">
            <a:off x="323850" y="4868863"/>
            <a:ext cx="33131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609600" y="188913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buFontTx/>
              <a:buChar char="•"/>
            </a:pPr>
            <a:r>
              <a:rPr lang="ru-RU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000" b="1">
                <a:solidFill>
                  <a:srgbClr val="040408"/>
                </a:solidFill>
                <a:latin typeface="Times New Roman" pitchFamily="18" charset="0"/>
              </a:rPr>
              <a:t>В одной системе координат постройте графики функций , определите закономерность расположения графиков и сходство в записи формул:</a:t>
            </a:r>
          </a:p>
        </p:txBody>
      </p:sp>
      <p:sp>
        <p:nvSpPr>
          <p:cNvPr id="147462" name="Line 6"/>
          <p:cNvSpPr>
            <a:spLocks noChangeShapeType="1"/>
          </p:cNvSpPr>
          <p:nvPr/>
        </p:nvSpPr>
        <p:spPr bwMode="auto">
          <a:xfrm>
            <a:off x="1116013" y="2924175"/>
            <a:ext cx="935037" cy="309721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47463" name="Line 7"/>
          <p:cNvSpPr>
            <a:spLocks noChangeShapeType="1"/>
          </p:cNvSpPr>
          <p:nvPr/>
        </p:nvSpPr>
        <p:spPr bwMode="auto">
          <a:xfrm flipV="1">
            <a:off x="1258888" y="2349500"/>
            <a:ext cx="649287" cy="3311525"/>
          </a:xfrm>
          <a:prstGeom prst="line">
            <a:avLst/>
          </a:prstGeom>
          <a:noFill/>
          <a:ln w="28575">
            <a:solidFill>
              <a:srgbClr val="FC211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graphicFrame>
        <p:nvGraphicFramePr>
          <p:cNvPr id="147482" name="Group 26"/>
          <p:cNvGraphicFramePr>
            <a:graphicFrameLocks noGrp="1"/>
          </p:cNvGraphicFramePr>
          <p:nvPr/>
        </p:nvGraphicFramePr>
        <p:xfrm>
          <a:off x="2555875" y="1844675"/>
          <a:ext cx="6397625" cy="1219200"/>
        </p:xfrm>
        <a:graphic>
          <a:graphicData uri="http://schemas.openxmlformats.org/drawingml/2006/table">
            <a:tbl>
              <a:tblPr/>
              <a:tblGrid>
                <a:gridCol w="2132013"/>
                <a:gridCol w="2133600"/>
                <a:gridCol w="2132012"/>
              </a:tblGrid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Функция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Коэффициент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Коэффициент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C2110"/>
                          </a:solidFill>
                          <a:effectLst/>
                          <a:latin typeface="Tahoma" pitchFamily="34" charset="0"/>
                        </a:rPr>
                        <a:t>у = - 3х +2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C2110"/>
                          </a:solidFill>
                          <a:effectLst/>
                          <a:latin typeface="Tahoma" pitchFamily="34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C211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</a:rPr>
                        <a:t>у = 5х +2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7501" name="WordArt 45"/>
          <p:cNvSpPr>
            <a:spLocks noChangeArrowheads="1" noChangeShapeType="1" noTextEdit="1"/>
          </p:cNvSpPr>
          <p:nvPr/>
        </p:nvSpPr>
        <p:spPr bwMode="auto">
          <a:xfrm>
            <a:off x="3708400" y="3573463"/>
            <a:ext cx="12033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ВЫВОД:</a:t>
            </a:r>
          </a:p>
        </p:txBody>
      </p:sp>
      <p:sp>
        <p:nvSpPr>
          <p:cNvPr id="147502" name="Rectangle 46"/>
          <p:cNvSpPr>
            <a:spLocks noChangeArrowheads="1"/>
          </p:cNvSpPr>
          <p:nvPr/>
        </p:nvSpPr>
        <p:spPr bwMode="auto">
          <a:xfrm>
            <a:off x="4211638" y="4221163"/>
            <a:ext cx="47974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Если  коэффициенты </a:t>
            </a:r>
          </a:p>
          <a:p>
            <a:r>
              <a:rPr lang="en-US" b="1"/>
              <a:t>k</a:t>
            </a:r>
            <a:r>
              <a:rPr lang="ru-RU" b="1"/>
              <a:t>1 ≠ </a:t>
            </a:r>
            <a:r>
              <a:rPr lang="en-US" b="1"/>
              <a:t>k</a:t>
            </a:r>
            <a:r>
              <a:rPr lang="ru-RU" b="1"/>
              <a:t>2 , </a:t>
            </a:r>
            <a:r>
              <a:rPr lang="en-US" b="1"/>
              <a:t>m</a:t>
            </a:r>
            <a:r>
              <a:rPr lang="ru-RU" b="1"/>
              <a:t>1=</a:t>
            </a:r>
            <a:r>
              <a:rPr lang="en-US" b="1"/>
              <a:t>m</a:t>
            </a:r>
            <a:r>
              <a:rPr lang="ru-RU" b="1"/>
              <a:t>2</a:t>
            </a:r>
            <a:r>
              <a:rPr lang="ru-RU"/>
              <a:t> , </a:t>
            </a:r>
          </a:p>
          <a:p>
            <a:r>
              <a:rPr lang="ru-RU"/>
              <a:t>то точка (0, </a:t>
            </a:r>
            <a:r>
              <a:rPr lang="en-US"/>
              <a:t>m</a:t>
            </a:r>
            <a:r>
              <a:rPr lang="ru-RU"/>
              <a:t>) – это  точка </a:t>
            </a:r>
          </a:p>
          <a:p>
            <a:r>
              <a:rPr lang="ru-RU"/>
              <a:t>пересечения графика с осью </a:t>
            </a:r>
            <a:r>
              <a:rPr lang="ru-RU" b="1"/>
              <a:t>ОУ</a:t>
            </a:r>
          </a:p>
        </p:txBody>
      </p:sp>
      <p:sp>
        <p:nvSpPr>
          <p:cNvPr id="147503" name="Text Box 47"/>
          <p:cNvSpPr txBox="1">
            <a:spLocks noChangeArrowheads="1"/>
          </p:cNvSpPr>
          <p:nvPr/>
        </p:nvSpPr>
        <p:spPr bwMode="auto">
          <a:xfrm>
            <a:off x="1619250" y="4076700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(0;2)</a:t>
            </a:r>
          </a:p>
        </p:txBody>
      </p:sp>
      <p:sp>
        <p:nvSpPr>
          <p:cNvPr id="147504" name="AutoShape 4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5805488"/>
            <a:ext cx="720725" cy="76517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7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7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7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1" grpId="0"/>
      <p:bldP spid="147462" grpId="0" animBg="1"/>
      <p:bldP spid="147463" grpId="0" animBg="1"/>
      <p:bldP spid="14750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11188" y="1916113"/>
            <a:ext cx="8204200" cy="4537075"/>
          </a:xfrm>
        </p:spPr>
        <p:txBody>
          <a:bodyPr/>
          <a:lstStyle/>
          <a:p>
            <a:r>
              <a:rPr lang="ru-RU"/>
              <a:t>Если коэффициенты </a:t>
            </a:r>
            <a:r>
              <a:rPr lang="en-US" b="1"/>
              <a:t>k</a:t>
            </a:r>
            <a:r>
              <a:rPr lang="ru-RU" b="1" baseline="-25000"/>
              <a:t>1</a:t>
            </a:r>
            <a:r>
              <a:rPr lang="ru-RU" b="1"/>
              <a:t> =</a:t>
            </a:r>
            <a:r>
              <a:rPr lang="en-US" b="1"/>
              <a:t> k</a:t>
            </a:r>
            <a:r>
              <a:rPr lang="ru-RU" b="1" baseline="-25000"/>
              <a:t>2 </a:t>
            </a:r>
            <a:r>
              <a:rPr lang="ru-RU" b="1"/>
              <a:t>, </a:t>
            </a:r>
            <a:r>
              <a:rPr lang="en-US" b="1"/>
              <a:t>m</a:t>
            </a:r>
            <a:r>
              <a:rPr lang="ru-RU" b="1" baseline="-25000"/>
              <a:t>1</a:t>
            </a:r>
            <a:r>
              <a:rPr lang="ru-RU" b="1"/>
              <a:t>  </a:t>
            </a:r>
            <a:r>
              <a:rPr lang="ru-RU" b="1">
                <a:cs typeface="Tahoma" pitchFamily="34" charset="0"/>
              </a:rPr>
              <a:t>≠</a:t>
            </a:r>
            <a:r>
              <a:rPr lang="en-US" b="1">
                <a:cs typeface="Tahoma" pitchFamily="34" charset="0"/>
              </a:rPr>
              <a:t> </a:t>
            </a:r>
            <a:r>
              <a:rPr lang="en-US" b="1"/>
              <a:t>m</a:t>
            </a:r>
            <a:r>
              <a:rPr lang="ru-RU" b="1" baseline="-25000"/>
              <a:t>2</a:t>
            </a:r>
            <a:r>
              <a:rPr lang="ru-RU"/>
              <a:t>  равны, то прямые параллельны </a:t>
            </a:r>
            <a:endParaRPr lang="ru-RU" sz="2400"/>
          </a:p>
          <a:p>
            <a:r>
              <a:rPr lang="ru-RU"/>
              <a:t>Если коэффициенты </a:t>
            </a:r>
            <a:r>
              <a:rPr lang="en-US" b="1"/>
              <a:t>k</a:t>
            </a:r>
            <a:r>
              <a:rPr lang="ru-RU" b="1" baseline="-25000"/>
              <a:t>1</a:t>
            </a:r>
            <a:r>
              <a:rPr lang="ru-RU" b="1"/>
              <a:t> </a:t>
            </a:r>
            <a:r>
              <a:rPr lang="ru-RU" b="1">
                <a:cs typeface="Tahoma" pitchFamily="34" charset="0"/>
              </a:rPr>
              <a:t>≠</a:t>
            </a:r>
            <a:r>
              <a:rPr lang="ru-RU" b="1"/>
              <a:t> </a:t>
            </a:r>
            <a:r>
              <a:rPr lang="en-US" b="1"/>
              <a:t>k</a:t>
            </a:r>
            <a:r>
              <a:rPr lang="ru-RU" b="1" baseline="-25000"/>
              <a:t>2 </a:t>
            </a:r>
            <a:r>
              <a:rPr lang="ru-RU" b="1"/>
              <a:t>,</a:t>
            </a:r>
            <a:r>
              <a:rPr lang="ru-RU" b="1" baseline="-25000"/>
              <a:t> </a:t>
            </a:r>
            <a:r>
              <a:rPr lang="en-US" b="1"/>
              <a:t>m</a:t>
            </a:r>
            <a:r>
              <a:rPr lang="ru-RU" b="1" baseline="-25000"/>
              <a:t>1</a:t>
            </a:r>
            <a:r>
              <a:rPr lang="ru-RU" b="1"/>
              <a:t> </a:t>
            </a:r>
            <a:r>
              <a:rPr lang="ru-RU" b="1">
                <a:cs typeface="Tahoma" pitchFamily="34" charset="0"/>
              </a:rPr>
              <a:t>≠</a:t>
            </a:r>
            <a:r>
              <a:rPr lang="ru-RU" b="1"/>
              <a:t>  </a:t>
            </a:r>
            <a:r>
              <a:rPr lang="en-US" b="1"/>
              <a:t>m</a:t>
            </a:r>
            <a:r>
              <a:rPr lang="ru-RU" b="1" baseline="-25000"/>
              <a:t>2</a:t>
            </a:r>
            <a:r>
              <a:rPr lang="ru-RU"/>
              <a:t>, то прямые пересекаются</a:t>
            </a:r>
            <a:endParaRPr lang="ru-RU" b="1" i="1"/>
          </a:p>
          <a:p>
            <a:r>
              <a:rPr lang="ru-RU"/>
              <a:t>Если  коэффициенты </a:t>
            </a:r>
            <a:r>
              <a:rPr lang="en-US" b="1"/>
              <a:t>k</a:t>
            </a:r>
            <a:r>
              <a:rPr lang="ru-RU" b="1" baseline="-25000"/>
              <a:t>1</a:t>
            </a:r>
            <a:r>
              <a:rPr lang="ru-RU" b="1"/>
              <a:t> </a:t>
            </a:r>
            <a:r>
              <a:rPr lang="ru-RU" b="1">
                <a:cs typeface="Tahoma" pitchFamily="34" charset="0"/>
              </a:rPr>
              <a:t>≠</a:t>
            </a:r>
            <a:r>
              <a:rPr lang="ru-RU" b="1"/>
              <a:t> </a:t>
            </a:r>
            <a:r>
              <a:rPr lang="en-US" b="1"/>
              <a:t>k</a:t>
            </a:r>
            <a:r>
              <a:rPr lang="ru-RU" b="1" baseline="-25000"/>
              <a:t>2 </a:t>
            </a:r>
            <a:r>
              <a:rPr lang="ru-RU" b="1"/>
              <a:t>,</a:t>
            </a:r>
            <a:r>
              <a:rPr lang="ru-RU" b="1" baseline="-25000"/>
              <a:t> </a:t>
            </a:r>
            <a:r>
              <a:rPr lang="en-US" b="1"/>
              <a:t>m</a:t>
            </a:r>
            <a:r>
              <a:rPr lang="ru-RU" b="1" baseline="-25000"/>
              <a:t>1</a:t>
            </a:r>
            <a:r>
              <a:rPr lang="ru-RU" b="1"/>
              <a:t>=</a:t>
            </a:r>
            <a:r>
              <a:rPr lang="en-US" b="1"/>
              <a:t>m</a:t>
            </a:r>
            <a:r>
              <a:rPr lang="ru-RU" b="1" baseline="-25000"/>
              <a:t>2</a:t>
            </a:r>
            <a:r>
              <a:rPr lang="ru-RU"/>
              <a:t> , то точка (0, </a:t>
            </a:r>
            <a:r>
              <a:rPr lang="en-US"/>
              <a:t>m</a:t>
            </a:r>
            <a:r>
              <a:rPr lang="ru-RU"/>
              <a:t>) – это  точка пересечения графика с осью </a:t>
            </a:r>
            <a:r>
              <a:rPr lang="ru-RU" b="1"/>
              <a:t>ОУ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Выводы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Заполните таблицы</a:t>
            </a:r>
          </a:p>
        </p:txBody>
      </p:sp>
      <p:graphicFrame>
        <p:nvGraphicFramePr>
          <p:cNvPr id="108590" name="Group 46"/>
          <p:cNvGraphicFramePr>
            <a:graphicFrameLocks noGrp="1"/>
          </p:cNvGraphicFramePr>
          <p:nvPr>
            <p:ph sz="half" idx="1"/>
          </p:nvPr>
        </p:nvGraphicFramePr>
        <p:xfrm>
          <a:off x="0" y="1557338"/>
          <a:ext cx="9144000" cy="4337305"/>
        </p:xfrm>
        <a:graphic>
          <a:graphicData uri="http://schemas.openxmlformats.org/drawingml/2006/table">
            <a:tbl>
              <a:tblPr/>
              <a:tblGrid>
                <a:gridCol w="2200275"/>
                <a:gridCol w="3695700"/>
                <a:gridCol w="3248025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Линейные функции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Алгебраическое условие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Геометрический вывод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у= к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х+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=к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≠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3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у= к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х+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≠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к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≠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3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≠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к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 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=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8592" name="Rectangle 4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059113" y="6237288"/>
            <a:ext cx="2879725" cy="431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Проверка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Заполните таблицы</a:t>
            </a:r>
          </a:p>
        </p:txBody>
      </p:sp>
      <p:graphicFrame>
        <p:nvGraphicFramePr>
          <p:cNvPr id="75832" name="Group 56"/>
          <p:cNvGraphicFramePr>
            <a:graphicFrameLocks noGrp="1"/>
          </p:cNvGraphicFramePr>
          <p:nvPr>
            <p:ph sz="half" idx="1"/>
          </p:nvPr>
        </p:nvGraphicFramePr>
        <p:xfrm>
          <a:off x="0" y="1484313"/>
          <a:ext cx="9144000" cy="4370325"/>
        </p:xfrm>
        <a:graphic>
          <a:graphicData uri="http://schemas.openxmlformats.org/drawingml/2006/table">
            <a:tbl>
              <a:tblPr/>
              <a:tblGrid>
                <a:gridCol w="2200275"/>
                <a:gridCol w="3695700"/>
                <a:gridCol w="3248025"/>
              </a:tblGrid>
              <a:tr h="1152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Линейные функции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Алгебраическое условие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Геометрический вывод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у= к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х+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=к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≠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прямые параллельны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3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у= к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х+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≠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к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≠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прямые пересекаются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3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≠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к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=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прямые пересекаются в точке (0;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817" name="Line 41"/>
          <p:cNvSpPr>
            <a:spLocks noChangeShapeType="1"/>
          </p:cNvSpPr>
          <p:nvPr/>
        </p:nvSpPr>
        <p:spPr bwMode="auto">
          <a:xfrm flipV="1">
            <a:off x="8459788" y="27813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75818" name="Line 42"/>
          <p:cNvSpPr>
            <a:spLocks noChangeShapeType="1"/>
          </p:cNvSpPr>
          <p:nvPr/>
        </p:nvSpPr>
        <p:spPr bwMode="auto">
          <a:xfrm>
            <a:off x="8101013" y="3357563"/>
            <a:ext cx="1042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75819" name="Line 43"/>
          <p:cNvSpPr>
            <a:spLocks noChangeShapeType="1"/>
          </p:cNvSpPr>
          <p:nvPr/>
        </p:nvSpPr>
        <p:spPr bwMode="auto">
          <a:xfrm flipH="1">
            <a:off x="7740650" y="2852738"/>
            <a:ext cx="1152525" cy="288925"/>
          </a:xfrm>
          <a:prstGeom prst="line">
            <a:avLst/>
          </a:prstGeom>
          <a:noFill/>
          <a:ln w="9525">
            <a:solidFill>
              <a:srgbClr val="FC211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75820" name="Line 44"/>
          <p:cNvSpPr>
            <a:spLocks noChangeShapeType="1"/>
          </p:cNvSpPr>
          <p:nvPr/>
        </p:nvSpPr>
        <p:spPr bwMode="auto">
          <a:xfrm flipH="1">
            <a:off x="7956550" y="3068638"/>
            <a:ext cx="1152525" cy="288925"/>
          </a:xfrm>
          <a:prstGeom prst="line">
            <a:avLst/>
          </a:prstGeom>
          <a:noFill/>
          <a:ln w="9525">
            <a:solidFill>
              <a:srgbClr val="FC211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75821" name="Line 45"/>
          <p:cNvSpPr>
            <a:spLocks noChangeShapeType="1"/>
          </p:cNvSpPr>
          <p:nvPr/>
        </p:nvSpPr>
        <p:spPr bwMode="auto">
          <a:xfrm flipV="1">
            <a:off x="8316913" y="37893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75822" name="Line 46"/>
          <p:cNvSpPr>
            <a:spLocks noChangeShapeType="1"/>
          </p:cNvSpPr>
          <p:nvPr/>
        </p:nvSpPr>
        <p:spPr bwMode="auto">
          <a:xfrm flipV="1">
            <a:off x="8316913" y="494188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75823" name="Line 47"/>
          <p:cNvSpPr>
            <a:spLocks noChangeShapeType="1"/>
          </p:cNvSpPr>
          <p:nvPr/>
        </p:nvSpPr>
        <p:spPr bwMode="auto">
          <a:xfrm>
            <a:off x="7885113" y="4365625"/>
            <a:ext cx="1042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75824" name="Line 48"/>
          <p:cNvSpPr>
            <a:spLocks noChangeShapeType="1"/>
          </p:cNvSpPr>
          <p:nvPr/>
        </p:nvSpPr>
        <p:spPr bwMode="auto">
          <a:xfrm>
            <a:off x="7885113" y="5516563"/>
            <a:ext cx="1042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75825" name="Line 49"/>
          <p:cNvSpPr>
            <a:spLocks noChangeShapeType="1"/>
          </p:cNvSpPr>
          <p:nvPr/>
        </p:nvSpPr>
        <p:spPr bwMode="auto">
          <a:xfrm flipH="1">
            <a:off x="7885113" y="3789363"/>
            <a:ext cx="935037" cy="576262"/>
          </a:xfrm>
          <a:prstGeom prst="line">
            <a:avLst/>
          </a:prstGeom>
          <a:noFill/>
          <a:ln w="9525">
            <a:solidFill>
              <a:srgbClr val="FC211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75826" name="Line 50"/>
          <p:cNvSpPr>
            <a:spLocks noChangeShapeType="1"/>
          </p:cNvSpPr>
          <p:nvPr/>
        </p:nvSpPr>
        <p:spPr bwMode="auto">
          <a:xfrm>
            <a:off x="8388350" y="3644900"/>
            <a:ext cx="287338" cy="792163"/>
          </a:xfrm>
          <a:prstGeom prst="line">
            <a:avLst/>
          </a:prstGeom>
          <a:noFill/>
          <a:ln w="9525">
            <a:solidFill>
              <a:srgbClr val="FC211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75827" name="Line 51"/>
          <p:cNvSpPr>
            <a:spLocks noChangeShapeType="1"/>
          </p:cNvSpPr>
          <p:nvPr/>
        </p:nvSpPr>
        <p:spPr bwMode="auto">
          <a:xfrm flipH="1">
            <a:off x="7885113" y="5013325"/>
            <a:ext cx="863600" cy="360363"/>
          </a:xfrm>
          <a:prstGeom prst="line">
            <a:avLst/>
          </a:prstGeom>
          <a:noFill/>
          <a:ln w="9525">
            <a:solidFill>
              <a:srgbClr val="FC211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75828" name="Line 52"/>
          <p:cNvSpPr>
            <a:spLocks noChangeShapeType="1"/>
          </p:cNvSpPr>
          <p:nvPr/>
        </p:nvSpPr>
        <p:spPr bwMode="auto">
          <a:xfrm>
            <a:off x="8172450" y="4868863"/>
            <a:ext cx="287338" cy="647700"/>
          </a:xfrm>
          <a:prstGeom prst="line">
            <a:avLst/>
          </a:prstGeom>
          <a:noFill/>
          <a:ln w="9525">
            <a:solidFill>
              <a:srgbClr val="FC211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ru-RU"/>
              <a:t>у = 2х  и у = 2х – 4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/>
              <a:t>у = х +3  и у = 2х – 1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/>
              <a:t>у =4х + 6  и у = 4х + 6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/>
              <a:t>у =12х – 6  и у = 13х – 6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/>
              <a:t>у =0,5 х + 7  и у = 1</a:t>
            </a:r>
            <a:r>
              <a:rPr lang="en-US">
                <a:cs typeface="Tahoma" pitchFamily="34" charset="0"/>
              </a:rPr>
              <a:t>/</a:t>
            </a:r>
            <a:r>
              <a:rPr lang="ru-RU">
                <a:cs typeface="Tahoma" pitchFamily="34" charset="0"/>
              </a:rPr>
              <a:t>2 х – 7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/>
              <a:t>у =5х + 8  и у = 15</a:t>
            </a:r>
            <a:r>
              <a:rPr lang="en-US">
                <a:cs typeface="Tahoma" pitchFamily="34" charset="0"/>
              </a:rPr>
              <a:t>/</a:t>
            </a:r>
            <a:r>
              <a:rPr lang="ru-RU">
                <a:cs typeface="Tahoma" pitchFamily="34" charset="0"/>
              </a:rPr>
              <a:t>3х + 4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/>
              <a:t>у = 12</a:t>
            </a:r>
            <a:r>
              <a:rPr lang="en-US">
                <a:cs typeface="Tahoma" pitchFamily="34" charset="0"/>
              </a:rPr>
              <a:t>/</a:t>
            </a:r>
            <a:r>
              <a:rPr lang="ru-RU">
                <a:cs typeface="Tahoma" pitchFamily="34" charset="0"/>
              </a:rPr>
              <a:t>16х – 4  и </a:t>
            </a:r>
            <a:r>
              <a:rPr lang="ru-RU"/>
              <a:t>у = 15 </a:t>
            </a:r>
            <a:r>
              <a:rPr lang="en-US">
                <a:cs typeface="Tahoma" pitchFamily="34" charset="0"/>
              </a:rPr>
              <a:t>/</a:t>
            </a:r>
            <a:r>
              <a:rPr lang="ru-RU">
                <a:cs typeface="Tahoma" pitchFamily="34" charset="0"/>
              </a:rPr>
              <a:t>16х +3</a:t>
            </a:r>
            <a:endParaRPr lang="en-US">
              <a:cs typeface="Tahoma" pitchFamily="34" charset="0"/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solidFill>
                  <a:srgbClr val="FC2110"/>
                </a:solidFill>
              </a:rPr>
              <a:t>Не выполняя построения, установите взаимное расположение графиков линейных функций: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solidFill>
                  <a:srgbClr val="FC2110"/>
                </a:solidFill>
              </a:rPr>
              <a:t>Поставьте вместо … такое число, чтобы графики заданных линейных функций </a:t>
            </a:r>
            <a:r>
              <a:rPr lang="ru-RU" sz="2800" u="sng">
                <a:solidFill>
                  <a:srgbClr val="FC2110"/>
                </a:solidFill>
              </a:rPr>
              <a:t>пересекались:</a:t>
            </a:r>
          </a:p>
        </p:txBody>
      </p:sp>
      <p:sp>
        <p:nvSpPr>
          <p:cNvPr id="788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lphaLcParenR"/>
            </a:pPr>
            <a:r>
              <a:rPr lang="ru-RU"/>
              <a:t>у = 6х + 5 и у = </a:t>
            </a:r>
            <a:r>
              <a:rPr lang="ru-RU">
                <a:cs typeface="Tahoma" pitchFamily="34" charset="0"/>
              </a:rPr>
              <a:t>…</a:t>
            </a:r>
            <a:r>
              <a:rPr lang="ru-RU" sz="2000">
                <a:cs typeface="Tahoma" pitchFamily="34" charset="0"/>
              </a:rPr>
              <a:t> </a:t>
            </a:r>
            <a:r>
              <a:rPr lang="ru-RU">
                <a:cs typeface="Tahoma" pitchFamily="34" charset="0"/>
              </a:rPr>
              <a:t>х + 5</a:t>
            </a:r>
          </a:p>
          <a:p>
            <a:pPr marL="609600" indent="-609600">
              <a:buFont typeface="Wingdings" pitchFamily="2" charset="2"/>
              <a:buAutoNum type="alphaLcParenR"/>
            </a:pPr>
            <a:r>
              <a:rPr lang="ru-RU"/>
              <a:t>у = - 9 - 4х     и   у = -… х - 5 </a:t>
            </a:r>
          </a:p>
          <a:p>
            <a:pPr marL="609600" indent="-609600">
              <a:buFont typeface="Wingdings" pitchFamily="2" charset="2"/>
              <a:buAutoNum type="alphaLcParenR"/>
            </a:pPr>
            <a:r>
              <a:rPr lang="ru-RU"/>
              <a:t>у = - х – 6      и    у = -…х + 6</a:t>
            </a:r>
            <a:endParaRPr lang="ru-RU">
              <a:cs typeface="Tahoma" pitchFamily="34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ru-RU" u="sng">
                <a:solidFill>
                  <a:srgbClr val="FC2110"/>
                </a:solidFill>
              </a:rPr>
              <a:t>были параллельны:</a:t>
            </a:r>
          </a:p>
          <a:p>
            <a:pPr marL="609600" indent="-609600"/>
            <a:r>
              <a:rPr lang="ru-RU"/>
              <a:t>у = 1,3х – 5   и   у = …х  +7</a:t>
            </a:r>
          </a:p>
          <a:p>
            <a:pPr marL="609600" indent="-609600"/>
            <a:r>
              <a:rPr lang="ru-RU"/>
              <a:t>у =  …х + 3    и    у = -… х  - 6</a:t>
            </a:r>
          </a:p>
          <a:p>
            <a:pPr marL="609600" indent="-609600"/>
            <a:r>
              <a:rPr lang="ru-RU"/>
              <a:t>у =   45 - … х   и   у = -2х - 5</a:t>
            </a:r>
          </a:p>
        </p:txBody>
      </p:sp>
      <p:sp>
        <p:nvSpPr>
          <p:cNvPr id="78852" name="WordArt 4"/>
          <p:cNvSpPr>
            <a:spLocks noChangeArrowheads="1" noChangeShapeType="1" noTextEdit="1"/>
          </p:cNvSpPr>
          <p:nvPr/>
        </p:nvSpPr>
        <p:spPr bwMode="auto">
          <a:xfrm>
            <a:off x="5364163" y="4221163"/>
            <a:ext cx="454025" cy="43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1,3</a:t>
            </a:r>
            <a:endParaRPr lang="ru-RU" sz="20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8853" name="WordArt 5"/>
          <p:cNvSpPr>
            <a:spLocks noChangeArrowheads="1" noChangeShapeType="1" noTextEdit="1"/>
          </p:cNvSpPr>
          <p:nvPr/>
        </p:nvSpPr>
        <p:spPr bwMode="auto">
          <a:xfrm>
            <a:off x="2268538" y="4868863"/>
            <a:ext cx="454025" cy="43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-6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611188" y="0"/>
            <a:ext cx="7200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dirty="0"/>
          </a:p>
        </p:txBody>
      </p:sp>
      <p:sp>
        <p:nvSpPr>
          <p:cNvPr id="78855" name="WordArt 7"/>
          <p:cNvSpPr>
            <a:spLocks noChangeArrowheads="1" noChangeShapeType="1" noTextEdit="1"/>
          </p:cNvSpPr>
          <p:nvPr/>
        </p:nvSpPr>
        <p:spPr bwMode="auto">
          <a:xfrm>
            <a:off x="5940425" y="4868863"/>
            <a:ext cx="309563" cy="43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78856" name="WordArt 8"/>
          <p:cNvSpPr>
            <a:spLocks noChangeArrowheads="1" noChangeShapeType="1" noTextEdit="1"/>
          </p:cNvSpPr>
          <p:nvPr/>
        </p:nvSpPr>
        <p:spPr bwMode="auto">
          <a:xfrm>
            <a:off x="4859338" y="1844675"/>
            <a:ext cx="311150" cy="43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8</a:t>
            </a:r>
            <a:endParaRPr lang="ru-RU" sz="20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  <p:bldP spid="78853" grpId="0" animBg="1"/>
      <p:bldP spid="78855" grpId="0" animBg="1"/>
      <p:bldP spid="7885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83575" cy="1143000"/>
          </a:xfrm>
        </p:spPr>
        <p:txBody>
          <a:bodyPr/>
          <a:lstStyle/>
          <a:p>
            <a:r>
              <a:rPr lang="ru-RU" sz="2800">
                <a:solidFill>
                  <a:srgbClr val="FC2110"/>
                </a:solidFill>
              </a:rPr>
              <a:t>Составить функцию, так чтобы они пересекали ось ОУ в точке с координатой ( 0;</a:t>
            </a:r>
            <a:r>
              <a:rPr lang="ru-RU" sz="2800" i="1">
                <a:solidFill>
                  <a:srgbClr val="FC2110"/>
                </a:solidFill>
                <a:latin typeface="Monotype Corsiva" pitchFamily="66" charset="0"/>
              </a:rPr>
              <a:t>т </a:t>
            </a:r>
            <a:r>
              <a:rPr lang="ru-RU" sz="2800">
                <a:solidFill>
                  <a:srgbClr val="FC2110"/>
                </a:solidFill>
              </a:rPr>
              <a:t>)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051050" y="1628775"/>
            <a:ext cx="3810000" cy="4114800"/>
          </a:xfrm>
          <a:noFill/>
          <a:ln/>
        </p:spPr>
        <p:txBody>
          <a:bodyPr/>
          <a:lstStyle/>
          <a:p>
            <a:r>
              <a:rPr lang="ru-RU" sz="2800"/>
              <a:t> а)  у = 10х -3;</a:t>
            </a:r>
          </a:p>
          <a:p>
            <a:r>
              <a:rPr lang="ru-RU" sz="2800"/>
              <a:t> б)  у = - 20х -7;</a:t>
            </a:r>
          </a:p>
          <a:p>
            <a:r>
              <a:rPr lang="ru-RU" sz="2800"/>
              <a:t> в)  у = 0,5х -3;</a:t>
            </a:r>
          </a:p>
          <a:p>
            <a:r>
              <a:rPr lang="ru-RU" sz="2800"/>
              <a:t> г)  у =  -3 - 20х;</a:t>
            </a:r>
          </a:p>
          <a:p>
            <a:r>
              <a:rPr lang="ru-RU" sz="2800"/>
              <a:t> д)  у = 3х +2 ;</a:t>
            </a:r>
          </a:p>
          <a:p>
            <a:r>
              <a:rPr lang="ru-RU" sz="2800"/>
              <a:t> е)  у = 2 + 3х;</a:t>
            </a:r>
          </a:p>
          <a:p>
            <a:r>
              <a:rPr lang="ru-RU" sz="2800"/>
              <a:t> ж) у = 1</a:t>
            </a:r>
            <a:r>
              <a:rPr lang="en-US" sz="2800">
                <a:cs typeface="Tahoma" pitchFamily="34" charset="0"/>
              </a:rPr>
              <a:t>/</a:t>
            </a:r>
            <a:r>
              <a:rPr lang="ru-RU" sz="2800"/>
              <a:t>2х + 3;</a:t>
            </a:r>
          </a:p>
          <a:p>
            <a:pPr>
              <a:buFont typeface="Wingdings" pitchFamily="2" charset="2"/>
              <a:buNone/>
            </a:pPr>
            <a:endParaRPr lang="ru-RU" sz="2800"/>
          </a:p>
        </p:txBody>
      </p:sp>
      <p:graphicFrame>
        <p:nvGraphicFramePr>
          <p:cNvPr id="79877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9540875" y="404813"/>
          <a:ext cx="1584325" cy="792162"/>
        </p:xfrm>
        <a:graphic>
          <a:graphicData uri="http://schemas.openxmlformats.org/presentationml/2006/ole">
            <p:oleObj spid="_x0000_s1026" name="Microsoft Equation 3.0" r:id="rId3" imgW="787058" imgH="393529" progId="Equation.3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57346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sz="2800">
                <a:solidFill>
                  <a:srgbClr val="FC2110"/>
                </a:solidFill>
              </a:rPr>
              <a:t/>
            </a:r>
            <a:br>
              <a:rPr lang="ru-RU" sz="2800">
                <a:solidFill>
                  <a:srgbClr val="FC2110"/>
                </a:solidFill>
              </a:rPr>
            </a:br>
            <a:r>
              <a:rPr lang="ru-RU" sz="2800">
                <a:solidFill>
                  <a:srgbClr val="FC2110"/>
                </a:solidFill>
              </a:rPr>
              <a:t/>
            </a:r>
            <a:br>
              <a:rPr lang="ru-RU" sz="2800">
                <a:solidFill>
                  <a:srgbClr val="FC2110"/>
                </a:solidFill>
              </a:rPr>
            </a:br>
            <a:r>
              <a:rPr lang="ru-RU" sz="2800">
                <a:solidFill>
                  <a:srgbClr val="FC2110"/>
                </a:solidFill>
              </a:rPr>
              <a:t/>
            </a:r>
            <a:br>
              <a:rPr lang="ru-RU" sz="2800">
                <a:solidFill>
                  <a:srgbClr val="FC2110"/>
                </a:solidFill>
              </a:rPr>
            </a:br>
            <a:r>
              <a:rPr lang="ru-RU" sz="2800">
                <a:solidFill>
                  <a:srgbClr val="FC2110"/>
                </a:solidFill>
              </a:rPr>
              <a:t/>
            </a:r>
            <a:br>
              <a:rPr lang="ru-RU" sz="2800">
                <a:solidFill>
                  <a:srgbClr val="FC2110"/>
                </a:solidFill>
              </a:rPr>
            </a:br>
            <a:r>
              <a:rPr lang="ru-RU" sz="2800">
                <a:solidFill>
                  <a:schemeClr val="tx1"/>
                </a:solidFill>
              </a:rPr>
              <a:t>Даны две линейные функции </a:t>
            </a:r>
            <a:r>
              <a:rPr lang="ru-RU" sz="2800">
                <a:solidFill>
                  <a:srgbClr val="FC2110"/>
                </a:solidFill>
              </a:rPr>
              <a:t>у = к</a:t>
            </a:r>
            <a:r>
              <a:rPr lang="ru-RU" sz="2800" baseline="-25000">
                <a:solidFill>
                  <a:srgbClr val="FC2110"/>
                </a:solidFill>
              </a:rPr>
              <a:t>1</a:t>
            </a:r>
            <a:r>
              <a:rPr lang="en-US" sz="2800">
                <a:solidFill>
                  <a:srgbClr val="FC2110"/>
                </a:solidFill>
              </a:rPr>
              <a:t>x </a:t>
            </a:r>
            <a:r>
              <a:rPr lang="ru-RU" sz="2800">
                <a:solidFill>
                  <a:srgbClr val="FC2110"/>
                </a:solidFill>
              </a:rPr>
              <a:t>+</a:t>
            </a:r>
            <a:r>
              <a:rPr lang="en-US" sz="2800">
                <a:solidFill>
                  <a:srgbClr val="FC2110"/>
                </a:solidFill>
              </a:rPr>
              <a:t> m</a:t>
            </a:r>
            <a:r>
              <a:rPr lang="ru-RU" sz="2800" baseline="-25000">
                <a:solidFill>
                  <a:srgbClr val="FC2110"/>
                </a:solidFill>
              </a:rPr>
              <a:t>1</a:t>
            </a:r>
            <a:r>
              <a:rPr lang="ru-RU" sz="2800">
                <a:solidFill>
                  <a:srgbClr val="FC2110"/>
                </a:solidFill>
              </a:rPr>
              <a:t> , </a:t>
            </a:r>
            <a:br>
              <a:rPr lang="ru-RU" sz="2800">
                <a:solidFill>
                  <a:srgbClr val="FC2110"/>
                </a:solidFill>
              </a:rPr>
            </a:br>
            <a:r>
              <a:rPr lang="ru-RU" sz="2800">
                <a:solidFill>
                  <a:srgbClr val="FC2110"/>
                </a:solidFill>
              </a:rPr>
              <a:t>у = к</a:t>
            </a:r>
            <a:r>
              <a:rPr lang="ru-RU" sz="2800" baseline="-25000">
                <a:solidFill>
                  <a:srgbClr val="FC2110"/>
                </a:solidFill>
              </a:rPr>
              <a:t>2 </a:t>
            </a:r>
            <a:r>
              <a:rPr lang="ru-RU" sz="2800">
                <a:solidFill>
                  <a:srgbClr val="FC2110"/>
                </a:solidFill>
              </a:rPr>
              <a:t>х + </a:t>
            </a:r>
            <a:r>
              <a:rPr lang="en-US" sz="2800">
                <a:solidFill>
                  <a:srgbClr val="FC2110"/>
                </a:solidFill>
              </a:rPr>
              <a:t>m</a:t>
            </a:r>
            <a:r>
              <a:rPr lang="ru-RU" sz="2800" baseline="-25000">
                <a:solidFill>
                  <a:srgbClr val="FC2110"/>
                </a:solidFill>
              </a:rPr>
              <a:t>2.</a:t>
            </a:r>
            <a:r>
              <a:rPr lang="ru-RU" sz="2800" baseline="-25000">
                <a:solidFill>
                  <a:schemeClr val="tx1"/>
                </a:solidFill>
              </a:rPr>
              <a:t> </a:t>
            </a:r>
            <a:r>
              <a:rPr lang="ru-RU" sz="2800">
                <a:solidFill>
                  <a:schemeClr val="tx1"/>
                </a:solidFill>
              </a:rPr>
              <a:t>Подберите такие коэффициенты к</a:t>
            </a:r>
            <a:r>
              <a:rPr lang="ru-RU" sz="2800" baseline="-25000">
                <a:solidFill>
                  <a:schemeClr val="tx1"/>
                </a:solidFill>
              </a:rPr>
              <a:t>2</a:t>
            </a:r>
            <a:r>
              <a:rPr lang="ru-RU" sz="2800">
                <a:solidFill>
                  <a:schemeClr val="tx1"/>
                </a:solidFill>
              </a:rPr>
              <a:t>,</a:t>
            </a:r>
            <a:r>
              <a:rPr lang="en-US" sz="2800">
                <a:solidFill>
                  <a:schemeClr val="tx1"/>
                </a:solidFill>
              </a:rPr>
              <a:t> </a:t>
            </a:r>
            <a:r>
              <a:rPr lang="ru-RU" sz="2800">
                <a:solidFill>
                  <a:schemeClr val="tx1"/>
                </a:solidFill>
              </a:rPr>
              <a:t>к</a:t>
            </a:r>
            <a:r>
              <a:rPr lang="ru-RU" sz="2800" baseline="-25000">
                <a:solidFill>
                  <a:schemeClr val="tx1"/>
                </a:solidFill>
              </a:rPr>
              <a:t>1</a:t>
            </a:r>
            <a:r>
              <a:rPr lang="ru-RU" sz="2800">
                <a:solidFill>
                  <a:schemeClr val="tx1"/>
                </a:solidFill>
              </a:rPr>
              <a:t>, </a:t>
            </a:r>
            <a:r>
              <a:rPr lang="en-US" sz="2800">
                <a:solidFill>
                  <a:schemeClr val="tx1"/>
                </a:solidFill>
              </a:rPr>
              <a:t>m</a:t>
            </a:r>
            <a:r>
              <a:rPr lang="ru-RU" sz="2800" baseline="-25000">
                <a:solidFill>
                  <a:schemeClr val="tx1"/>
                </a:solidFill>
              </a:rPr>
              <a:t>2</a:t>
            </a:r>
            <a:r>
              <a:rPr lang="ru-RU" sz="2800">
                <a:solidFill>
                  <a:schemeClr val="tx1"/>
                </a:solidFill>
              </a:rPr>
              <a:t>, </a:t>
            </a:r>
            <a:r>
              <a:rPr lang="en-US" sz="2800">
                <a:solidFill>
                  <a:schemeClr val="tx1"/>
                </a:solidFill>
              </a:rPr>
              <a:t>m</a:t>
            </a:r>
            <a:r>
              <a:rPr lang="ru-RU" sz="2800" baseline="-25000">
                <a:solidFill>
                  <a:schemeClr val="tx1"/>
                </a:solidFill>
              </a:rPr>
              <a:t>1</a:t>
            </a:r>
            <a:r>
              <a:rPr lang="ru-RU" sz="2800">
                <a:solidFill>
                  <a:schemeClr val="tx1"/>
                </a:solidFill>
              </a:rPr>
              <a:t> чтобы графики линейных функций пересекались, причем обе функции были :</a:t>
            </a:r>
            <a:br>
              <a:rPr lang="ru-RU" sz="2800">
                <a:solidFill>
                  <a:schemeClr val="tx1"/>
                </a:solidFill>
              </a:rPr>
            </a:br>
            <a:r>
              <a:rPr lang="ru-RU" sz="2800">
                <a:solidFill>
                  <a:schemeClr val="tx1"/>
                </a:solidFill>
              </a:rPr>
              <a:t>1) возрастающими</a:t>
            </a:r>
            <a:br>
              <a:rPr lang="ru-RU" sz="2800">
                <a:solidFill>
                  <a:schemeClr val="tx1"/>
                </a:solidFill>
              </a:rPr>
            </a:br>
            <a:r>
              <a:rPr lang="ru-RU" sz="2800">
                <a:solidFill>
                  <a:schemeClr val="tx1"/>
                </a:solidFill>
              </a:rPr>
              <a:t>2) убывающими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50825" y="404813"/>
            <a:ext cx="8421688" cy="61198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 </a:t>
            </a:r>
            <a:r>
              <a:rPr lang="ru-RU" sz="2400" b="1"/>
              <a:t>Найди ошибку:</a:t>
            </a:r>
            <a:endParaRPr lang="en-US" sz="24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b="1"/>
          </a:p>
          <a:p>
            <a:pPr>
              <a:lnSpc>
                <a:spcPct val="80000"/>
              </a:lnSpc>
            </a:pPr>
            <a:r>
              <a:rPr lang="en-US" sz="2400"/>
              <a:t>  </a:t>
            </a:r>
            <a:r>
              <a:rPr lang="ru-RU" sz="2400"/>
              <a:t>а) прямые у = 7х -4 и у = 7х +5 – параллельны;</a:t>
            </a:r>
            <a:endParaRPr lang="en-US" sz="2400"/>
          </a:p>
          <a:p>
            <a:pPr>
              <a:lnSpc>
                <a:spcPct val="80000"/>
              </a:lnSpc>
            </a:pPr>
            <a:endParaRPr lang="ru-RU" sz="2400"/>
          </a:p>
          <a:p>
            <a:pPr>
              <a:lnSpc>
                <a:spcPct val="80000"/>
              </a:lnSpc>
            </a:pPr>
            <a:r>
              <a:rPr lang="en-US" sz="2400"/>
              <a:t> </a:t>
            </a:r>
            <a:r>
              <a:rPr lang="ru-RU" sz="2400"/>
              <a:t> б) прямые у = 10х -3 и у = -10х -6 – параллельны;</a:t>
            </a:r>
            <a:endParaRPr lang="en-US" sz="2400"/>
          </a:p>
          <a:p>
            <a:pPr>
              <a:lnSpc>
                <a:spcPct val="80000"/>
              </a:lnSpc>
            </a:pPr>
            <a:endParaRPr lang="ru-RU" sz="2400"/>
          </a:p>
          <a:p>
            <a:pPr>
              <a:lnSpc>
                <a:spcPct val="80000"/>
              </a:lnSpc>
            </a:pPr>
            <a:r>
              <a:rPr lang="ru-RU" sz="2400"/>
              <a:t> </a:t>
            </a:r>
            <a:r>
              <a:rPr lang="en-US" sz="2400"/>
              <a:t> </a:t>
            </a:r>
            <a:r>
              <a:rPr lang="ru-RU" sz="2400"/>
              <a:t>в) прямые у = 0,3х -2 и у = 8,1х -2 – пересекаются;</a:t>
            </a:r>
            <a:endParaRPr lang="en-US" sz="2400"/>
          </a:p>
          <a:p>
            <a:pPr>
              <a:lnSpc>
                <a:spcPct val="80000"/>
              </a:lnSpc>
            </a:pPr>
            <a:endParaRPr lang="ru-RU" sz="2400"/>
          </a:p>
          <a:p>
            <a:pPr>
              <a:lnSpc>
                <a:spcPct val="80000"/>
              </a:lnSpc>
            </a:pPr>
            <a:r>
              <a:rPr lang="en-US" sz="2400"/>
              <a:t> </a:t>
            </a:r>
            <a:r>
              <a:rPr lang="ru-RU" sz="2400"/>
              <a:t> г) прямые у = - 7х +3 и у = -7х -2 – пересекаются;</a:t>
            </a:r>
            <a:endParaRPr lang="en-US" sz="2400"/>
          </a:p>
          <a:p>
            <a:pPr>
              <a:lnSpc>
                <a:spcPct val="80000"/>
              </a:lnSpc>
            </a:pPr>
            <a:endParaRPr lang="ru-RU" sz="2400"/>
          </a:p>
          <a:p>
            <a:pPr>
              <a:lnSpc>
                <a:spcPct val="80000"/>
              </a:lnSpc>
            </a:pPr>
            <a:r>
              <a:rPr lang="en-US" sz="2400"/>
              <a:t>  </a:t>
            </a:r>
            <a:r>
              <a:rPr lang="ru-RU" sz="2400"/>
              <a:t>д) прямые у = 3х +2 и у = 3х  – параллельны;</a:t>
            </a:r>
            <a:endParaRPr lang="en-US" sz="2400"/>
          </a:p>
          <a:p>
            <a:pPr>
              <a:lnSpc>
                <a:spcPct val="80000"/>
              </a:lnSpc>
            </a:pPr>
            <a:endParaRPr lang="ru-RU" sz="2400"/>
          </a:p>
          <a:p>
            <a:pPr>
              <a:lnSpc>
                <a:spcPct val="80000"/>
              </a:lnSpc>
            </a:pPr>
            <a:r>
              <a:rPr lang="en-US" sz="2400"/>
              <a:t> </a:t>
            </a:r>
            <a:r>
              <a:rPr lang="ru-RU" sz="2400"/>
              <a:t>е) прямые у = -2,3х  и у = 2,3х  – пересекаются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1" name="Рисунок 31" descr="Рисунок4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9143" y="2505238"/>
            <a:ext cx="1885714" cy="2609524"/>
          </a:xfrm>
          <a:noFill/>
          <a:ln/>
        </p:spPr>
      </p:pic>
      <p:pic>
        <p:nvPicPr>
          <p:cNvPr id="111623" name="Picture 7" descr="butterfly1-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45150"/>
            <a:ext cx="714375" cy="1212850"/>
          </a:xfrm>
          <a:prstGeom prst="rect">
            <a:avLst/>
          </a:prstGeom>
          <a:noFill/>
        </p:spPr>
      </p:pic>
      <p:pic>
        <p:nvPicPr>
          <p:cNvPr id="111624" name="Picture 8" descr="butterfly1-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9625" y="5645150"/>
            <a:ext cx="714375" cy="1212850"/>
          </a:xfrm>
          <a:prstGeom prst="rect">
            <a:avLst/>
          </a:prstGeom>
          <a:noFill/>
        </p:spPr>
      </p:pic>
      <p:sp>
        <p:nvSpPr>
          <p:cNvPr id="111626" name="Rectangle 10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23850" y="3789363"/>
            <a:ext cx="75612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ru-RU" dirty="0"/>
              <a:t>	</a:t>
            </a:r>
            <a:r>
              <a:rPr lang="ru-RU" b="1" dirty="0"/>
              <a:t>При </a:t>
            </a:r>
            <a:r>
              <a:rPr lang="en-US" b="1" dirty="0"/>
              <a:t>k</a:t>
            </a:r>
            <a:r>
              <a:rPr lang="ru-RU" b="1" dirty="0"/>
              <a:t>1, не равном </a:t>
            </a:r>
            <a:r>
              <a:rPr lang="en-US" b="1" dirty="0"/>
              <a:t>k</a:t>
            </a:r>
            <a:r>
              <a:rPr lang="ru-RU" b="1" dirty="0"/>
              <a:t>2,</a:t>
            </a:r>
            <a:br>
              <a:rPr lang="ru-RU" b="1" dirty="0"/>
            </a:br>
            <a:r>
              <a:rPr lang="ru-RU" b="1" dirty="0"/>
              <a:t>Прямые пересекаются всегда,</a:t>
            </a:r>
            <a:br>
              <a:rPr lang="ru-RU" b="1" dirty="0"/>
            </a:br>
            <a:r>
              <a:rPr lang="ru-RU" b="1" dirty="0"/>
              <a:t>А при этом </a:t>
            </a:r>
            <a:r>
              <a:rPr lang="en-US" b="1" dirty="0" smtClean="0"/>
              <a:t>m</a:t>
            </a:r>
            <a:r>
              <a:rPr lang="ru-RU" b="1" dirty="0" smtClean="0"/>
              <a:t>1 </a:t>
            </a:r>
            <a:r>
              <a:rPr lang="ru-RU" b="1" dirty="0"/>
              <a:t>равно </a:t>
            </a:r>
            <a:r>
              <a:rPr lang="en-US" b="1" dirty="0"/>
              <a:t>m</a:t>
            </a:r>
            <a:r>
              <a:rPr lang="ru-RU" b="1" dirty="0" smtClean="0"/>
              <a:t>2</a:t>
            </a:r>
            <a:r>
              <a:rPr lang="ru-RU" b="1" dirty="0"/>
              <a:t>,</a:t>
            </a:r>
            <a:br>
              <a:rPr lang="ru-RU" b="1" dirty="0"/>
            </a:br>
            <a:r>
              <a:rPr lang="ru-RU" b="1" dirty="0"/>
              <a:t>Точка</a:t>
            </a:r>
            <a:r>
              <a:rPr lang="ru-RU" dirty="0"/>
              <a:t> </a:t>
            </a:r>
            <a:r>
              <a:rPr lang="ru-RU" b="1" dirty="0"/>
              <a:t>пересечения известна нам тогда</a:t>
            </a:r>
            <a:r>
              <a:rPr lang="ru-RU" dirty="0"/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ru-RU" dirty="0"/>
              <a:t>	</a:t>
            </a:r>
          </a:p>
        </p:txBody>
      </p:sp>
      <p:sp>
        <p:nvSpPr>
          <p:cNvPr id="111632" name="Rectangle 16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0" y="1700213"/>
            <a:ext cx="4392613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ru-RU" sz="28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ru-RU" dirty="0"/>
              <a:t>	Если </a:t>
            </a:r>
            <a:r>
              <a:rPr lang="en-US" dirty="0"/>
              <a:t>k</a:t>
            </a:r>
            <a:r>
              <a:rPr lang="ru-RU" dirty="0"/>
              <a:t>1 равно </a:t>
            </a:r>
            <a:r>
              <a:rPr lang="en-US" dirty="0"/>
              <a:t>k</a:t>
            </a:r>
            <a:r>
              <a:rPr lang="ru-RU" dirty="0"/>
              <a:t>2,</a:t>
            </a:r>
            <a:br>
              <a:rPr lang="ru-RU" dirty="0"/>
            </a:br>
            <a:r>
              <a:rPr lang="ru-RU" dirty="0"/>
              <a:t>Прямые параллельные тогда.</a:t>
            </a:r>
            <a:br>
              <a:rPr lang="ru-RU" dirty="0"/>
            </a:br>
            <a:r>
              <a:rPr lang="ru-RU" dirty="0"/>
              <a:t>А при этом </a:t>
            </a:r>
            <a:r>
              <a:rPr lang="en-US" dirty="0" smtClean="0"/>
              <a:t>m</a:t>
            </a:r>
            <a:r>
              <a:rPr lang="ru-RU" dirty="0" smtClean="0"/>
              <a:t>1 </a:t>
            </a:r>
            <a:r>
              <a:rPr lang="ru-RU" dirty="0"/>
              <a:t>равно </a:t>
            </a:r>
            <a:r>
              <a:rPr lang="en-US" dirty="0" smtClean="0"/>
              <a:t>m</a:t>
            </a:r>
            <a:r>
              <a:rPr lang="ru-RU" dirty="0" smtClean="0"/>
              <a:t>2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То прямые совпадут тогда.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ru-RU" dirty="0"/>
              <a:t>	</a:t>
            </a:r>
            <a:endParaRPr lang="ru-RU" sz="2000" dirty="0"/>
          </a:p>
        </p:txBody>
      </p:sp>
      <p:sp>
        <p:nvSpPr>
          <p:cNvPr id="111633" name="Rectangle 17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348038" y="1196975"/>
            <a:ext cx="439261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ru-RU"/>
              <a:t>	</a:t>
            </a:r>
            <a:r>
              <a:rPr lang="ru-RU" b="1"/>
              <a:t>Графиком которой</a:t>
            </a:r>
            <a:br>
              <a:rPr lang="ru-RU" b="1"/>
            </a:br>
            <a:r>
              <a:rPr lang="ru-RU" b="1"/>
              <a:t>Является </a:t>
            </a:r>
            <a:r>
              <a:rPr lang="ru-RU" b="1">
                <a:solidFill>
                  <a:srgbClr val="FC2110"/>
                </a:solidFill>
              </a:rPr>
              <a:t>прямая,</a:t>
            </a:r>
            <a:br>
              <a:rPr lang="ru-RU" b="1">
                <a:solidFill>
                  <a:srgbClr val="FC2110"/>
                </a:solidFill>
              </a:rPr>
            </a:br>
            <a:r>
              <a:rPr lang="ru-RU" b="1"/>
              <a:t>Строгая, красивая,</a:t>
            </a:r>
            <a:br>
              <a:rPr lang="ru-RU" b="1"/>
            </a:br>
            <a:r>
              <a:rPr lang="ru-RU" b="1"/>
              <a:t>Бесконечная</a:t>
            </a:r>
            <a:r>
              <a:rPr lang="ru-RU"/>
              <a:t> такая.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ru-RU"/>
              <a:t>	</a:t>
            </a:r>
          </a:p>
        </p:txBody>
      </p:sp>
      <p:sp>
        <p:nvSpPr>
          <p:cNvPr id="111634" name="Rectangle 18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23850" y="260350"/>
            <a:ext cx="43211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ru-RU" sz="1800"/>
              <a:t>	</a:t>
            </a:r>
            <a:r>
              <a:rPr lang="ru-RU"/>
              <a:t>Среди многих функций</a:t>
            </a:r>
            <a:br>
              <a:rPr lang="ru-RU"/>
            </a:br>
            <a:r>
              <a:rPr lang="ru-RU"/>
              <a:t>Есть одна нужнейшая</a:t>
            </a:r>
            <a:br>
              <a:rPr lang="ru-RU"/>
            </a:br>
            <a:r>
              <a:rPr lang="ru-RU"/>
              <a:t>Важная, старейшая.</a:t>
            </a:r>
            <a:br>
              <a:rPr lang="ru-RU"/>
            </a:br>
            <a:r>
              <a:rPr lang="ru-RU"/>
              <a:t>Зовем ее линейная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ru-RU"/>
              <a:t>	</a:t>
            </a:r>
            <a:endParaRPr lang="ru-RU" sz="2000"/>
          </a:p>
        </p:txBody>
      </p:sp>
      <p:sp>
        <p:nvSpPr>
          <p:cNvPr id="111635" name="Rectangle 19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95288" y="4797425"/>
            <a:ext cx="70199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ru-RU" sz="1800"/>
              <a:t>	</a:t>
            </a:r>
            <a:endParaRPr lang="ru-RU" sz="28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ru-RU"/>
              <a:t>	И каков же тут итог,</a:t>
            </a:r>
            <a:br>
              <a:rPr lang="ru-RU"/>
            </a:br>
            <a:r>
              <a:rPr lang="ru-RU"/>
              <a:t>Если ваш учитель строг?</a:t>
            </a:r>
            <a:br>
              <a:rPr lang="ru-RU"/>
            </a:br>
            <a:r>
              <a:rPr lang="ru-RU"/>
              <a:t>Любой ответ по «месту жительства» прямых</a:t>
            </a:r>
            <a:br>
              <a:rPr lang="ru-RU"/>
            </a:br>
            <a:r>
              <a:rPr lang="ru-RU"/>
              <a:t>Найдем мы при условиях любых.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6" grpId="0"/>
      <p:bldP spid="111632" grpId="0"/>
      <p:bldP spid="111633" grpId="0"/>
      <p:bldP spid="111634" grpId="0"/>
      <p:bldP spid="1116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-612775" y="836613"/>
            <a:ext cx="7924800" cy="5373687"/>
          </a:xfrm>
        </p:spPr>
        <p:txBody>
          <a:bodyPr>
            <a:normAutofit fontScale="90000"/>
          </a:bodyPr>
          <a:lstStyle/>
          <a:p>
            <a:pPr marL="838200" indent="-838200"/>
            <a:r>
              <a:rPr lang="ru-RU" sz="2000" dirty="0">
                <a:solidFill>
                  <a:srgbClr val="A50021"/>
                </a:solidFill>
              </a:rPr>
              <a:t>           1. Какие числа употребляются при счете</a:t>
            </a:r>
            <a:br>
              <a:rPr lang="ru-RU" sz="2000" dirty="0">
                <a:solidFill>
                  <a:srgbClr val="A50021"/>
                </a:solidFill>
              </a:rPr>
            </a:br>
            <a:r>
              <a:rPr lang="ru-RU" sz="2000" dirty="0"/>
              <a:t>	</a:t>
            </a:r>
            <a:r>
              <a:rPr lang="ru-RU" sz="2000" dirty="0">
                <a:solidFill>
                  <a:schemeClr val="folHlink"/>
                </a:solidFill>
              </a:rPr>
              <a:t> </a:t>
            </a:r>
            <a:r>
              <a:rPr lang="ru-RU" sz="2000" dirty="0">
                <a:solidFill>
                  <a:srgbClr val="000066"/>
                </a:solidFill>
              </a:rPr>
              <a:t>а)</a:t>
            </a:r>
            <a:r>
              <a:rPr lang="ru-RU" sz="2000" i="1" dirty="0">
                <a:solidFill>
                  <a:srgbClr val="000066"/>
                </a:solidFill>
              </a:rPr>
              <a:t>природные;  б)натуральные;    в)искусственные;</a:t>
            </a:r>
            <a:br>
              <a:rPr lang="ru-RU" sz="2000" i="1" dirty="0">
                <a:solidFill>
                  <a:srgbClr val="000066"/>
                </a:solidFill>
              </a:rPr>
            </a:br>
            <a:r>
              <a:rPr lang="ru-RU" sz="2000" dirty="0">
                <a:solidFill>
                  <a:srgbClr val="800000"/>
                </a:solidFill>
              </a:rPr>
              <a:t>2</a:t>
            </a:r>
            <a:r>
              <a:rPr lang="ru-RU" sz="2000" dirty="0">
                <a:solidFill>
                  <a:srgbClr val="A50021"/>
                </a:solidFill>
              </a:rPr>
              <a:t>. Как называют верхний угол футбольных ворот</a:t>
            </a:r>
            <a:br>
              <a:rPr lang="ru-RU" sz="2000" dirty="0">
                <a:solidFill>
                  <a:srgbClr val="A50021"/>
                </a:solidFill>
              </a:rPr>
            </a:br>
            <a:r>
              <a:rPr lang="ru-RU" sz="2000" dirty="0"/>
              <a:t> </a:t>
            </a:r>
            <a:r>
              <a:rPr lang="ru-RU" sz="2000" dirty="0">
                <a:solidFill>
                  <a:schemeClr val="folHlink"/>
                </a:solidFill>
              </a:rPr>
              <a:t> </a:t>
            </a:r>
            <a:r>
              <a:rPr lang="ru-RU" sz="2000" dirty="0">
                <a:solidFill>
                  <a:srgbClr val="000066"/>
                </a:solidFill>
              </a:rPr>
              <a:t>а) </a:t>
            </a:r>
            <a:r>
              <a:rPr lang="ru-RU" sz="2000" i="1" dirty="0">
                <a:solidFill>
                  <a:srgbClr val="000066"/>
                </a:solidFill>
              </a:rPr>
              <a:t>девятка;   б) десятка;   в)пятерка;</a:t>
            </a:r>
            <a:r>
              <a:rPr lang="ru-RU" sz="2000" dirty="0">
                <a:solidFill>
                  <a:schemeClr val="folHlink"/>
                </a:solidFill>
              </a:rPr>
              <a:t/>
            </a:r>
            <a:br>
              <a:rPr lang="ru-RU" sz="2000" dirty="0">
                <a:solidFill>
                  <a:schemeClr val="folHlink"/>
                </a:solidFill>
              </a:rPr>
            </a:br>
            <a:r>
              <a:rPr lang="ru-RU" sz="2000" dirty="0">
                <a:solidFill>
                  <a:srgbClr val="800000"/>
                </a:solidFill>
              </a:rPr>
              <a:t>3.</a:t>
            </a:r>
            <a:r>
              <a:rPr lang="ru-RU" sz="2000" dirty="0">
                <a:solidFill>
                  <a:srgbClr val="A50021"/>
                </a:solidFill>
              </a:rPr>
              <a:t> Какими бывают современные фотоаппараты</a:t>
            </a:r>
            <a:br>
              <a:rPr lang="ru-RU" sz="2000" dirty="0">
                <a:solidFill>
                  <a:srgbClr val="A50021"/>
                </a:solidFill>
              </a:rPr>
            </a:br>
            <a:r>
              <a:rPr lang="ru-RU" sz="2000" dirty="0">
                <a:solidFill>
                  <a:srgbClr val="000066"/>
                </a:solidFill>
              </a:rPr>
              <a:t>	а)</a:t>
            </a:r>
            <a:r>
              <a:rPr lang="ru-RU" sz="2000" i="1" dirty="0">
                <a:solidFill>
                  <a:srgbClr val="000066"/>
                </a:solidFill>
              </a:rPr>
              <a:t>цифровые;    б)числовые;     в)дробные</a:t>
            </a:r>
            <a:r>
              <a:rPr lang="ru-RU" sz="2000" dirty="0">
                <a:solidFill>
                  <a:srgbClr val="000066"/>
                </a:solidFill>
              </a:rPr>
              <a:t>;</a:t>
            </a:r>
            <a:br>
              <a:rPr lang="ru-RU" sz="2000" dirty="0">
                <a:solidFill>
                  <a:srgbClr val="000066"/>
                </a:solidFill>
              </a:rPr>
            </a:br>
            <a:r>
              <a:rPr lang="ru-RU" sz="2000" dirty="0">
                <a:solidFill>
                  <a:srgbClr val="800000"/>
                </a:solidFill>
              </a:rPr>
              <a:t>4.</a:t>
            </a:r>
            <a:r>
              <a:rPr lang="ru-RU" sz="2000" dirty="0">
                <a:solidFill>
                  <a:srgbClr val="A50021"/>
                </a:solidFill>
              </a:rPr>
              <a:t> Как называется расстояние между двумя отметками                     	   на измерительной шкале?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</a:t>
            </a:r>
            <a:r>
              <a:rPr lang="ru-RU" sz="2000" dirty="0">
                <a:solidFill>
                  <a:srgbClr val="000066"/>
                </a:solidFill>
              </a:rPr>
              <a:t>а)</a:t>
            </a:r>
            <a:r>
              <a:rPr lang="ru-RU" sz="2000" i="1" dirty="0">
                <a:solidFill>
                  <a:srgbClr val="000066"/>
                </a:solidFill>
              </a:rPr>
              <a:t>сложение;          б)умножение;       в)деление;</a:t>
            </a:r>
            <a:br>
              <a:rPr lang="ru-RU" sz="2000" i="1" dirty="0">
                <a:solidFill>
                  <a:srgbClr val="000066"/>
                </a:solidFill>
              </a:rPr>
            </a:br>
            <a:r>
              <a:rPr lang="ru-RU" sz="2000" dirty="0">
                <a:solidFill>
                  <a:srgbClr val="800000"/>
                </a:solidFill>
              </a:rPr>
              <a:t>5. Что</a:t>
            </a:r>
            <a:r>
              <a:rPr lang="ru-RU" sz="2000" dirty="0">
                <a:solidFill>
                  <a:srgbClr val="A50021"/>
                </a:solidFill>
              </a:rPr>
              <a:t> получается при </a:t>
            </a:r>
            <a:r>
              <a:rPr lang="ru-RU" sz="2000" dirty="0" smtClean="0">
                <a:solidFill>
                  <a:srgbClr val="A50021"/>
                </a:solidFill>
              </a:rPr>
              <a:t>делении  </a:t>
            </a:r>
            <a:r>
              <a:rPr lang="ru-RU" sz="2000" dirty="0">
                <a:solidFill>
                  <a:srgbClr val="A50021"/>
                </a:solidFill>
              </a:rPr>
              <a:t>чисел?</a:t>
            </a:r>
            <a:br>
              <a:rPr lang="ru-RU" sz="2000" dirty="0">
                <a:solidFill>
                  <a:srgbClr val="A50021"/>
                </a:solidFill>
              </a:rPr>
            </a:br>
            <a:r>
              <a:rPr lang="ru-RU" sz="2000" i="1" dirty="0">
                <a:solidFill>
                  <a:srgbClr val="000099"/>
                </a:solidFill>
              </a:rPr>
              <a:t> </a:t>
            </a:r>
            <a:r>
              <a:rPr lang="ru-RU" sz="2000" i="1" dirty="0">
                <a:solidFill>
                  <a:srgbClr val="000066"/>
                </a:solidFill>
              </a:rPr>
              <a:t>а)частное;     б)общественное;      в)коллективное;</a:t>
            </a:r>
            <a:br>
              <a:rPr lang="ru-RU" sz="2000" i="1" dirty="0">
                <a:solidFill>
                  <a:srgbClr val="000066"/>
                </a:solidFill>
              </a:rPr>
            </a:br>
            <a:r>
              <a:rPr lang="ru-RU" sz="2000" i="1" dirty="0">
                <a:solidFill>
                  <a:srgbClr val="000066"/>
                </a:solidFill>
              </a:rPr>
              <a:t> </a:t>
            </a:r>
            <a:r>
              <a:rPr lang="ru-RU" sz="2000" dirty="0">
                <a:solidFill>
                  <a:srgbClr val="A50021"/>
                </a:solidFill>
              </a:rPr>
              <a:t>6. Что иногда производят с персоналом предприятия?</a:t>
            </a:r>
            <a:br>
              <a:rPr lang="ru-RU" sz="2000" dirty="0">
                <a:solidFill>
                  <a:srgbClr val="A5002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	</a:t>
            </a:r>
            <a:r>
              <a:rPr lang="ru-RU" sz="2000" dirty="0">
                <a:solidFill>
                  <a:srgbClr val="000066"/>
                </a:solidFill>
              </a:rPr>
              <a:t>а)</a:t>
            </a:r>
            <a:r>
              <a:rPr lang="ru-RU" sz="2000" i="1" dirty="0">
                <a:solidFill>
                  <a:srgbClr val="000066"/>
                </a:solidFill>
              </a:rPr>
              <a:t>упрощение;     б)сокращение;    в)вынесение за скобки</a:t>
            </a:r>
            <a:br>
              <a:rPr lang="ru-RU" sz="2000" i="1" dirty="0">
                <a:solidFill>
                  <a:srgbClr val="000066"/>
                </a:solidFill>
              </a:rPr>
            </a:br>
            <a:r>
              <a:rPr lang="ru-RU" sz="2000" dirty="0">
                <a:solidFill>
                  <a:srgbClr val="A50021"/>
                </a:solidFill>
              </a:rPr>
              <a:t>7. Какие геометрические фигуры являются спортивными гимнастическими снарядами?</a:t>
            </a:r>
            <a:br>
              <a:rPr lang="ru-RU" sz="2000" dirty="0">
                <a:solidFill>
                  <a:srgbClr val="A5002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</a:t>
            </a:r>
            <a:r>
              <a:rPr lang="ru-RU" sz="2000" dirty="0">
                <a:solidFill>
                  <a:srgbClr val="000066"/>
                </a:solidFill>
              </a:rPr>
              <a:t>а)</a:t>
            </a:r>
            <a:r>
              <a:rPr lang="ru-RU" sz="2000" i="1" dirty="0">
                <a:solidFill>
                  <a:srgbClr val="000066"/>
                </a:solidFill>
              </a:rPr>
              <a:t>ромбы;</a:t>
            </a:r>
            <a:r>
              <a:rPr lang="ru-RU" sz="2000" dirty="0">
                <a:solidFill>
                  <a:srgbClr val="000066"/>
                </a:solidFill>
              </a:rPr>
              <a:t>    б)</a:t>
            </a:r>
            <a:r>
              <a:rPr lang="ru-RU" sz="2000" i="1" dirty="0">
                <a:solidFill>
                  <a:srgbClr val="000066"/>
                </a:solidFill>
              </a:rPr>
              <a:t>квадраты;</a:t>
            </a:r>
            <a:r>
              <a:rPr lang="ru-RU" sz="2000" dirty="0">
                <a:solidFill>
                  <a:srgbClr val="000066"/>
                </a:solidFill>
              </a:rPr>
              <a:t>         в)</a:t>
            </a:r>
            <a:r>
              <a:rPr lang="ru-RU" sz="2000" i="1" dirty="0">
                <a:solidFill>
                  <a:srgbClr val="000066"/>
                </a:solidFill>
              </a:rPr>
              <a:t>кольца</a:t>
            </a:r>
            <a:r>
              <a:rPr lang="ru-RU" sz="2000" i="1" dirty="0">
                <a:solidFill>
                  <a:srgbClr val="000099"/>
                </a:solidFill>
              </a:rPr>
              <a:t>	</a:t>
            </a:r>
            <a:br>
              <a:rPr lang="ru-RU" sz="2000" i="1" dirty="0">
                <a:solidFill>
                  <a:srgbClr val="000099"/>
                </a:solidFill>
              </a:rPr>
            </a:br>
            <a:r>
              <a:rPr lang="ru-RU" sz="2000" dirty="0">
                <a:solidFill>
                  <a:srgbClr val="A50021"/>
                </a:solidFill>
              </a:rPr>
              <a:t>8. Каким математическим словом характеризуют необщительного, скрытного человека?</a:t>
            </a:r>
            <a:br>
              <a:rPr lang="ru-RU" sz="2000" dirty="0">
                <a:solidFill>
                  <a:srgbClr val="A50021"/>
                </a:solidFill>
              </a:rPr>
            </a:br>
            <a:r>
              <a:rPr lang="ru-RU" sz="2000" dirty="0">
                <a:solidFill>
                  <a:srgbClr val="000066"/>
                </a:solidFill>
              </a:rPr>
              <a:t>    а)</a:t>
            </a:r>
            <a:r>
              <a:rPr lang="ru-RU" sz="2000" i="1" dirty="0">
                <a:solidFill>
                  <a:srgbClr val="000066"/>
                </a:solidFill>
              </a:rPr>
              <a:t>прямолинейный; 	б)замкнутый;   в)вогнутый;</a:t>
            </a:r>
            <a:br>
              <a:rPr lang="ru-RU" sz="2000" i="1" dirty="0">
                <a:solidFill>
                  <a:srgbClr val="000066"/>
                </a:solidFill>
              </a:rPr>
            </a:br>
            <a:endParaRPr lang="ru-RU" sz="2000" i="1" dirty="0">
              <a:solidFill>
                <a:srgbClr val="000066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11863" y="5210175"/>
            <a:ext cx="3132137" cy="1647825"/>
            <a:chOff x="2285" y="2871"/>
            <a:chExt cx="2321" cy="124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452" y="3443"/>
              <a:ext cx="200" cy="282"/>
              <a:chOff x="3452" y="3443"/>
              <a:chExt cx="200" cy="282"/>
            </a:xfrm>
          </p:grpSpPr>
          <p:sp>
            <p:nvSpPr>
              <p:cNvPr id="69638" name="Freeform 6"/>
              <p:cNvSpPr>
                <a:spLocks/>
              </p:cNvSpPr>
              <p:nvPr/>
            </p:nvSpPr>
            <p:spPr bwMode="auto">
              <a:xfrm>
                <a:off x="3531" y="3443"/>
                <a:ext cx="121" cy="272"/>
              </a:xfrm>
              <a:custGeom>
                <a:avLst/>
                <a:gdLst/>
                <a:ahLst/>
                <a:cxnLst>
                  <a:cxn ang="0">
                    <a:pos x="106" y="14"/>
                  </a:cxn>
                  <a:cxn ang="0">
                    <a:pos x="121" y="100"/>
                  </a:cxn>
                  <a:cxn ang="0">
                    <a:pos x="117" y="184"/>
                  </a:cxn>
                  <a:cxn ang="0">
                    <a:pos x="115" y="225"/>
                  </a:cxn>
                  <a:cxn ang="0">
                    <a:pos x="121" y="243"/>
                  </a:cxn>
                  <a:cxn ang="0">
                    <a:pos x="111" y="255"/>
                  </a:cxn>
                  <a:cxn ang="0">
                    <a:pos x="51" y="272"/>
                  </a:cxn>
                  <a:cxn ang="0">
                    <a:pos x="13" y="263"/>
                  </a:cxn>
                  <a:cxn ang="0">
                    <a:pos x="0" y="249"/>
                  </a:cxn>
                  <a:cxn ang="0">
                    <a:pos x="4" y="231"/>
                  </a:cxn>
                  <a:cxn ang="0">
                    <a:pos x="43" y="222"/>
                  </a:cxn>
                  <a:cxn ang="0">
                    <a:pos x="76" y="225"/>
                  </a:cxn>
                  <a:cxn ang="0">
                    <a:pos x="90" y="210"/>
                  </a:cxn>
                  <a:cxn ang="0">
                    <a:pos x="76" y="104"/>
                  </a:cxn>
                  <a:cxn ang="0">
                    <a:pos x="74" y="53"/>
                  </a:cxn>
                  <a:cxn ang="0">
                    <a:pos x="76" y="33"/>
                  </a:cxn>
                  <a:cxn ang="0">
                    <a:pos x="102" y="0"/>
                  </a:cxn>
                  <a:cxn ang="0">
                    <a:pos x="106" y="14"/>
                  </a:cxn>
                </a:cxnLst>
                <a:rect l="0" t="0" r="r" b="b"/>
                <a:pathLst>
                  <a:path w="121" h="272">
                    <a:moveTo>
                      <a:pt x="106" y="14"/>
                    </a:moveTo>
                    <a:lnTo>
                      <a:pt x="121" y="100"/>
                    </a:lnTo>
                    <a:lnTo>
                      <a:pt x="117" y="184"/>
                    </a:lnTo>
                    <a:lnTo>
                      <a:pt x="115" y="225"/>
                    </a:lnTo>
                    <a:lnTo>
                      <a:pt x="121" y="243"/>
                    </a:lnTo>
                    <a:lnTo>
                      <a:pt x="111" y="255"/>
                    </a:lnTo>
                    <a:lnTo>
                      <a:pt x="51" y="272"/>
                    </a:lnTo>
                    <a:lnTo>
                      <a:pt x="13" y="263"/>
                    </a:lnTo>
                    <a:lnTo>
                      <a:pt x="0" y="249"/>
                    </a:lnTo>
                    <a:lnTo>
                      <a:pt x="4" y="231"/>
                    </a:lnTo>
                    <a:lnTo>
                      <a:pt x="43" y="222"/>
                    </a:lnTo>
                    <a:lnTo>
                      <a:pt x="76" y="225"/>
                    </a:lnTo>
                    <a:lnTo>
                      <a:pt x="90" y="210"/>
                    </a:lnTo>
                    <a:lnTo>
                      <a:pt x="76" y="104"/>
                    </a:lnTo>
                    <a:lnTo>
                      <a:pt x="74" y="53"/>
                    </a:lnTo>
                    <a:lnTo>
                      <a:pt x="76" y="33"/>
                    </a:lnTo>
                    <a:lnTo>
                      <a:pt x="102" y="0"/>
                    </a:lnTo>
                    <a:lnTo>
                      <a:pt x="10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39" name="Freeform 7"/>
              <p:cNvSpPr>
                <a:spLocks/>
              </p:cNvSpPr>
              <p:nvPr/>
            </p:nvSpPr>
            <p:spPr bwMode="auto">
              <a:xfrm>
                <a:off x="3452" y="3453"/>
                <a:ext cx="118" cy="272"/>
              </a:xfrm>
              <a:custGeom>
                <a:avLst/>
                <a:gdLst/>
                <a:ahLst/>
                <a:cxnLst>
                  <a:cxn ang="0">
                    <a:pos x="106" y="14"/>
                  </a:cxn>
                  <a:cxn ang="0">
                    <a:pos x="118" y="100"/>
                  </a:cxn>
                  <a:cxn ang="0">
                    <a:pos x="116" y="184"/>
                  </a:cxn>
                  <a:cxn ang="0">
                    <a:pos x="114" y="225"/>
                  </a:cxn>
                  <a:cxn ang="0">
                    <a:pos x="118" y="243"/>
                  </a:cxn>
                  <a:cxn ang="0">
                    <a:pos x="108" y="255"/>
                  </a:cxn>
                  <a:cxn ang="0">
                    <a:pos x="51" y="272"/>
                  </a:cxn>
                  <a:cxn ang="0">
                    <a:pos x="12" y="264"/>
                  </a:cxn>
                  <a:cxn ang="0">
                    <a:pos x="0" y="249"/>
                  </a:cxn>
                  <a:cxn ang="0">
                    <a:pos x="6" y="231"/>
                  </a:cxn>
                  <a:cxn ang="0">
                    <a:pos x="42" y="223"/>
                  </a:cxn>
                  <a:cxn ang="0">
                    <a:pos x="75" y="225"/>
                  </a:cxn>
                  <a:cxn ang="0">
                    <a:pos x="87" y="210"/>
                  </a:cxn>
                  <a:cxn ang="0">
                    <a:pos x="75" y="104"/>
                  </a:cxn>
                  <a:cxn ang="0">
                    <a:pos x="73" y="53"/>
                  </a:cxn>
                  <a:cxn ang="0">
                    <a:pos x="75" y="33"/>
                  </a:cxn>
                  <a:cxn ang="0">
                    <a:pos x="102" y="0"/>
                  </a:cxn>
                  <a:cxn ang="0">
                    <a:pos x="106" y="14"/>
                  </a:cxn>
                </a:cxnLst>
                <a:rect l="0" t="0" r="r" b="b"/>
                <a:pathLst>
                  <a:path w="118" h="272">
                    <a:moveTo>
                      <a:pt x="106" y="14"/>
                    </a:moveTo>
                    <a:lnTo>
                      <a:pt x="118" y="100"/>
                    </a:lnTo>
                    <a:lnTo>
                      <a:pt x="116" y="184"/>
                    </a:lnTo>
                    <a:lnTo>
                      <a:pt x="114" y="225"/>
                    </a:lnTo>
                    <a:lnTo>
                      <a:pt x="118" y="243"/>
                    </a:lnTo>
                    <a:lnTo>
                      <a:pt x="108" y="255"/>
                    </a:lnTo>
                    <a:lnTo>
                      <a:pt x="51" y="272"/>
                    </a:lnTo>
                    <a:lnTo>
                      <a:pt x="12" y="264"/>
                    </a:lnTo>
                    <a:lnTo>
                      <a:pt x="0" y="249"/>
                    </a:lnTo>
                    <a:lnTo>
                      <a:pt x="6" y="231"/>
                    </a:lnTo>
                    <a:lnTo>
                      <a:pt x="42" y="223"/>
                    </a:lnTo>
                    <a:lnTo>
                      <a:pt x="75" y="225"/>
                    </a:lnTo>
                    <a:lnTo>
                      <a:pt x="87" y="210"/>
                    </a:lnTo>
                    <a:lnTo>
                      <a:pt x="75" y="104"/>
                    </a:lnTo>
                    <a:lnTo>
                      <a:pt x="73" y="53"/>
                    </a:lnTo>
                    <a:lnTo>
                      <a:pt x="75" y="33"/>
                    </a:lnTo>
                    <a:lnTo>
                      <a:pt x="102" y="0"/>
                    </a:lnTo>
                    <a:lnTo>
                      <a:pt x="10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3092" y="3557"/>
              <a:ext cx="200" cy="282"/>
              <a:chOff x="3092" y="3557"/>
              <a:chExt cx="200" cy="282"/>
            </a:xfrm>
          </p:grpSpPr>
          <p:sp>
            <p:nvSpPr>
              <p:cNvPr id="69641" name="Freeform 9"/>
              <p:cNvSpPr>
                <a:spLocks/>
              </p:cNvSpPr>
              <p:nvPr/>
            </p:nvSpPr>
            <p:spPr bwMode="auto">
              <a:xfrm>
                <a:off x="3174" y="3557"/>
                <a:ext cx="118" cy="272"/>
              </a:xfrm>
              <a:custGeom>
                <a:avLst/>
                <a:gdLst/>
                <a:ahLst/>
                <a:cxnLst>
                  <a:cxn ang="0">
                    <a:pos x="106" y="15"/>
                  </a:cxn>
                  <a:cxn ang="0">
                    <a:pos x="118" y="100"/>
                  </a:cxn>
                  <a:cxn ang="0">
                    <a:pos x="116" y="184"/>
                  </a:cxn>
                  <a:cxn ang="0">
                    <a:pos x="114" y="225"/>
                  </a:cxn>
                  <a:cxn ang="0">
                    <a:pos x="118" y="243"/>
                  </a:cxn>
                  <a:cxn ang="0">
                    <a:pos x="108" y="256"/>
                  </a:cxn>
                  <a:cxn ang="0">
                    <a:pos x="51" y="272"/>
                  </a:cxn>
                  <a:cxn ang="0">
                    <a:pos x="12" y="264"/>
                  </a:cxn>
                  <a:cxn ang="0">
                    <a:pos x="0" y="249"/>
                  </a:cxn>
                  <a:cxn ang="0">
                    <a:pos x="6" y="231"/>
                  </a:cxn>
                  <a:cxn ang="0">
                    <a:pos x="43" y="223"/>
                  </a:cxn>
                  <a:cxn ang="0">
                    <a:pos x="75" y="225"/>
                  </a:cxn>
                  <a:cxn ang="0">
                    <a:pos x="88" y="211"/>
                  </a:cxn>
                  <a:cxn ang="0">
                    <a:pos x="75" y="104"/>
                  </a:cxn>
                  <a:cxn ang="0">
                    <a:pos x="73" y="53"/>
                  </a:cxn>
                  <a:cxn ang="0">
                    <a:pos x="75" y="33"/>
                  </a:cxn>
                  <a:cxn ang="0">
                    <a:pos x="102" y="0"/>
                  </a:cxn>
                  <a:cxn ang="0">
                    <a:pos x="106" y="15"/>
                  </a:cxn>
                </a:cxnLst>
                <a:rect l="0" t="0" r="r" b="b"/>
                <a:pathLst>
                  <a:path w="118" h="272">
                    <a:moveTo>
                      <a:pt x="106" y="15"/>
                    </a:moveTo>
                    <a:lnTo>
                      <a:pt x="118" y="100"/>
                    </a:lnTo>
                    <a:lnTo>
                      <a:pt x="116" y="184"/>
                    </a:lnTo>
                    <a:lnTo>
                      <a:pt x="114" y="225"/>
                    </a:lnTo>
                    <a:lnTo>
                      <a:pt x="118" y="243"/>
                    </a:lnTo>
                    <a:lnTo>
                      <a:pt x="108" y="256"/>
                    </a:lnTo>
                    <a:lnTo>
                      <a:pt x="51" y="272"/>
                    </a:lnTo>
                    <a:lnTo>
                      <a:pt x="12" y="264"/>
                    </a:lnTo>
                    <a:lnTo>
                      <a:pt x="0" y="249"/>
                    </a:lnTo>
                    <a:lnTo>
                      <a:pt x="6" y="231"/>
                    </a:lnTo>
                    <a:lnTo>
                      <a:pt x="43" y="223"/>
                    </a:lnTo>
                    <a:lnTo>
                      <a:pt x="75" y="225"/>
                    </a:lnTo>
                    <a:lnTo>
                      <a:pt x="88" y="211"/>
                    </a:lnTo>
                    <a:lnTo>
                      <a:pt x="75" y="104"/>
                    </a:lnTo>
                    <a:lnTo>
                      <a:pt x="73" y="53"/>
                    </a:lnTo>
                    <a:lnTo>
                      <a:pt x="75" y="33"/>
                    </a:lnTo>
                    <a:lnTo>
                      <a:pt x="102" y="0"/>
                    </a:lnTo>
                    <a:lnTo>
                      <a:pt x="106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42" name="Freeform 10"/>
              <p:cNvSpPr>
                <a:spLocks/>
              </p:cNvSpPr>
              <p:nvPr/>
            </p:nvSpPr>
            <p:spPr bwMode="auto">
              <a:xfrm>
                <a:off x="3092" y="3567"/>
                <a:ext cx="121" cy="272"/>
              </a:xfrm>
              <a:custGeom>
                <a:avLst/>
                <a:gdLst/>
                <a:ahLst/>
                <a:cxnLst>
                  <a:cxn ang="0">
                    <a:pos x="106" y="15"/>
                  </a:cxn>
                  <a:cxn ang="0">
                    <a:pos x="121" y="101"/>
                  </a:cxn>
                  <a:cxn ang="0">
                    <a:pos x="116" y="184"/>
                  </a:cxn>
                  <a:cxn ang="0">
                    <a:pos x="114" y="225"/>
                  </a:cxn>
                  <a:cxn ang="0">
                    <a:pos x="121" y="244"/>
                  </a:cxn>
                  <a:cxn ang="0">
                    <a:pos x="110" y="256"/>
                  </a:cxn>
                  <a:cxn ang="0">
                    <a:pos x="51" y="272"/>
                  </a:cxn>
                  <a:cxn ang="0">
                    <a:pos x="12" y="264"/>
                  </a:cxn>
                  <a:cxn ang="0">
                    <a:pos x="0" y="250"/>
                  </a:cxn>
                  <a:cxn ang="0">
                    <a:pos x="4" y="231"/>
                  </a:cxn>
                  <a:cxn ang="0">
                    <a:pos x="43" y="223"/>
                  </a:cxn>
                  <a:cxn ang="0">
                    <a:pos x="76" y="225"/>
                  </a:cxn>
                  <a:cxn ang="0">
                    <a:pos x="90" y="211"/>
                  </a:cxn>
                  <a:cxn ang="0">
                    <a:pos x="76" y="105"/>
                  </a:cxn>
                  <a:cxn ang="0">
                    <a:pos x="74" y="54"/>
                  </a:cxn>
                  <a:cxn ang="0">
                    <a:pos x="76" y="33"/>
                  </a:cxn>
                  <a:cxn ang="0">
                    <a:pos x="102" y="0"/>
                  </a:cxn>
                  <a:cxn ang="0">
                    <a:pos x="106" y="15"/>
                  </a:cxn>
                </a:cxnLst>
                <a:rect l="0" t="0" r="r" b="b"/>
                <a:pathLst>
                  <a:path w="121" h="272">
                    <a:moveTo>
                      <a:pt x="106" y="15"/>
                    </a:moveTo>
                    <a:lnTo>
                      <a:pt x="121" y="101"/>
                    </a:lnTo>
                    <a:lnTo>
                      <a:pt x="116" y="184"/>
                    </a:lnTo>
                    <a:lnTo>
                      <a:pt x="114" y="225"/>
                    </a:lnTo>
                    <a:lnTo>
                      <a:pt x="121" y="244"/>
                    </a:lnTo>
                    <a:lnTo>
                      <a:pt x="110" y="256"/>
                    </a:lnTo>
                    <a:lnTo>
                      <a:pt x="51" y="272"/>
                    </a:lnTo>
                    <a:lnTo>
                      <a:pt x="12" y="264"/>
                    </a:lnTo>
                    <a:lnTo>
                      <a:pt x="0" y="250"/>
                    </a:lnTo>
                    <a:lnTo>
                      <a:pt x="4" y="231"/>
                    </a:lnTo>
                    <a:lnTo>
                      <a:pt x="43" y="223"/>
                    </a:lnTo>
                    <a:lnTo>
                      <a:pt x="76" y="225"/>
                    </a:lnTo>
                    <a:lnTo>
                      <a:pt x="90" y="211"/>
                    </a:lnTo>
                    <a:lnTo>
                      <a:pt x="76" y="105"/>
                    </a:lnTo>
                    <a:lnTo>
                      <a:pt x="74" y="54"/>
                    </a:lnTo>
                    <a:lnTo>
                      <a:pt x="76" y="33"/>
                    </a:lnTo>
                    <a:lnTo>
                      <a:pt x="102" y="0"/>
                    </a:lnTo>
                    <a:lnTo>
                      <a:pt x="106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649" y="3588"/>
              <a:ext cx="200" cy="282"/>
              <a:chOff x="2649" y="3588"/>
              <a:chExt cx="200" cy="282"/>
            </a:xfrm>
          </p:grpSpPr>
          <p:sp>
            <p:nvSpPr>
              <p:cNvPr id="69644" name="Freeform 12"/>
              <p:cNvSpPr>
                <a:spLocks/>
              </p:cNvSpPr>
              <p:nvPr/>
            </p:nvSpPr>
            <p:spPr bwMode="auto">
              <a:xfrm>
                <a:off x="2730" y="3588"/>
                <a:ext cx="119" cy="272"/>
              </a:xfrm>
              <a:custGeom>
                <a:avLst/>
                <a:gdLst/>
                <a:ahLst/>
                <a:cxnLst>
                  <a:cxn ang="0">
                    <a:pos x="107" y="14"/>
                  </a:cxn>
                  <a:cxn ang="0">
                    <a:pos x="119" y="100"/>
                  </a:cxn>
                  <a:cxn ang="0">
                    <a:pos x="117" y="184"/>
                  </a:cxn>
                  <a:cxn ang="0">
                    <a:pos x="115" y="225"/>
                  </a:cxn>
                  <a:cxn ang="0">
                    <a:pos x="119" y="243"/>
                  </a:cxn>
                  <a:cxn ang="0">
                    <a:pos x="109" y="255"/>
                  </a:cxn>
                  <a:cxn ang="0">
                    <a:pos x="51" y="272"/>
                  </a:cxn>
                  <a:cxn ang="0">
                    <a:pos x="13" y="263"/>
                  </a:cxn>
                  <a:cxn ang="0">
                    <a:pos x="0" y="249"/>
                  </a:cxn>
                  <a:cxn ang="0">
                    <a:pos x="6" y="231"/>
                  </a:cxn>
                  <a:cxn ang="0">
                    <a:pos x="43" y="223"/>
                  </a:cxn>
                  <a:cxn ang="0">
                    <a:pos x="76" y="225"/>
                  </a:cxn>
                  <a:cxn ang="0">
                    <a:pos x="88" y="210"/>
                  </a:cxn>
                  <a:cxn ang="0">
                    <a:pos x="76" y="104"/>
                  </a:cxn>
                  <a:cxn ang="0">
                    <a:pos x="74" y="53"/>
                  </a:cxn>
                  <a:cxn ang="0">
                    <a:pos x="76" y="33"/>
                  </a:cxn>
                  <a:cxn ang="0">
                    <a:pos x="102" y="0"/>
                  </a:cxn>
                  <a:cxn ang="0">
                    <a:pos x="107" y="14"/>
                  </a:cxn>
                </a:cxnLst>
                <a:rect l="0" t="0" r="r" b="b"/>
                <a:pathLst>
                  <a:path w="119" h="272">
                    <a:moveTo>
                      <a:pt x="107" y="14"/>
                    </a:moveTo>
                    <a:lnTo>
                      <a:pt x="119" y="100"/>
                    </a:lnTo>
                    <a:lnTo>
                      <a:pt x="117" y="184"/>
                    </a:lnTo>
                    <a:lnTo>
                      <a:pt x="115" y="225"/>
                    </a:lnTo>
                    <a:lnTo>
                      <a:pt x="119" y="243"/>
                    </a:lnTo>
                    <a:lnTo>
                      <a:pt x="109" y="255"/>
                    </a:lnTo>
                    <a:lnTo>
                      <a:pt x="51" y="272"/>
                    </a:lnTo>
                    <a:lnTo>
                      <a:pt x="13" y="263"/>
                    </a:lnTo>
                    <a:lnTo>
                      <a:pt x="0" y="249"/>
                    </a:lnTo>
                    <a:lnTo>
                      <a:pt x="6" y="231"/>
                    </a:lnTo>
                    <a:lnTo>
                      <a:pt x="43" y="223"/>
                    </a:lnTo>
                    <a:lnTo>
                      <a:pt x="76" y="225"/>
                    </a:lnTo>
                    <a:lnTo>
                      <a:pt x="88" y="210"/>
                    </a:lnTo>
                    <a:lnTo>
                      <a:pt x="76" y="104"/>
                    </a:lnTo>
                    <a:lnTo>
                      <a:pt x="74" y="53"/>
                    </a:lnTo>
                    <a:lnTo>
                      <a:pt x="76" y="33"/>
                    </a:lnTo>
                    <a:lnTo>
                      <a:pt x="102" y="0"/>
                    </a:lnTo>
                    <a:lnTo>
                      <a:pt x="10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45" name="Freeform 13"/>
              <p:cNvSpPr>
                <a:spLocks/>
              </p:cNvSpPr>
              <p:nvPr/>
            </p:nvSpPr>
            <p:spPr bwMode="auto">
              <a:xfrm>
                <a:off x="2649" y="3598"/>
                <a:ext cx="120" cy="272"/>
              </a:xfrm>
              <a:custGeom>
                <a:avLst/>
                <a:gdLst/>
                <a:ahLst/>
                <a:cxnLst>
                  <a:cxn ang="0">
                    <a:pos x="106" y="14"/>
                  </a:cxn>
                  <a:cxn ang="0">
                    <a:pos x="120" y="100"/>
                  </a:cxn>
                  <a:cxn ang="0">
                    <a:pos x="116" y="184"/>
                  </a:cxn>
                  <a:cxn ang="0">
                    <a:pos x="114" y="225"/>
                  </a:cxn>
                  <a:cxn ang="0">
                    <a:pos x="120" y="243"/>
                  </a:cxn>
                  <a:cxn ang="0">
                    <a:pos x="110" y="255"/>
                  </a:cxn>
                  <a:cxn ang="0">
                    <a:pos x="51" y="272"/>
                  </a:cxn>
                  <a:cxn ang="0">
                    <a:pos x="12" y="264"/>
                  </a:cxn>
                  <a:cxn ang="0">
                    <a:pos x="0" y="249"/>
                  </a:cxn>
                  <a:cxn ang="0">
                    <a:pos x="4" y="231"/>
                  </a:cxn>
                  <a:cxn ang="0">
                    <a:pos x="43" y="223"/>
                  </a:cxn>
                  <a:cxn ang="0">
                    <a:pos x="75" y="225"/>
                  </a:cxn>
                  <a:cxn ang="0">
                    <a:pos x="90" y="210"/>
                  </a:cxn>
                  <a:cxn ang="0">
                    <a:pos x="75" y="104"/>
                  </a:cxn>
                  <a:cxn ang="0">
                    <a:pos x="73" y="53"/>
                  </a:cxn>
                  <a:cxn ang="0">
                    <a:pos x="75" y="33"/>
                  </a:cxn>
                  <a:cxn ang="0">
                    <a:pos x="102" y="0"/>
                  </a:cxn>
                  <a:cxn ang="0">
                    <a:pos x="106" y="14"/>
                  </a:cxn>
                </a:cxnLst>
                <a:rect l="0" t="0" r="r" b="b"/>
                <a:pathLst>
                  <a:path w="120" h="272">
                    <a:moveTo>
                      <a:pt x="106" y="14"/>
                    </a:moveTo>
                    <a:lnTo>
                      <a:pt x="120" y="100"/>
                    </a:lnTo>
                    <a:lnTo>
                      <a:pt x="116" y="184"/>
                    </a:lnTo>
                    <a:lnTo>
                      <a:pt x="114" y="225"/>
                    </a:lnTo>
                    <a:lnTo>
                      <a:pt x="120" y="243"/>
                    </a:lnTo>
                    <a:lnTo>
                      <a:pt x="110" y="255"/>
                    </a:lnTo>
                    <a:lnTo>
                      <a:pt x="51" y="272"/>
                    </a:lnTo>
                    <a:lnTo>
                      <a:pt x="12" y="264"/>
                    </a:lnTo>
                    <a:lnTo>
                      <a:pt x="0" y="249"/>
                    </a:lnTo>
                    <a:lnTo>
                      <a:pt x="4" y="231"/>
                    </a:lnTo>
                    <a:lnTo>
                      <a:pt x="43" y="223"/>
                    </a:lnTo>
                    <a:lnTo>
                      <a:pt x="75" y="225"/>
                    </a:lnTo>
                    <a:lnTo>
                      <a:pt x="90" y="210"/>
                    </a:lnTo>
                    <a:lnTo>
                      <a:pt x="75" y="104"/>
                    </a:lnTo>
                    <a:lnTo>
                      <a:pt x="73" y="53"/>
                    </a:lnTo>
                    <a:lnTo>
                      <a:pt x="75" y="33"/>
                    </a:lnTo>
                    <a:lnTo>
                      <a:pt x="102" y="0"/>
                    </a:lnTo>
                    <a:lnTo>
                      <a:pt x="10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2297" y="3643"/>
              <a:ext cx="200" cy="280"/>
              <a:chOff x="2297" y="3643"/>
              <a:chExt cx="200" cy="280"/>
            </a:xfrm>
          </p:grpSpPr>
          <p:sp>
            <p:nvSpPr>
              <p:cNvPr id="69647" name="Freeform 15"/>
              <p:cNvSpPr>
                <a:spLocks/>
              </p:cNvSpPr>
              <p:nvPr/>
            </p:nvSpPr>
            <p:spPr bwMode="auto">
              <a:xfrm>
                <a:off x="2379" y="3643"/>
                <a:ext cx="118" cy="270"/>
              </a:xfrm>
              <a:custGeom>
                <a:avLst/>
                <a:gdLst/>
                <a:ahLst/>
                <a:cxnLst>
                  <a:cxn ang="0">
                    <a:pos x="106" y="16"/>
                  </a:cxn>
                  <a:cxn ang="0">
                    <a:pos x="118" y="102"/>
                  </a:cxn>
                  <a:cxn ang="0">
                    <a:pos x="116" y="184"/>
                  </a:cxn>
                  <a:cxn ang="0">
                    <a:pos x="114" y="225"/>
                  </a:cxn>
                  <a:cxn ang="0">
                    <a:pos x="118" y="243"/>
                  </a:cxn>
                  <a:cxn ang="0">
                    <a:pos x="108" y="255"/>
                  </a:cxn>
                  <a:cxn ang="0">
                    <a:pos x="51" y="270"/>
                  </a:cxn>
                  <a:cxn ang="0">
                    <a:pos x="12" y="264"/>
                  </a:cxn>
                  <a:cxn ang="0">
                    <a:pos x="0" y="247"/>
                  </a:cxn>
                  <a:cxn ang="0">
                    <a:pos x="6" y="229"/>
                  </a:cxn>
                  <a:cxn ang="0">
                    <a:pos x="43" y="223"/>
                  </a:cxn>
                  <a:cxn ang="0">
                    <a:pos x="76" y="225"/>
                  </a:cxn>
                  <a:cxn ang="0">
                    <a:pos x="88" y="210"/>
                  </a:cxn>
                  <a:cxn ang="0">
                    <a:pos x="76" y="104"/>
                  </a:cxn>
                  <a:cxn ang="0">
                    <a:pos x="73" y="53"/>
                  </a:cxn>
                  <a:cxn ang="0">
                    <a:pos x="76" y="33"/>
                  </a:cxn>
                  <a:cxn ang="0">
                    <a:pos x="102" y="0"/>
                  </a:cxn>
                  <a:cxn ang="0">
                    <a:pos x="106" y="16"/>
                  </a:cxn>
                </a:cxnLst>
                <a:rect l="0" t="0" r="r" b="b"/>
                <a:pathLst>
                  <a:path w="118" h="270">
                    <a:moveTo>
                      <a:pt x="106" y="16"/>
                    </a:moveTo>
                    <a:lnTo>
                      <a:pt x="118" y="102"/>
                    </a:lnTo>
                    <a:lnTo>
                      <a:pt x="116" y="184"/>
                    </a:lnTo>
                    <a:lnTo>
                      <a:pt x="114" y="225"/>
                    </a:lnTo>
                    <a:lnTo>
                      <a:pt x="118" y="243"/>
                    </a:lnTo>
                    <a:lnTo>
                      <a:pt x="108" y="255"/>
                    </a:lnTo>
                    <a:lnTo>
                      <a:pt x="51" y="270"/>
                    </a:lnTo>
                    <a:lnTo>
                      <a:pt x="12" y="264"/>
                    </a:lnTo>
                    <a:lnTo>
                      <a:pt x="0" y="247"/>
                    </a:lnTo>
                    <a:lnTo>
                      <a:pt x="6" y="229"/>
                    </a:lnTo>
                    <a:lnTo>
                      <a:pt x="43" y="223"/>
                    </a:lnTo>
                    <a:lnTo>
                      <a:pt x="76" y="225"/>
                    </a:lnTo>
                    <a:lnTo>
                      <a:pt x="88" y="210"/>
                    </a:lnTo>
                    <a:lnTo>
                      <a:pt x="76" y="104"/>
                    </a:lnTo>
                    <a:lnTo>
                      <a:pt x="73" y="53"/>
                    </a:lnTo>
                    <a:lnTo>
                      <a:pt x="76" y="33"/>
                    </a:lnTo>
                    <a:lnTo>
                      <a:pt x="102" y="0"/>
                    </a:lnTo>
                    <a:lnTo>
                      <a:pt x="10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48" name="Freeform 16"/>
              <p:cNvSpPr>
                <a:spLocks/>
              </p:cNvSpPr>
              <p:nvPr/>
            </p:nvSpPr>
            <p:spPr bwMode="auto">
              <a:xfrm>
                <a:off x="2297" y="3653"/>
                <a:ext cx="119" cy="270"/>
              </a:xfrm>
              <a:custGeom>
                <a:avLst/>
                <a:gdLst/>
                <a:ahLst/>
                <a:cxnLst>
                  <a:cxn ang="0">
                    <a:pos x="106" y="17"/>
                  </a:cxn>
                  <a:cxn ang="0">
                    <a:pos x="119" y="102"/>
                  </a:cxn>
                  <a:cxn ang="0">
                    <a:pos x="117" y="184"/>
                  </a:cxn>
                  <a:cxn ang="0">
                    <a:pos x="115" y="225"/>
                  </a:cxn>
                  <a:cxn ang="0">
                    <a:pos x="119" y="243"/>
                  </a:cxn>
                  <a:cxn ang="0">
                    <a:pos x="108" y="256"/>
                  </a:cxn>
                  <a:cxn ang="0">
                    <a:pos x="51" y="270"/>
                  </a:cxn>
                  <a:cxn ang="0">
                    <a:pos x="12" y="264"/>
                  </a:cxn>
                  <a:cxn ang="0">
                    <a:pos x="0" y="247"/>
                  </a:cxn>
                  <a:cxn ang="0">
                    <a:pos x="6" y="229"/>
                  </a:cxn>
                  <a:cxn ang="0">
                    <a:pos x="43" y="223"/>
                  </a:cxn>
                  <a:cxn ang="0">
                    <a:pos x="76" y="225"/>
                  </a:cxn>
                  <a:cxn ang="0">
                    <a:pos x="88" y="211"/>
                  </a:cxn>
                  <a:cxn ang="0">
                    <a:pos x="76" y="104"/>
                  </a:cxn>
                  <a:cxn ang="0">
                    <a:pos x="74" y="53"/>
                  </a:cxn>
                  <a:cxn ang="0">
                    <a:pos x="76" y="33"/>
                  </a:cxn>
                  <a:cxn ang="0">
                    <a:pos x="102" y="0"/>
                  </a:cxn>
                  <a:cxn ang="0">
                    <a:pos x="106" y="17"/>
                  </a:cxn>
                </a:cxnLst>
                <a:rect l="0" t="0" r="r" b="b"/>
                <a:pathLst>
                  <a:path w="119" h="270">
                    <a:moveTo>
                      <a:pt x="106" y="17"/>
                    </a:moveTo>
                    <a:lnTo>
                      <a:pt x="119" y="102"/>
                    </a:lnTo>
                    <a:lnTo>
                      <a:pt x="117" y="184"/>
                    </a:lnTo>
                    <a:lnTo>
                      <a:pt x="115" y="225"/>
                    </a:lnTo>
                    <a:lnTo>
                      <a:pt x="119" y="243"/>
                    </a:lnTo>
                    <a:lnTo>
                      <a:pt x="108" y="256"/>
                    </a:lnTo>
                    <a:lnTo>
                      <a:pt x="51" y="270"/>
                    </a:lnTo>
                    <a:lnTo>
                      <a:pt x="12" y="264"/>
                    </a:lnTo>
                    <a:lnTo>
                      <a:pt x="0" y="247"/>
                    </a:lnTo>
                    <a:lnTo>
                      <a:pt x="6" y="229"/>
                    </a:lnTo>
                    <a:lnTo>
                      <a:pt x="43" y="223"/>
                    </a:lnTo>
                    <a:lnTo>
                      <a:pt x="76" y="225"/>
                    </a:lnTo>
                    <a:lnTo>
                      <a:pt x="88" y="211"/>
                    </a:lnTo>
                    <a:lnTo>
                      <a:pt x="76" y="104"/>
                    </a:lnTo>
                    <a:lnTo>
                      <a:pt x="74" y="53"/>
                    </a:lnTo>
                    <a:lnTo>
                      <a:pt x="76" y="33"/>
                    </a:lnTo>
                    <a:lnTo>
                      <a:pt x="102" y="0"/>
                    </a:lnTo>
                    <a:lnTo>
                      <a:pt x="106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3875" y="3361"/>
              <a:ext cx="200" cy="282"/>
              <a:chOff x="3875" y="3361"/>
              <a:chExt cx="200" cy="282"/>
            </a:xfrm>
          </p:grpSpPr>
          <p:sp>
            <p:nvSpPr>
              <p:cNvPr id="69650" name="Freeform 18"/>
              <p:cNvSpPr>
                <a:spLocks/>
              </p:cNvSpPr>
              <p:nvPr/>
            </p:nvSpPr>
            <p:spPr bwMode="auto">
              <a:xfrm>
                <a:off x="3954" y="3361"/>
                <a:ext cx="121" cy="272"/>
              </a:xfrm>
              <a:custGeom>
                <a:avLst/>
                <a:gdLst/>
                <a:ahLst/>
                <a:cxnLst>
                  <a:cxn ang="0">
                    <a:pos x="106" y="14"/>
                  </a:cxn>
                  <a:cxn ang="0">
                    <a:pos x="121" y="100"/>
                  </a:cxn>
                  <a:cxn ang="0">
                    <a:pos x="117" y="184"/>
                  </a:cxn>
                  <a:cxn ang="0">
                    <a:pos x="115" y="225"/>
                  </a:cxn>
                  <a:cxn ang="0">
                    <a:pos x="121" y="243"/>
                  </a:cxn>
                  <a:cxn ang="0">
                    <a:pos x="111" y="255"/>
                  </a:cxn>
                  <a:cxn ang="0">
                    <a:pos x="51" y="272"/>
                  </a:cxn>
                  <a:cxn ang="0">
                    <a:pos x="12" y="264"/>
                  </a:cxn>
                  <a:cxn ang="0">
                    <a:pos x="0" y="249"/>
                  </a:cxn>
                  <a:cxn ang="0">
                    <a:pos x="4" y="231"/>
                  </a:cxn>
                  <a:cxn ang="0">
                    <a:pos x="43" y="223"/>
                  </a:cxn>
                  <a:cxn ang="0">
                    <a:pos x="76" y="225"/>
                  </a:cxn>
                  <a:cxn ang="0">
                    <a:pos x="90" y="211"/>
                  </a:cxn>
                  <a:cxn ang="0">
                    <a:pos x="76" y="104"/>
                  </a:cxn>
                  <a:cxn ang="0">
                    <a:pos x="74" y="53"/>
                  </a:cxn>
                  <a:cxn ang="0">
                    <a:pos x="76" y="33"/>
                  </a:cxn>
                  <a:cxn ang="0">
                    <a:pos x="102" y="0"/>
                  </a:cxn>
                  <a:cxn ang="0">
                    <a:pos x="106" y="14"/>
                  </a:cxn>
                </a:cxnLst>
                <a:rect l="0" t="0" r="r" b="b"/>
                <a:pathLst>
                  <a:path w="121" h="272">
                    <a:moveTo>
                      <a:pt x="106" y="14"/>
                    </a:moveTo>
                    <a:lnTo>
                      <a:pt x="121" y="100"/>
                    </a:lnTo>
                    <a:lnTo>
                      <a:pt x="117" y="184"/>
                    </a:lnTo>
                    <a:lnTo>
                      <a:pt x="115" y="225"/>
                    </a:lnTo>
                    <a:lnTo>
                      <a:pt x="121" y="243"/>
                    </a:lnTo>
                    <a:lnTo>
                      <a:pt x="111" y="255"/>
                    </a:lnTo>
                    <a:lnTo>
                      <a:pt x="51" y="272"/>
                    </a:lnTo>
                    <a:lnTo>
                      <a:pt x="12" y="264"/>
                    </a:lnTo>
                    <a:lnTo>
                      <a:pt x="0" y="249"/>
                    </a:lnTo>
                    <a:lnTo>
                      <a:pt x="4" y="231"/>
                    </a:lnTo>
                    <a:lnTo>
                      <a:pt x="43" y="223"/>
                    </a:lnTo>
                    <a:lnTo>
                      <a:pt x="76" y="225"/>
                    </a:lnTo>
                    <a:lnTo>
                      <a:pt x="90" y="211"/>
                    </a:lnTo>
                    <a:lnTo>
                      <a:pt x="76" y="104"/>
                    </a:lnTo>
                    <a:lnTo>
                      <a:pt x="74" y="53"/>
                    </a:lnTo>
                    <a:lnTo>
                      <a:pt x="76" y="33"/>
                    </a:lnTo>
                    <a:lnTo>
                      <a:pt x="102" y="0"/>
                    </a:lnTo>
                    <a:lnTo>
                      <a:pt x="10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51" name="Freeform 19"/>
              <p:cNvSpPr>
                <a:spLocks/>
              </p:cNvSpPr>
              <p:nvPr/>
            </p:nvSpPr>
            <p:spPr bwMode="auto">
              <a:xfrm>
                <a:off x="3875" y="3371"/>
                <a:ext cx="118" cy="272"/>
              </a:xfrm>
              <a:custGeom>
                <a:avLst/>
                <a:gdLst/>
                <a:ahLst/>
                <a:cxnLst>
                  <a:cxn ang="0">
                    <a:pos x="106" y="15"/>
                  </a:cxn>
                  <a:cxn ang="0">
                    <a:pos x="118" y="100"/>
                  </a:cxn>
                  <a:cxn ang="0">
                    <a:pos x="116" y="184"/>
                  </a:cxn>
                  <a:cxn ang="0">
                    <a:pos x="114" y="225"/>
                  </a:cxn>
                  <a:cxn ang="0">
                    <a:pos x="118" y="243"/>
                  </a:cxn>
                  <a:cxn ang="0">
                    <a:pos x="108" y="256"/>
                  </a:cxn>
                  <a:cxn ang="0">
                    <a:pos x="51" y="272"/>
                  </a:cxn>
                  <a:cxn ang="0">
                    <a:pos x="12" y="264"/>
                  </a:cxn>
                  <a:cxn ang="0">
                    <a:pos x="0" y="250"/>
                  </a:cxn>
                  <a:cxn ang="0">
                    <a:pos x="6" y="231"/>
                  </a:cxn>
                  <a:cxn ang="0">
                    <a:pos x="42" y="223"/>
                  </a:cxn>
                  <a:cxn ang="0">
                    <a:pos x="75" y="225"/>
                  </a:cxn>
                  <a:cxn ang="0">
                    <a:pos x="87" y="211"/>
                  </a:cxn>
                  <a:cxn ang="0">
                    <a:pos x="75" y="105"/>
                  </a:cxn>
                  <a:cxn ang="0">
                    <a:pos x="73" y="53"/>
                  </a:cxn>
                  <a:cxn ang="0">
                    <a:pos x="75" y="33"/>
                  </a:cxn>
                  <a:cxn ang="0">
                    <a:pos x="102" y="0"/>
                  </a:cxn>
                  <a:cxn ang="0">
                    <a:pos x="106" y="15"/>
                  </a:cxn>
                </a:cxnLst>
                <a:rect l="0" t="0" r="r" b="b"/>
                <a:pathLst>
                  <a:path w="118" h="272">
                    <a:moveTo>
                      <a:pt x="106" y="15"/>
                    </a:moveTo>
                    <a:lnTo>
                      <a:pt x="118" y="100"/>
                    </a:lnTo>
                    <a:lnTo>
                      <a:pt x="116" y="184"/>
                    </a:lnTo>
                    <a:lnTo>
                      <a:pt x="114" y="225"/>
                    </a:lnTo>
                    <a:lnTo>
                      <a:pt x="118" y="243"/>
                    </a:lnTo>
                    <a:lnTo>
                      <a:pt x="108" y="256"/>
                    </a:lnTo>
                    <a:lnTo>
                      <a:pt x="51" y="272"/>
                    </a:lnTo>
                    <a:lnTo>
                      <a:pt x="12" y="264"/>
                    </a:lnTo>
                    <a:lnTo>
                      <a:pt x="0" y="250"/>
                    </a:lnTo>
                    <a:lnTo>
                      <a:pt x="6" y="231"/>
                    </a:lnTo>
                    <a:lnTo>
                      <a:pt x="42" y="223"/>
                    </a:lnTo>
                    <a:lnTo>
                      <a:pt x="75" y="225"/>
                    </a:lnTo>
                    <a:lnTo>
                      <a:pt x="87" y="211"/>
                    </a:lnTo>
                    <a:lnTo>
                      <a:pt x="75" y="105"/>
                    </a:lnTo>
                    <a:lnTo>
                      <a:pt x="73" y="53"/>
                    </a:lnTo>
                    <a:lnTo>
                      <a:pt x="75" y="33"/>
                    </a:lnTo>
                    <a:lnTo>
                      <a:pt x="102" y="0"/>
                    </a:lnTo>
                    <a:lnTo>
                      <a:pt x="106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2285" y="3355"/>
              <a:ext cx="2321" cy="764"/>
              <a:chOff x="2285" y="3355"/>
              <a:chExt cx="2321" cy="764"/>
            </a:xfrm>
          </p:grpSpPr>
          <p:sp>
            <p:nvSpPr>
              <p:cNvPr id="69653" name="Freeform 21"/>
              <p:cNvSpPr>
                <a:spLocks/>
              </p:cNvSpPr>
              <p:nvPr/>
            </p:nvSpPr>
            <p:spPr bwMode="auto">
              <a:xfrm>
                <a:off x="4304" y="3463"/>
                <a:ext cx="224" cy="270"/>
              </a:xfrm>
              <a:custGeom>
                <a:avLst/>
                <a:gdLst/>
                <a:ahLst/>
                <a:cxnLst>
                  <a:cxn ang="0">
                    <a:pos x="10" y="41"/>
                  </a:cxn>
                  <a:cxn ang="0">
                    <a:pos x="0" y="207"/>
                  </a:cxn>
                  <a:cxn ang="0">
                    <a:pos x="224" y="270"/>
                  </a:cxn>
                  <a:cxn ang="0">
                    <a:pos x="218" y="0"/>
                  </a:cxn>
                  <a:cxn ang="0">
                    <a:pos x="10" y="41"/>
                  </a:cxn>
                </a:cxnLst>
                <a:rect l="0" t="0" r="r" b="b"/>
                <a:pathLst>
                  <a:path w="224" h="270">
                    <a:moveTo>
                      <a:pt x="10" y="41"/>
                    </a:moveTo>
                    <a:lnTo>
                      <a:pt x="0" y="207"/>
                    </a:lnTo>
                    <a:lnTo>
                      <a:pt x="224" y="270"/>
                    </a:lnTo>
                    <a:lnTo>
                      <a:pt x="218" y="0"/>
                    </a:lnTo>
                    <a:lnTo>
                      <a:pt x="10" y="41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54" name="Freeform 22"/>
              <p:cNvSpPr>
                <a:spLocks/>
              </p:cNvSpPr>
              <p:nvPr/>
            </p:nvSpPr>
            <p:spPr bwMode="auto">
              <a:xfrm>
                <a:off x="2297" y="3361"/>
                <a:ext cx="2301" cy="742"/>
              </a:xfrm>
              <a:custGeom>
                <a:avLst/>
                <a:gdLst/>
                <a:ahLst/>
                <a:cxnLst>
                  <a:cxn ang="0">
                    <a:pos x="0" y="337"/>
                  </a:cxn>
                  <a:cxn ang="0">
                    <a:pos x="1996" y="0"/>
                  </a:cxn>
                  <a:cxn ang="0">
                    <a:pos x="2301" y="76"/>
                  </a:cxn>
                  <a:cxn ang="0">
                    <a:pos x="288" y="476"/>
                  </a:cxn>
                  <a:cxn ang="0">
                    <a:pos x="298" y="742"/>
                  </a:cxn>
                  <a:cxn ang="0">
                    <a:pos x="57" y="554"/>
                  </a:cxn>
                  <a:cxn ang="0">
                    <a:pos x="61" y="423"/>
                  </a:cxn>
                  <a:cxn ang="0">
                    <a:pos x="0" y="388"/>
                  </a:cxn>
                  <a:cxn ang="0">
                    <a:pos x="0" y="337"/>
                  </a:cxn>
                </a:cxnLst>
                <a:rect l="0" t="0" r="r" b="b"/>
                <a:pathLst>
                  <a:path w="2301" h="742">
                    <a:moveTo>
                      <a:pt x="0" y="337"/>
                    </a:moveTo>
                    <a:lnTo>
                      <a:pt x="1996" y="0"/>
                    </a:lnTo>
                    <a:lnTo>
                      <a:pt x="2301" y="76"/>
                    </a:lnTo>
                    <a:lnTo>
                      <a:pt x="288" y="476"/>
                    </a:lnTo>
                    <a:lnTo>
                      <a:pt x="298" y="742"/>
                    </a:lnTo>
                    <a:lnTo>
                      <a:pt x="57" y="554"/>
                    </a:lnTo>
                    <a:lnTo>
                      <a:pt x="61" y="423"/>
                    </a:lnTo>
                    <a:lnTo>
                      <a:pt x="0" y="388"/>
                    </a:lnTo>
                    <a:lnTo>
                      <a:pt x="0" y="337"/>
                    </a:lnTo>
                    <a:close/>
                  </a:path>
                </a:pathLst>
              </a:custGeom>
              <a:solidFill>
                <a:srgbClr val="99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" name="Group 23"/>
              <p:cNvGrpSpPr>
                <a:grpSpLocks/>
              </p:cNvGrpSpPr>
              <p:nvPr/>
            </p:nvGrpSpPr>
            <p:grpSpPr bwMode="auto">
              <a:xfrm>
                <a:off x="2285" y="3355"/>
                <a:ext cx="2321" cy="764"/>
                <a:chOff x="2285" y="3355"/>
                <a:chExt cx="2321" cy="764"/>
              </a:xfrm>
            </p:grpSpPr>
            <p:sp>
              <p:nvSpPr>
                <p:cNvPr id="69656" name="Freeform 24"/>
                <p:cNvSpPr>
                  <a:spLocks/>
                </p:cNvSpPr>
                <p:nvPr/>
              </p:nvSpPr>
              <p:spPr bwMode="auto">
                <a:xfrm>
                  <a:off x="2285" y="3355"/>
                  <a:ext cx="2321" cy="764"/>
                </a:xfrm>
                <a:custGeom>
                  <a:avLst/>
                  <a:gdLst/>
                  <a:ahLst/>
                  <a:cxnLst>
                    <a:cxn ang="0">
                      <a:pos x="18" y="341"/>
                    </a:cxn>
                    <a:cxn ang="0">
                      <a:pos x="20" y="382"/>
                    </a:cxn>
                    <a:cxn ang="0">
                      <a:pos x="133" y="449"/>
                    </a:cxn>
                    <a:cxn ang="0">
                      <a:pos x="129" y="406"/>
                    </a:cxn>
                    <a:cxn ang="0">
                      <a:pos x="519" y="337"/>
                    </a:cxn>
                    <a:cxn ang="0">
                      <a:pos x="695" y="308"/>
                    </a:cxn>
                    <a:cxn ang="0">
                      <a:pos x="333" y="386"/>
                    </a:cxn>
                    <a:cxn ang="0">
                      <a:pos x="149" y="417"/>
                    </a:cxn>
                    <a:cxn ang="0">
                      <a:pos x="149" y="453"/>
                    </a:cxn>
                    <a:cxn ang="0">
                      <a:pos x="251" y="511"/>
                    </a:cxn>
                    <a:cxn ang="0">
                      <a:pos x="257" y="470"/>
                    </a:cxn>
                    <a:cxn ang="0">
                      <a:pos x="633" y="406"/>
                    </a:cxn>
                    <a:cxn ang="0">
                      <a:pos x="1066" y="321"/>
                    </a:cxn>
                    <a:cxn ang="0">
                      <a:pos x="1467" y="237"/>
                    </a:cxn>
                    <a:cxn ang="0">
                      <a:pos x="2086" y="114"/>
                    </a:cxn>
                    <a:cxn ang="0">
                      <a:pos x="2270" y="82"/>
                    </a:cxn>
                    <a:cxn ang="0">
                      <a:pos x="2100" y="47"/>
                    </a:cxn>
                    <a:cxn ang="0">
                      <a:pos x="1833" y="102"/>
                    </a:cxn>
                    <a:cxn ang="0">
                      <a:pos x="2074" y="41"/>
                    </a:cxn>
                    <a:cxn ang="0">
                      <a:pos x="2002" y="20"/>
                    </a:cxn>
                    <a:cxn ang="0">
                      <a:pos x="1988" y="10"/>
                    </a:cxn>
                    <a:cxn ang="0">
                      <a:pos x="2008" y="0"/>
                    </a:cxn>
                    <a:cxn ang="0">
                      <a:pos x="2025" y="4"/>
                    </a:cxn>
                    <a:cxn ang="0">
                      <a:pos x="2198" y="45"/>
                    </a:cxn>
                    <a:cxn ang="0">
                      <a:pos x="2321" y="82"/>
                    </a:cxn>
                    <a:cxn ang="0">
                      <a:pos x="2313" y="108"/>
                    </a:cxn>
                    <a:cxn ang="0">
                      <a:pos x="2245" y="123"/>
                    </a:cxn>
                    <a:cxn ang="0">
                      <a:pos x="2249" y="378"/>
                    </a:cxn>
                    <a:cxn ang="0">
                      <a:pos x="2239" y="392"/>
                    </a:cxn>
                    <a:cxn ang="0">
                      <a:pos x="2043" y="325"/>
                    </a:cxn>
                    <a:cxn ang="0">
                      <a:pos x="2055" y="315"/>
                    </a:cxn>
                    <a:cxn ang="0">
                      <a:pos x="2229" y="368"/>
                    </a:cxn>
                    <a:cxn ang="0">
                      <a:pos x="2221" y="123"/>
                    </a:cxn>
                    <a:cxn ang="0">
                      <a:pos x="1808" y="196"/>
                    </a:cxn>
                    <a:cxn ang="0">
                      <a:pos x="1498" y="257"/>
                    </a:cxn>
                    <a:cxn ang="0">
                      <a:pos x="1111" y="335"/>
                    </a:cxn>
                    <a:cxn ang="0">
                      <a:pos x="742" y="406"/>
                    </a:cxn>
                    <a:cxn ang="0">
                      <a:pos x="474" y="456"/>
                    </a:cxn>
                    <a:cxn ang="0">
                      <a:pos x="317" y="494"/>
                    </a:cxn>
                    <a:cxn ang="0">
                      <a:pos x="323" y="760"/>
                    </a:cxn>
                    <a:cxn ang="0">
                      <a:pos x="302" y="764"/>
                    </a:cxn>
                    <a:cxn ang="0">
                      <a:pos x="59" y="564"/>
                    </a:cxn>
                    <a:cxn ang="0">
                      <a:pos x="61" y="547"/>
                    </a:cxn>
                    <a:cxn ang="0">
                      <a:pos x="298" y="733"/>
                    </a:cxn>
                    <a:cxn ang="0">
                      <a:pos x="292" y="505"/>
                    </a:cxn>
                    <a:cxn ang="0">
                      <a:pos x="268" y="525"/>
                    </a:cxn>
                    <a:cxn ang="0">
                      <a:pos x="241" y="533"/>
                    </a:cxn>
                    <a:cxn ang="0">
                      <a:pos x="8" y="406"/>
                    </a:cxn>
                    <a:cxn ang="0">
                      <a:pos x="0" y="329"/>
                    </a:cxn>
                    <a:cxn ang="0">
                      <a:pos x="18" y="341"/>
                    </a:cxn>
                  </a:cxnLst>
                  <a:rect l="0" t="0" r="r" b="b"/>
                  <a:pathLst>
                    <a:path w="2321" h="764">
                      <a:moveTo>
                        <a:pt x="18" y="341"/>
                      </a:moveTo>
                      <a:lnTo>
                        <a:pt x="20" y="382"/>
                      </a:lnTo>
                      <a:lnTo>
                        <a:pt x="133" y="449"/>
                      </a:lnTo>
                      <a:lnTo>
                        <a:pt x="129" y="406"/>
                      </a:lnTo>
                      <a:lnTo>
                        <a:pt x="519" y="337"/>
                      </a:lnTo>
                      <a:lnTo>
                        <a:pt x="695" y="308"/>
                      </a:lnTo>
                      <a:lnTo>
                        <a:pt x="333" y="386"/>
                      </a:lnTo>
                      <a:lnTo>
                        <a:pt x="149" y="417"/>
                      </a:lnTo>
                      <a:lnTo>
                        <a:pt x="149" y="453"/>
                      </a:lnTo>
                      <a:lnTo>
                        <a:pt x="251" y="511"/>
                      </a:lnTo>
                      <a:lnTo>
                        <a:pt x="257" y="470"/>
                      </a:lnTo>
                      <a:lnTo>
                        <a:pt x="633" y="406"/>
                      </a:lnTo>
                      <a:lnTo>
                        <a:pt x="1066" y="321"/>
                      </a:lnTo>
                      <a:lnTo>
                        <a:pt x="1467" y="237"/>
                      </a:lnTo>
                      <a:lnTo>
                        <a:pt x="2086" y="114"/>
                      </a:lnTo>
                      <a:lnTo>
                        <a:pt x="2270" y="82"/>
                      </a:lnTo>
                      <a:lnTo>
                        <a:pt x="2100" y="47"/>
                      </a:lnTo>
                      <a:lnTo>
                        <a:pt x="1833" y="102"/>
                      </a:lnTo>
                      <a:lnTo>
                        <a:pt x="2074" y="41"/>
                      </a:lnTo>
                      <a:lnTo>
                        <a:pt x="2002" y="20"/>
                      </a:lnTo>
                      <a:lnTo>
                        <a:pt x="1988" y="10"/>
                      </a:lnTo>
                      <a:lnTo>
                        <a:pt x="2008" y="0"/>
                      </a:lnTo>
                      <a:lnTo>
                        <a:pt x="2025" y="4"/>
                      </a:lnTo>
                      <a:lnTo>
                        <a:pt x="2198" y="45"/>
                      </a:lnTo>
                      <a:lnTo>
                        <a:pt x="2321" y="82"/>
                      </a:lnTo>
                      <a:lnTo>
                        <a:pt x="2313" y="108"/>
                      </a:lnTo>
                      <a:lnTo>
                        <a:pt x="2245" y="123"/>
                      </a:lnTo>
                      <a:lnTo>
                        <a:pt x="2249" y="378"/>
                      </a:lnTo>
                      <a:lnTo>
                        <a:pt x="2239" y="392"/>
                      </a:lnTo>
                      <a:lnTo>
                        <a:pt x="2043" y="325"/>
                      </a:lnTo>
                      <a:lnTo>
                        <a:pt x="2055" y="315"/>
                      </a:lnTo>
                      <a:lnTo>
                        <a:pt x="2229" y="368"/>
                      </a:lnTo>
                      <a:lnTo>
                        <a:pt x="2221" y="123"/>
                      </a:lnTo>
                      <a:lnTo>
                        <a:pt x="1808" y="196"/>
                      </a:lnTo>
                      <a:lnTo>
                        <a:pt x="1498" y="257"/>
                      </a:lnTo>
                      <a:lnTo>
                        <a:pt x="1111" y="335"/>
                      </a:lnTo>
                      <a:lnTo>
                        <a:pt x="742" y="406"/>
                      </a:lnTo>
                      <a:lnTo>
                        <a:pt x="474" y="456"/>
                      </a:lnTo>
                      <a:lnTo>
                        <a:pt x="317" y="494"/>
                      </a:lnTo>
                      <a:lnTo>
                        <a:pt x="323" y="760"/>
                      </a:lnTo>
                      <a:lnTo>
                        <a:pt x="302" y="764"/>
                      </a:lnTo>
                      <a:lnTo>
                        <a:pt x="59" y="564"/>
                      </a:lnTo>
                      <a:lnTo>
                        <a:pt x="61" y="547"/>
                      </a:lnTo>
                      <a:lnTo>
                        <a:pt x="298" y="733"/>
                      </a:lnTo>
                      <a:lnTo>
                        <a:pt x="292" y="505"/>
                      </a:lnTo>
                      <a:lnTo>
                        <a:pt x="268" y="525"/>
                      </a:lnTo>
                      <a:lnTo>
                        <a:pt x="241" y="533"/>
                      </a:lnTo>
                      <a:lnTo>
                        <a:pt x="8" y="406"/>
                      </a:lnTo>
                      <a:lnTo>
                        <a:pt x="0" y="329"/>
                      </a:lnTo>
                      <a:lnTo>
                        <a:pt x="18" y="3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657" name="Freeform 25"/>
                <p:cNvSpPr>
                  <a:spLocks/>
                </p:cNvSpPr>
                <p:nvPr/>
              </p:nvSpPr>
              <p:spPr bwMode="auto">
                <a:xfrm>
                  <a:off x="2285" y="3355"/>
                  <a:ext cx="2043" cy="572"/>
                </a:xfrm>
                <a:custGeom>
                  <a:avLst/>
                  <a:gdLst/>
                  <a:ahLst/>
                  <a:cxnLst>
                    <a:cxn ang="0">
                      <a:pos x="65" y="562"/>
                    </a:cxn>
                    <a:cxn ang="0">
                      <a:pos x="59" y="427"/>
                    </a:cxn>
                    <a:cxn ang="0">
                      <a:pos x="10" y="396"/>
                    </a:cxn>
                    <a:cxn ang="0">
                      <a:pos x="0" y="335"/>
                    </a:cxn>
                    <a:cxn ang="0">
                      <a:pos x="421" y="268"/>
                    </a:cxn>
                    <a:cxn ang="0">
                      <a:pos x="760" y="210"/>
                    </a:cxn>
                    <a:cxn ang="0">
                      <a:pos x="1095" y="153"/>
                    </a:cxn>
                    <a:cxn ang="0">
                      <a:pos x="1375" y="102"/>
                    </a:cxn>
                    <a:cxn ang="0">
                      <a:pos x="1698" y="47"/>
                    </a:cxn>
                    <a:cxn ang="0">
                      <a:pos x="2012" y="0"/>
                    </a:cxn>
                    <a:cxn ang="0">
                      <a:pos x="2043" y="10"/>
                    </a:cxn>
                    <a:cxn ang="0">
                      <a:pos x="1792" y="55"/>
                    </a:cxn>
                    <a:cxn ang="0">
                      <a:pos x="1451" y="114"/>
                    </a:cxn>
                    <a:cxn ang="0">
                      <a:pos x="1144" y="163"/>
                    </a:cxn>
                    <a:cxn ang="0">
                      <a:pos x="834" y="212"/>
                    </a:cxn>
                    <a:cxn ang="0">
                      <a:pos x="468" y="278"/>
                    </a:cxn>
                    <a:cxn ang="0">
                      <a:pos x="247" y="308"/>
                    </a:cxn>
                    <a:cxn ang="0">
                      <a:pos x="24" y="349"/>
                    </a:cxn>
                    <a:cxn ang="0">
                      <a:pos x="29" y="392"/>
                    </a:cxn>
                    <a:cxn ang="0">
                      <a:pos x="92" y="433"/>
                    </a:cxn>
                    <a:cxn ang="0">
                      <a:pos x="82" y="572"/>
                    </a:cxn>
                    <a:cxn ang="0">
                      <a:pos x="65" y="562"/>
                    </a:cxn>
                  </a:cxnLst>
                  <a:rect l="0" t="0" r="r" b="b"/>
                  <a:pathLst>
                    <a:path w="2043" h="572">
                      <a:moveTo>
                        <a:pt x="65" y="562"/>
                      </a:moveTo>
                      <a:lnTo>
                        <a:pt x="59" y="427"/>
                      </a:lnTo>
                      <a:lnTo>
                        <a:pt x="10" y="396"/>
                      </a:lnTo>
                      <a:lnTo>
                        <a:pt x="0" y="335"/>
                      </a:lnTo>
                      <a:lnTo>
                        <a:pt x="421" y="268"/>
                      </a:lnTo>
                      <a:lnTo>
                        <a:pt x="760" y="210"/>
                      </a:lnTo>
                      <a:lnTo>
                        <a:pt x="1095" y="153"/>
                      </a:lnTo>
                      <a:lnTo>
                        <a:pt x="1375" y="102"/>
                      </a:lnTo>
                      <a:lnTo>
                        <a:pt x="1698" y="47"/>
                      </a:lnTo>
                      <a:lnTo>
                        <a:pt x="2012" y="0"/>
                      </a:lnTo>
                      <a:lnTo>
                        <a:pt x="2043" y="10"/>
                      </a:lnTo>
                      <a:lnTo>
                        <a:pt x="1792" y="55"/>
                      </a:lnTo>
                      <a:lnTo>
                        <a:pt x="1451" y="114"/>
                      </a:lnTo>
                      <a:lnTo>
                        <a:pt x="1144" y="163"/>
                      </a:lnTo>
                      <a:lnTo>
                        <a:pt x="834" y="212"/>
                      </a:lnTo>
                      <a:lnTo>
                        <a:pt x="468" y="278"/>
                      </a:lnTo>
                      <a:lnTo>
                        <a:pt x="247" y="308"/>
                      </a:lnTo>
                      <a:lnTo>
                        <a:pt x="24" y="349"/>
                      </a:lnTo>
                      <a:lnTo>
                        <a:pt x="29" y="392"/>
                      </a:lnTo>
                      <a:lnTo>
                        <a:pt x="92" y="433"/>
                      </a:lnTo>
                      <a:lnTo>
                        <a:pt x="82" y="572"/>
                      </a:lnTo>
                      <a:lnTo>
                        <a:pt x="65" y="5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658" name="Freeform 26"/>
                <p:cNvSpPr>
                  <a:spLocks/>
                </p:cNvSpPr>
                <p:nvPr/>
              </p:nvSpPr>
              <p:spPr bwMode="auto">
                <a:xfrm>
                  <a:off x="4293" y="3500"/>
                  <a:ext cx="164" cy="206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27" y="161"/>
                    </a:cxn>
                    <a:cxn ang="0">
                      <a:pos x="164" y="206"/>
                    </a:cxn>
                    <a:cxn ang="0">
                      <a:pos x="0" y="172"/>
                    </a:cxn>
                    <a:cxn ang="0">
                      <a:pos x="4" y="6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164" h="206">
                      <a:moveTo>
                        <a:pt x="35" y="0"/>
                      </a:moveTo>
                      <a:lnTo>
                        <a:pt x="27" y="161"/>
                      </a:lnTo>
                      <a:lnTo>
                        <a:pt x="164" y="206"/>
                      </a:lnTo>
                      <a:lnTo>
                        <a:pt x="0" y="172"/>
                      </a:lnTo>
                      <a:lnTo>
                        <a:pt x="4" y="6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3915" y="2871"/>
              <a:ext cx="525" cy="654"/>
              <a:chOff x="3915" y="2871"/>
              <a:chExt cx="525" cy="654"/>
            </a:xfrm>
          </p:grpSpPr>
          <p:sp>
            <p:nvSpPr>
              <p:cNvPr id="69660" name="Freeform 28"/>
              <p:cNvSpPr>
                <a:spLocks/>
              </p:cNvSpPr>
              <p:nvPr/>
            </p:nvSpPr>
            <p:spPr bwMode="auto">
              <a:xfrm>
                <a:off x="4075" y="2871"/>
                <a:ext cx="206" cy="225"/>
              </a:xfrm>
              <a:custGeom>
                <a:avLst/>
                <a:gdLst/>
                <a:ahLst/>
                <a:cxnLst>
                  <a:cxn ang="0">
                    <a:pos x="73" y="47"/>
                  </a:cxn>
                  <a:cxn ang="0">
                    <a:pos x="96" y="22"/>
                  </a:cxn>
                  <a:cxn ang="0">
                    <a:pos x="118" y="8"/>
                  </a:cxn>
                  <a:cxn ang="0">
                    <a:pos x="149" y="0"/>
                  </a:cxn>
                  <a:cxn ang="0">
                    <a:pos x="171" y="10"/>
                  </a:cxn>
                  <a:cxn ang="0">
                    <a:pos x="190" y="33"/>
                  </a:cxn>
                  <a:cxn ang="0">
                    <a:pos x="200" y="65"/>
                  </a:cxn>
                  <a:cxn ang="0">
                    <a:pos x="206" y="108"/>
                  </a:cxn>
                  <a:cxn ang="0">
                    <a:pos x="202" y="139"/>
                  </a:cxn>
                  <a:cxn ang="0">
                    <a:pos x="192" y="176"/>
                  </a:cxn>
                  <a:cxn ang="0">
                    <a:pos x="175" y="204"/>
                  </a:cxn>
                  <a:cxn ang="0">
                    <a:pos x="157" y="216"/>
                  </a:cxn>
                  <a:cxn ang="0">
                    <a:pos x="126" y="225"/>
                  </a:cxn>
                  <a:cxn ang="0">
                    <a:pos x="100" y="223"/>
                  </a:cxn>
                  <a:cxn ang="0">
                    <a:pos x="77" y="212"/>
                  </a:cxn>
                  <a:cxn ang="0">
                    <a:pos x="59" y="174"/>
                  </a:cxn>
                  <a:cxn ang="0">
                    <a:pos x="53" y="143"/>
                  </a:cxn>
                  <a:cxn ang="0">
                    <a:pos x="55" y="133"/>
                  </a:cxn>
                  <a:cxn ang="0">
                    <a:pos x="32" y="127"/>
                  </a:cxn>
                  <a:cxn ang="0">
                    <a:pos x="12" y="120"/>
                  </a:cxn>
                  <a:cxn ang="0">
                    <a:pos x="2" y="108"/>
                  </a:cxn>
                  <a:cxn ang="0">
                    <a:pos x="0" y="100"/>
                  </a:cxn>
                  <a:cxn ang="0">
                    <a:pos x="0" y="94"/>
                  </a:cxn>
                  <a:cxn ang="0">
                    <a:pos x="2" y="88"/>
                  </a:cxn>
                  <a:cxn ang="0">
                    <a:pos x="12" y="88"/>
                  </a:cxn>
                  <a:cxn ang="0">
                    <a:pos x="22" y="90"/>
                  </a:cxn>
                  <a:cxn ang="0">
                    <a:pos x="37" y="96"/>
                  </a:cxn>
                  <a:cxn ang="0">
                    <a:pos x="57" y="104"/>
                  </a:cxn>
                  <a:cxn ang="0">
                    <a:pos x="61" y="77"/>
                  </a:cxn>
                  <a:cxn ang="0">
                    <a:pos x="73" y="47"/>
                  </a:cxn>
                </a:cxnLst>
                <a:rect l="0" t="0" r="r" b="b"/>
                <a:pathLst>
                  <a:path w="206" h="225">
                    <a:moveTo>
                      <a:pt x="73" y="47"/>
                    </a:moveTo>
                    <a:lnTo>
                      <a:pt x="96" y="22"/>
                    </a:lnTo>
                    <a:lnTo>
                      <a:pt x="118" y="8"/>
                    </a:lnTo>
                    <a:lnTo>
                      <a:pt x="149" y="0"/>
                    </a:lnTo>
                    <a:lnTo>
                      <a:pt x="171" y="10"/>
                    </a:lnTo>
                    <a:lnTo>
                      <a:pt x="190" y="33"/>
                    </a:lnTo>
                    <a:lnTo>
                      <a:pt x="200" y="65"/>
                    </a:lnTo>
                    <a:lnTo>
                      <a:pt x="206" y="108"/>
                    </a:lnTo>
                    <a:lnTo>
                      <a:pt x="202" y="139"/>
                    </a:lnTo>
                    <a:lnTo>
                      <a:pt x="192" y="176"/>
                    </a:lnTo>
                    <a:lnTo>
                      <a:pt x="175" y="204"/>
                    </a:lnTo>
                    <a:lnTo>
                      <a:pt x="157" y="216"/>
                    </a:lnTo>
                    <a:lnTo>
                      <a:pt x="126" y="225"/>
                    </a:lnTo>
                    <a:lnTo>
                      <a:pt x="100" y="223"/>
                    </a:lnTo>
                    <a:lnTo>
                      <a:pt x="77" y="212"/>
                    </a:lnTo>
                    <a:lnTo>
                      <a:pt x="59" y="174"/>
                    </a:lnTo>
                    <a:lnTo>
                      <a:pt x="53" y="143"/>
                    </a:lnTo>
                    <a:lnTo>
                      <a:pt x="55" y="133"/>
                    </a:lnTo>
                    <a:lnTo>
                      <a:pt x="32" y="127"/>
                    </a:lnTo>
                    <a:lnTo>
                      <a:pt x="12" y="120"/>
                    </a:lnTo>
                    <a:lnTo>
                      <a:pt x="2" y="108"/>
                    </a:lnTo>
                    <a:lnTo>
                      <a:pt x="0" y="100"/>
                    </a:lnTo>
                    <a:lnTo>
                      <a:pt x="0" y="94"/>
                    </a:lnTo>
                    <a:lnTo>
                      <a:pt x="2" y="88"/>
                    </a:lnTo>
                    <a:lnTo>
                      <a:pt x="12" y="88"/>
                    </a:lnTo>
                    <a:lnTo>
                      <a:pt x="22" y="90"/>
                    </a:lnTo>
                    <a:lnTo>
                      <a:pt x="37" y="96"/>
                    </a:lnTo>
                    <a:lnTo>
                      <a:pt x="57" y="104"/>
                    </a:lnTo>
                    <a:lnTo>
                      <a:pt x="61" y="77"/>
                    </a:lnTo>
                    <a:lnTo>
                      <a:pt x="73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61" name="Freeform 29"/>
              <p:cNvSpPr>
                <a:spLocks/>
              </p:cNvSpPr>
              <p:nvPr/>
            </p:nvSpPr>
            <p:spPr bwMode="auto">
              <a:xfrm>
                <a:off x="4189" y="3118"/>
                <a:ext cx="251" cy="329"/>
              </a:xfrm>
              <a:custGeom>
                <a:avLst/>
                <a:gdLst/>
                <a:ahLst/>
                <a:cxnLst>
                  <a:cxn ang="0">
                    <a:pos x="53" y="10"/>
                  </a:cxn>
                  <a:cxn ang="0">
                    <a:pos x="27" y="0"/>
                  </a:cxn>
                  <a:cxn ang="0">
                    <a:pos x="4" y="6"/>
                  </a:cxn>
                  <a:cxn ang="0">
                    <a:pos x="0" y="37"/>
                  </a:cxn>
                  <a:cxn ang="0">
                    <a:pos x="23" y="55"/>
                  </a:cxn>
                  <a:cxn ang="0">
                    <a:pos x="61" y="63"/>
                  </a:cxn>
                  <a:cxn ang="0">
                    <a:pos x="98" y="86"/>
                  </a:cxn>
                  <a:cxn ang="0">
                    <a:pos x="125" y="129"/>
                  </a:cxn>
                  <a:cxn ang="0">
                    <a:pos x="143" y="174"/>
                  </a:cxn>
                  <a:cxn ang="0">
                    <a:pos x="162" y="239"/>
                  </a:cxn>
                  <a:cxn ang="0">
                    <a:pos x="164" y="276"/>
                  </a:cxn>
                  <a:cxn ang="0">
                    <a:pos x="141" y="311"/>
                  </a:cxn>
                  <a:cxn ang="0">
                    <a:pos x="141" y="325"/>
                  </a:cxn>
                  <a:cxn ang="0">
                    <a:pos x="160" y="329"/>
                  </a:cxn>
                  <a:cxn ang="0">
                    <a:pos x="170" y="304"/>
                  </a:cxn>
                  <a:cxn ang="0">
                    <a:pos x="176" y="282"/>
                  </a:cxn>
                  <a:cxn ang="0">
                    <a:pos x="198" y="292"/>
                  </a:cxn>
                  <a:cxn ang="0">
                    <a:pos x="223" y="308"/>
                  </a:cxn>
                  <a:cxn ang="0">
                    <a:pos x="239" y="308"/>
                  </a:cxn>
                  <a:cxn ang="0">
                    <a:pos x="251" y="290"/>
                  </a:cxn>
                  <a:cxn ang="0">
                    <a:pos x="241" y="262"/>
                  </a:cxn>
                  <a:cxn ang="0">
                    <a:pos x="213" y="249"/>
                  </a:cxn>
                  <a:cxn ang="0">
                    <a:pos x="184" y="231"/>
                  </a:cxn>
                  <a:cxn ang="0">
                    <a:pos x="172" y="192"/>
                  </a:cxn>
                  <a:cxn ang="0">
                    <a:pos x="157" y="141"/>
                  </a:cxn>
                  <a:cxn ang="0">
                    <a:pos x="145" y="108"/>
                  </a:cxn>
                  <a:cxn ang="0">
                    <a:pos x="123" y="67"/>
                  </a:cxn>
                  <a:cxn ang="0">
                    <a:pos x="94" y="45"/>
                  </a:cxn>
                  <a:cxn ang="0">
                    <a:pos x="66" y="20"/>
                  </a:cxn>
                  <a:cxn ang="0">
                    <a:pos x="53" y="10"/>
                  </a:cxn>
                </a:cxnLst>
                <a:rect l="0" t="0" r="r" b="b"/>
                <a:pathLst>
                  <a:path w="251" h="329">
                    <a:moveTo>
                      <a:pt x="53" y="10"/>
                    </a:moveTo>
                    <a:lnTo>
                      <a:pt x="27" y="0"/>
                    </a:lnTo>
                    <a:lnTo>
                      <a:pt x="4" y="6"/>
                    </a:lnTo>
                    <a:lnTo>
                      <a:pt x="0" y="37"/>
                    </a:lnTo>
                    <a:lnTo>
                      <a:pt x="23" y="55"/>
                    </a:lnTo>
                    <a:lnTo>
                      <a:pt x="61" y="63"/>
                    </a:lnTo>
                    <a:lnTo>
                      <a:pt x="98" y="86"/>
                    </a:lnTo>
                    <a:lnTo>
                      <a:pt x="125" y="129"/>
                    </a:lnTo>
                    <a:lnTo>
                      <a:pt x="143" y="174"/>
                    </a:lnTo>
                    <a:lnTo>
                      <a:pt x="162" y="239"/>
                    </a:lnTo>
                    <a:lnTo>
                      <a:pt x="164" y="276"/>
                    </a:lnTo>
                    <a:lnTo>
                      <a:pt x="141" y="311"/>
                    </a:lnTo>
                    <a:lnTo>
                      <a:pt x="141" y="325"/>
                    </a:lnTo>
                    <a:lnTo>
                      <a:pt x="160" y="329"/>
                    </a:lnTo>
                    <a:lnTo>
                      <a:pt x="170" y="304"/>
                    </a:lnTo>
                    <a:lnTo>
                      <a:pt x="176" y="282"/>
                    </a:lnTo>
                    <a:lnTo>
                      <a:pt x="198" y="292"/>
                    </a:lnTo>
                    <a:lnTo>
                      <a:pt x="223" y="308"/>
                    </a:lnTo>
                    <a:lnTo>
                      <a:pt x="239" y="308"/>
                    </a:lnTo>
                    <a:lnTo>
                      <a:pt x="251" y="290"/>
                    </a:lnTo>
                    <a:lnTo>
                      <a:pt x="241" y="262"/>
                    </a:lnTo>
                    <a:lnTo>
                      <a:pt x="213" y="249"/>
                    </a:lnTo>
                    <a:lnTo>
                      <a:pt x="184" y="231"/>
                    </a:lnTo>
                    <a:lnTo>
                      <a:pt x="172" y="192"/>
                    </a:lnTo>
                    <a:lnTo>
                      <a:pt x="157" y="141"/>
                    </a:lnTo>
                    <a:lnTo>
                      <a:pt x="145" y="108"/>
                    </a:lnTo>
                    <a:lnTo>
                      <a:pt x="123" y="67"/>
                    </a:lnTo>
                    <a:lnTo>
                      <a:pt x="94" y="45"/>
                    </a:lnTo>
                    <a:lnTo>
                      <a:pt x="66" y="20"/>
                    </a:lnTo>
                    <a:lnTo>
                      <a:pt x="53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62" name="Freeform 30"/>
              <p:cNvSpPr>
                <a:spLocks/>
              </p:cNvSpPr>
              <p:nvPr/>
            </p:nvSpPr>
            <p:spPr bwMode="auto">
              <a:xfrm>
                <a:off x="3915" y="3130"/>
                <a:ext cx="272" cy="395"/>
              </a:xfrm>
              <a:custGeom>
                <a:avLst/>
                <a:gdLst/>
                <a:ahLst/>
                <a:cxnLst>
                  <a:cxn ang="0">
                    <a:pos x="197" y="21"/>
                  </a:cxn>
                  <a:cxn ang="0">
                    <a:pos x="231" y="0"/>
                  </a:cxn>
                  <a:cxn ang="0">
                    <a:pos x="260" y="4"/>
                  </a:cxn>
                  <a:cxn ang="0">
                    <a:pos x="272" y="35"/>
                  </a:cxn>
                  <a:cxn ang="0">
                    <a:pos x="246" y="60"/>
                  </a:cxn>
                  <a:cxn ang="0">
                    <a:pos x="194" y="82"/>
                  </a:cxn>
                  <a:cxn ang="0">
                    <a:pos x="156" y="115"/>
                  </a:cxn>
                  <a:cxn ang="0">
                    <a:pos x="129" y="170"/>
                  </a:cxn>
                  <a:cxn ang="0">
                    <a:pos x="113" y="221"/>
                  </a:cxn>
                  <a:cxn ang="0">
                    <a:pos x="103" y="299"/>
                  </a:cxn>
                  <a:cxn ang="0">
                    <a:pos x="109" y="339"/>
                  </a:cxn>
                  <a:cxn ang="0">
                    <a:pos x="143" y="372"/>
                  </a:cxn>
                  <a:cxn ang="0">
                    <a:pos x="145" y="386"/>
                  </a:cxn>
                  <a:cxn ang="0">
                    <a:pos x="125" y="395"/>
                  </a:cxn>
                  <a:cxn ang="0">
                    <a:pos x="105" y="372"/>
                  </a:cxn>
                  <a:cxn ang="0">
                    <a:pos x="92" y="350"/>
                  </a:cxn>
                  <a:cxn ang="0">
                    <a:pos x="68" y="364"/>
                  </a:cxn>
                  <a:cxn ang="0">
                    <a:pos x="37" y="390"/>
                  </a:cxn>
                  <a:cxn ang="0">
                    <a:pos x="19" y="395"/>
                  </a:cxn>
                  <a:cxn ang="0">
                    <a:pos x="0" y="376"/>
                  </a:cxn>
                  <a:cxn ang="0">
                    <a:pos x="9" y="343"/>
                  </a:cxn>
                  <a:cxn ang="0">
                    <a:pos x="39" y="319"/>
                  </a:cxn>
                  <a:cxn ang="0">
                    <a:pos x="74" y="294"/>
                  </a:cxn>
                  <a:cxn ang="0">
                    <a:pos x="84" y="250"/>
                  </a:cxn>
                  <a:cxn ang="0">
                    <a:pos x="90" y="188"/>
                  </a:cxn>
                  <a:cxn ang="0">
                    <a:pos x="98" y="151"/>
                  </a:cxn>
                  <a:cxn ang="0">
                    <a:pos x="115" y="102"/>
                  </a:cxn>
                  <a:cxn ang="0">
                    <a:pos x="150" y="70"/>
                  </a:cxn>
                  <a:cxn ang="0">
                    <a:pos x="184" y="35"/>
                  </a:cxn>
                  <a:cxn ang="0">
                    <a:pos x="197" y="21"/>
                  </a:cxn>
                </a:cxnLst>
                <a:rect l="0" t="0" r="r" b="b"/>
                <a:pathLst>
                  <a:path w="272" h="395">
                    <a:moveTo>
                      <a:pt x="197" y="21"/>
                    </a:moveTo>
                    <a:lnTo>
                      <a:pt x="231" y="0"/>
                    </a:lnTo>
                    <a:lnTo>
                      <a:pt x="260" y="4"/>
                    </a:lnTo>
                    <a:lnTo>
                      <a:pt x="272" y="35"/>
                    </a:lnTo>
                    <a:lnTo>
                      <a:pt x="246" y="60"/>
                    </a:lnTo>
                    <a:lnTo>
                      <a:pt x="194" y="82"/>
                    </a:lnTo>
                    <a:lnTo>
                      <a:pt x="156" y="115"/>
                    </a:lnTo>
                    <a:lnTo>
                      <a:pt x="129" y="170"/>
                    </a:lnTo>
                    <a:lnTo>
                      <a:pt x="113" y="221"/>
                    </a:lnTo>
                    <a:lnTo>
                      <a:pt x="103" y="299"/>
                    </a:lnTo>
                    <a:lnTo>
                      <a:pt x="109" y="339"/>
                    </a:lnTo>
                    <a:lnTo>
                      <a:pt x="143" y="372"/>
                    </a:lnTo>
                    <a:lnTo>
                      <a:pt x="145" y="386"/>
                    </a:lnTo>
                    <a:lnTo>
                      <a:pt x="125" y="395"/>
                    </a:lnTo>
                    <a:lnTo>
                      <a:pt x="105" y="372"/>
                    </a:lnTo>
                    <a:lnTo>
                      <a:pt x="92" y="350"/>
                    </a:lnTo>
                    <a:lnTo>
                      <a:pt x="68" y="364"/>
                    </a:lnTo>
                    <a:lnTo>
                      <a:pt x="37" y="390"/>
                    </a:lnTo>
                    <a:lnTo>
                      <a:pt x="19" y="395"/>
                    </a:lnTo>
                    <a:lnTo>
                      <a:pt x="0" y="376"/>
                    </a:lnTo>
                    <a:lnTo>
                      <a:pt x="9" y="343"/>
                    </a:lnTo>
                    <a:lnTo>
                      <a:pt x="39" y="319"/>
                    </a:lnTo>
                    <a:lnTo>
                      <a:pt x="74" y="294"/>
                    </a:lnTo>
                    <a:lnTo>
                      <a:pt x="84" y="250"/>
                    </a:lnTo>
                    <a:lnTo>
                      <a:pt x="90" y="188"/>
                    </a:lnTo>
                    <a:lnTo>
                      <a:pt x="98" y="151"/>
                    </a:lnTo>
                    <a:lnTo>
                      <a:pt x="115" y="102"/>
                    </a:lnTo>
                    <a:lnTo>
                      <a:pt x="150" y="70"/>
                    </a:lnTo>
                    <a:lnTo>
                      <a:pt x="184" y="35"/>
                    </a:lnTo>
                    <a:lnTo>
                      <a:pt x="197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63" name="Freeform 31"/>
              <p:cNvSpPr>
                <a:spLocks/>
              </p:cNvSpPr>
              <p:nvPr/>
            </p:nvSpPr>
            <p:spPr bwMode="auto">
              <a:xfrm>
                <a:off x="4081" y="3116"/>
                <a:ext cx="204" cy="360"/>
              </a:xfrm>
              <a:custGeom>
                <a:avLst/>
                <a:gdLst/>
                <a:ahLst/>
                <a:cxnLst>
                  <a:cxn ang="0">
                    <a:pos x="51" y="10"/>
                  </a:cxn>
                  <a:cxn ang="0">
                    <a:pos x="78" y="0"/>
                  </a:cxn>
                  <a:cxn ang="0">
                    <a:pos x="110" y="0"/>
                  </a:cxn>
                  <a:cxn ang="0">
                    <a:pos x="141" y="4"/>
                  </a:cxn>
                  <a:cxn ang="0">
                    <a:pos x="159" y="18"/>
                  </a:cxn>
                  <a:cxn ang="0">
                    <a:pos x="174" y="45"/>
                  </a:cxn>
                  <a:cxn ang="0">
                    <a:pos x="190" y="86"/>
                  </a:cxn>
                  <a:cxn ang="0">
                    <a:pos x="202" y="145"/>
                  </a:cxn>
                  <a:cxn ang="0">
                    <a:pos x="204" y="202"/>
                  </a:cxn>
                  <a:cxn ang="0">
                    <a:pos x="202" y="261"/>
                  </a:cxn>
                  <a:cxn ang="0">
                    <a:pos x="190" y="296"/>
                  </a:cxn>
                  <a:cxn ang="0">
                    <a:pos x="180" y="325"/>
                  </a:cxn>
                  <a:cxn ang="0">
                    <a:pos x="161" y="339"/>
                  </a:cxn>
                  <a:cxn ang="0">
                    <a:pos x="133" y="349"/>
                  </a:cxn>
                  <a:cxn ang="0">
                    <a:pos x="100" y="355"/>
                  </a:cxn>
                  <a:cxn ang="0">
                    <a:pos x="67" y="360"/>
                  </a:cxn>
                  <a:cxn ang="0">
                    <a:pos x="33" y="355"/>
                  </a:cxn>
                  <a:cxn ang="0">
                    <a:pos x="8" y="337"/>
                  </a:cxn>
                  <a:cxn ang="0">
                    <a:pos x="0" y="306"/>
                  </a:cxn>
                  <a:cxn ang="0">
                    <a:pos x="0" y="268"/>
                  </a:cxn>
                  <a:cxn ang="0">
                    <a:pos x="16" y="229"/>
                  </a:cxn>
                  <a:cxn ang="0">
                    <a:pos x="47" y="194"/>
                  </a:cxn>
                  <a:cxn ang="0">
                    <a:pos x="57" y="161"/>
                  </a:cxn>
                  <a:cxn ang="0">
                    <a:pos x="51" y="127"/>
                  </a:cxn>
                  <a:cxn ang="0">
                    <a:pos x="37" y="96"/>
                  </a:cxn>
                  <a:cxn ang="0">
                    <a:pos x="28" y="61"/>
                  </a:cxn>
                  <a:cxn ang="0">
                    <a:pos x="39" y="25"/>
                  </a:cxn>
                  <a:cxn ang="0">
                    <a:pos x="51" y="10"/>
                  </a:cxn>
                </a:cxnLst>
                <a:rect l="0" t="0" r="r" b="b"/>
                <a:pathLst>
                  <a:path w="204" h="360">
                    <a:moveTo>
                      <a:pt x="51" y="10"/>
                    </a:moveTo>
                    <a:lnTo>
                      <a:pt x="78" y="0"/>
                    </a:lnTo>
                    <a:lnTo>
                      <a:pt x="110" y="0"/>
                    </a:lnTo>
                    <a:lnTo>
                      <a:pt x="141" y="4"/>
                    </a:lnTo>
                    <a:lnTo>
                      <a:pt x="159" y="18"/>
                    </a:lnTo>
                    <a:lnTo>
                      <a:pt x="174" y="45"/>
                    </a:lnTo>
                    <a:lnTo>
                      <a:pt x="190" y="86"/>
                    </a:lnTo>
                    <a:lnTo>
                      <a:pt x="202" y="145"/>
                    </a:lnTo>
                    <a:lnTo>
                      <a:pt x="204" y="202"/>
                    </a:lnTo>
                    <a:lnTo>
                      <a:pt x="202" y="261"/>
                    </a:lnTo>
                    <a:lnTo>
                      <a:pt x="190" y="296"/>
                    </a:lnTo>
                    <a:lnTo>
                      <a:pt x="180" y="325"/>
                    </a:lnTo>
                    <a:lnTo>
                      <a:pt x="161" y="339"/>
                    </a:lnTo>
                    <a:lnTo>
                      <a:pt x="133" y="349"/>
                    </a:lnTo>
                    <a:lnTo>
                      <a:pt x="100" y="355"/>
                    </a:lnTo>
                    <a:lnTo>
                      <a:pt x="67" y="360"/>
                    </a:lnTo>
                    <a:lnTo>
                      <a:pt x="33" y="355"/>
                    </a:lnTo>
                    <a:lnTo>
                      <a:pt x="8" y="337"/>
                    </a:lnTo>
                    <a:lnTo>
                      <a:pt x="0" y="306"/>
                    </a:lnTo>
                    <a:lnTo>
                      <a:pt x="0" y="268"/>
                    </a:lnTo>
                    <a:lnTo>
                      <a:pt x="16" y="229"/>
                    </a:lnTo>
                    <a:lnTo>
                      <a:pt x="47" y="194"/>
                    </a:lnTo>
                    <a:lnTo>
                      <a:pt x="57" y="161"/>
                    </a:lnTo>
                    <a:lnTo>
                      <a:pt x="51" y="127"/>
                    </a:lnTo>
                    <a:lnTo>
                      <a:pt x="37" y="96"/>
                    </a:lnTo>
                    <a:lnTo>
                      <a:pt x="28" y="61"/>
                    </a:lnTo>
                    <a:lnTo>
                      <a:pt x="39" y="25"/>
                    </a:lnTo>
                    <a:lnTo>
                      <a:pt x="5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64" name="Freeform 32"/>
              <p:cNvSpPr>
                <a:spLocks/>
              </p:cNvSpPr>
              <p:nvPr/>
            </p:nvSpPr>
            <p:spPr bwMode="auto">
              <a:xfrm>
                <a:off x="3948" y="3335"/>
                <a:ext cx="241" cy="138"/>
              </a:xfrm>
              <a:custGeom>
                <a:avLst/>
                <a:gdLst/>
                <a:ahLst/>
                <a:cxnLst>
                  <a:cxn ang="0">
                    <a:pos x="170" y="40"/>
                  </a:cxn>
                  <a:cxn ang="0">
                    <a:pos x="221" y="55"/>
                  </a:cxn>
                  <a:cxn ang="0">
                    <a:pos x="241" y="81"/>
                  </a:cxn>
                  <a:cxn ang="0">
                    <a:pos x="241" y="108"/>
                  </a:cxn>
                  <a:cxn ang="0">
                    <a:pos x="225" y="134"/>
                  </a:cxn>
                  <a:cxn ang="0">
                    <a:pos x="180" y="138"/>
                  </a:cxn>
                  <a:cxn ang="0">
                    <a:pos x="121" y="106"/>
                  </a:cxn>
                  <a:cxn ang="0">
                    <a:pos x="51" y="61"/>
                  </a:cxn>
                  <a:cxn ang="0">
                    <a:pos x="39" y="51"/>
                  </a:cxn>
                  <a:cxn ang="0">
                    <a:pos x="41" y="73"/>
                  </a:cxn>
                  <a:cxn ang="0">
                    <a:pos x="0" y="81"/>
                  </a:cxn>
                  <a:cxn ang="0">
                    <a:pos x="2" y="38"/>
                  </a:cxn>
                  <a:cxn ang="0">
                    <a:pos x="16" y="6"/>
                  </a:cxn>
                  <a:cxn ang="0">
                    <a:pos x="43" y="0"/>
                  </a:cxn>
                  <a:cxn ang="0">
                    <a:pos x="96" y="18"/>
                  </a:cxn>
                  <a:cxn ang="0">
                    <a:pos x="170" y="40"/>
                  </a:cxn>
                </a:cxnLst>
                <a:rect l="0" t="0" r="r" b="b"/>
                <a:pathLst>
                  <a:path w="241" h="138">
                    <a:moveTo>
                      <a:pt x="170" y="40"/>
                    </a:moveTo>
                    <a:lnTo>
                      <a:pt x="221" y="55"/>
                    </a:lnTo>
                    <a:lnTo>
                      <a:pt x="241" y="81"/>
                    </a:lnTo>
                    <a:lnTo>
                      <a:pt x="241" y="108"/>
                    </a:lnTo>
                    <a:lnTo>
                      <a:pt x="225" y="134"/>
                    </a:lnTo>
                    <a:lnTo>
                      <a:pt x="180" y="138"/>
                    </a:lnTo>
                    <a:lnTo>
                      <a:pt x="121" y="106"/>
                    </a:lnTo>
                    <a:lnTo>
                      <a:pt x="51" y="61"/>
                    </a:lnTo>
                    <a:lnTo>
                      <a:pt x="39" y="51"/>
                    </a:lnTo>
                    <a:lnTo>
                      <a:pt x="41" y="73"/>
                    </a:lnTo>
                    <a:lnTo>
                      <a:pt x="0" y="81"/>
                    </a:lnTo>
                    <a:lnTo>
                      <a:pt x="2" y="38"/>
                    </a:lnTo>
                    <a:lnTo>
                      <a:pt x="16" y="6"/>
                    </a:lnTo>
                    <a:lnTo>
                      <a:pt x="43" y="0"/>
                    </a:lnTo>
                    <a:lnTo>
                      <a:pt x="96" y="18"/>
                    </a:lnTo>
                    <a:lnTo>
                      <a:pt x="17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65" name="Freeform 33"/>
              <p:cNvSpPr>
                <a:spLocks/>
              </p:cNvSpPr>
              <p:nvPr/>
            </p:nvSpPr>
            <p:spPr bwMode="auto">
              <a:xfrm>
                <a:off x="4024" y="3308"/>
                <a:ext cx="241" cy="139"/>
              </a:xfrm>
              <a:custGeom>
                <a:avLst/>
                <a:gdLst/>
                <a:ahLst/>
                <a:cxnLst>
                  <a:cxn ang="0">
                    <a:pos x="169" y="41"/>
                  </a:cxn>
                  <a:cxn ang="0">
                    <a:pos x="220" y="55"/>
                  </a:cxn>
                  <a:cxn ang="0">
                    <a:pos x="241" y="82"/>
                  </a:cxn>
                  <a:cxn ang="0">
                    <a:pos x="241" y="108"/>
                  </a:cxn>
                  <a:cxn ang="0">
                    <a:pos x="224" y="135"/>
                  </a:cxn>
                  <a:cxn ang="0">
                    <a:pos x="179" y="139"/>
                  </a:cxn>
                  <a:cxn ang="0">
                    <a:pos x="120" y="106"/>
                  </a:cxn>
                  <a:cxn ang="0">
                    <a:pos x="51" y="61"/>
                  </a:cxn>
                  <a:cxn ang="0">
                    <a:pos x="38" y="51"/>
                  </a:cxn>
                  <a:cxn ang="0">
                    <a:pos x="41" y="74"/>
                  </a:cxn>
                  <a:cxn ang="0">
                    <a:pos x="0" y="82"/>
                  </a:cxn>
                  <a:cxn ang="0">
                    <a:pos x="2" y="39"/>
                  </a:cxn>
                  <a:cxn ang="0">
                    <a:pos x="16" y="6"/>
                  </a:cxn>
                  <a:cxn ang="0">
                    <a:pos x="43" y="0"/>
                  </a:cxn>
                  <a:cxn ang="0">
                    <a:pos x="96" y="18"/>
                  </a:cxn>
                  <a:cxn ang="0">
                    <a:pos x="169" y="41"/>
                  </a:cxn>
                </a:cxnLst>
                <a:rect l="0" t="0" r="r" b="b"/>
                <a:pathLst>
                  <a:path w="241" h="139">
                    <a:moveTo>
                      <a:pt x="169" y="41"/>
                    </a:moveTo>
                    <a:lnTo>
                      <a:pt x="220" y="55"/>
                    </a:lnTo>
                    <a:lnTo>
                      <a:pt x="241" y="82"/>
                    </a:lnTo>
                    <a:lnTo>
                      <a:pt x="241" y="108"/>
                    </a:lnTo>
                    <a:lnTo>
                      <a:pt x="224" y="135"/>
                    </a:lnTo>
                    <a:lnTo>
                      <a:pt x="179" y="139"/>
                    </a:lnTo>
                    <a:lnTo>
                      <a:pt x="120" y="106"/>
                    </a:lnTo>
                    <a:lnTo>
                      <a:pt x="51" y="61"/>
                    </a:lnTo>
                    <a:lnTo>
                      <a:pt x="38" y="51"/>
                    </a:lnTo>
                    <a:lnTo>
                      <a:pt x="41" y="74"/>
                    </a:lnTo>
                    <a:lnTo>
                      <a:pt x="0" y="82"/>
                    </a:lnTo>
                    <a:lnTo>
                      <a:pt x="2" y="39"/>
                    </a:lnTo>
                    <a:lnTo>
                      <a:pt x="16" y="6"/>
                    </a:lnTo>
                    <a:lnTo>
                      <a:pt x="43" y="0"/>
                    </a:lnTo>
                    <a:lnTo>
                      <a:pt x="96" y="18"/>
                    </a:lnTo>
                    <a:lnTo>
                      <a:pt x="169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34"/>
            <p:cNvGrpSpPr>
              <a:grpSpLocks/>
            </p:cNvGrpSpPr>
            <p:nvPr/>
          </p:nvGrpSpPr>
          <p:grpSpPr bwMode="auto">
            <a:xfrm>
              <a:off x="3133" y="3006"/>
              <a:ext cx="525" cy="655"/>
              <a:chOff x="3133" y="3006"/>
              <a:chExt cx="525" cy="655"/>
            </a:xfrm>
          </p:grpSpPr>
          <p:sp>
            <p:nvSpPr>
              <p:cNvPr id="69667" name="Freeform 35"/>
              <p:cNvSpPr>
                <a:spLocks/>
              </p:cNvSpPr>
              <p:nvPr/>
            </p:nvSpPr>
            <p:spPr bwMode="auto">
              <a:xfrm>
                <a:off x="3292" y="3006"/>
                <a:ext cx="207" cy="224"/>
              </a:xfrm>
              <a:custGeom>
                <a:avLst/>
                <a:gdLst/>
                <a:ahLst/>
                <a:cxnLst>
                  <a:cxn ang="0">
                    <a:pos x="74" y="47"/>
                  </a:cxn>
                  <a:cxn ang="0">
                    <a:pos x="96" y="22"/>
                  </a:cxn>
                  <a:cxn ang="0">
                    <a:pos x="119" y="8"/>
                  </a:cxn>
                  <a:cxn ang="0">
                    <a:pos x="149" y="0"/>
                  </a:cxn>
                  <a:cxn ang="0">
                    <a:pos x="172" y="10"/>
                  </a:cxn>
                  <a:cxn ang="0">
                    <a:pos x="190" y="32"/>
                  </a:cxn>
                  <a:cxn ang="0">
                    <a:pos x="200" y="65"/>
                  </a:cxn>
                  <a:cxn ang="0">
                    <a:pos x="207" y="108"/>
                  </a:cxn>
                  <a:cxn ang="0">
                    <a:pos x="202" y="139"/>
                  </a:cxn>
                  <a:cxn ang="0">
                    <a:pos x="192" y="175"/>
                  </a:cxn>
                  <a:cxn ang="0">
                    <a:pos x="176" y="204"/>
                  </a:cxn>
                  <a:cxn ang="0">
                    <a:pos x="158" y="216"/>
                  </a:cxn>
                  <a:cxn ang="0">
                    <a:pos x="127" y="224"/>
                  </a:cxn>
                  <a:cxn ang="0">
                    <a:pos x="100" y="222"/>
                  </a:cxn>
                  <a:cxn ang="0">
                    <a:pos x="78" y="212"/>
                  </a:cxn>
                  <a:cxn ang="0">
                    <a:pos x="59" y="173"/>
                  </a:cxn>
                  <a:cxn ang="0">
                    <a:pos x="53" y="143"/>
                  </a:cxn>
                  <a:cxn ang="0">
                    <a:pos x="55" y="132"/>
                  </a:cxn>
                  <a:cxn ang="0">
                    <a:pos x="33" y="126"/>
                  </a:cxn>
                  <a:cxn ang="0">
                    <a:pos x="12" y="120"/>
                  </a:cxn>
                  <a:cxn ang="0">
                    <a:pos x="2" y="108"/>
                  </a:cxn>
                  <a:cxn ang="0">
                    <a:pos x="0" y="100"/>
                  </a:cxn>
                  <a:cxn ang="0">
                    <a:pos x="0" y="94"/>
                  </a:cxn>
                  <a:cxn ang="0">
                    <a:pos x="2" y="88"/>
                  </a:cxn>
                  <a:cxn ang="0">
                    <a:pos x="12" y="88"/>
                  </a:cxn>
                  <a:cxn ang="0">
                    <a:pos x="23" y="90"/>
                  </a:cxn>
                  <a:cxn ang="0">
                    <a:pos x="37" y="96"/>
                  </a:cxn>
                  <a:cxn ang="0">
                    <a:pos x="57" y="104"/>
                  </a:cxn>
                  <a:cxn ang="0">
                    <a:pos x="61" y="77"/>
                  </a:cxn>
                  <a:cxn ang="0">
                    <a:pos x="74" y="47"/>
                  </a:cxn>
                </a:cxnLst>
                <a:rect l="0" t="0" r="r" b="b"/>
                <a:pathLst>
                  <a:path w="207" h="224">
                    <a:moveTo>
                      <a:pt x="74" y="47"/>
                    </a:moveTo>
                    <a:lnTo>
                      <a:pt x="96" y="22"/>
                    </a:lnTo>
                    <a:lnTo>
                      <a:pt x="119" y="8"/>
                    </a:lnTo>
                    <a:lnTo>
                      <a:pt x="149" y="0"/>
                    </a:lnTo>
                    <a:lnTo>
                      <a:pt x="172" y="10"/>
                    </a:lnTo>
                    <a:lnTo>
                      <a:pt x="190" y="32"/>
                    </a:lnTo>
                    <a:lnTo>
                      <a:pt x="200" y="65"/>
                    </a:lnTo>
                    <a:lnTo>
                      <a:pt x="207" y="108"/>
                    </a:lnTo>
                    <a:lnTo>
                      <a:pt x="202" y="139"/>
                    </a:lnTo>
                    <a:lnTo>
                      <a:pt x="192" y="175"/>
                    </a:lnTo>
                    <a:lnTo>
                      <a:pt x="176" y="204"/>
                    </a:lnTo>
                    <a:lnTo>
                      <a:pt x="158" y="216"/>
                    </a:lnTo>
                    <a:lnTo>
                      <a:pt x="127" y="224"/>
                    </a:lnTo>
                    <a:lnTo>
                      <a:pt x="100" y="222"/>
                    </a:lnTo>
                    <a:lnTo>
                      <a:pt x="78" y="212"/>
                    </a:lnTo>
                    <a:lnTo>
                      <a:pt x="59" y="173"/>
                    </a:lnTo>
                    <a:lnTo>
                      <a:pt x="53" y="143"/>
                    </a:lnTo>
                    <a:lnTo>
                      <a:pt x="55" y="132"/>
                    </a:lnTo>
                    <a:lnTo>
                      <a:pt x="33" y="126"/>
                    </a:lnTo>
                    <a:lnTo>
                      <a:pt x="12" y="120"/>
                    </a:lnTo>
                    <a:lnTo>
                      <a:pt x="2" y="108"/>
                    </a:lnTo>
                    <a:lnTo>
                      <a:pt x="0" y="100"/>
                    </a:lnTo>
                    <a:lnTo>
                      <a:pt x="0" y="94"/>
                    </a:lnTo>
                    <a:lnTo>
                      <a:pt x="2" y="88"/>
                    </a:lnTo>
                    <a:lnTo>
                      <a:pt x="12" y="88"/>
                    </a:lnTo>
                    <a:lnTo>
                      <a:pt x="23" y="90"/>
                    </a:lnTo>
                    <a:lnTo>
                      <a:pt x="37" y="96"/>
                    </a:lnTo>
                    <a:lnTo>
                      <a:pt x="57" y="104"/>
                    </a:lnTo>
                    <a:lnTo>
                      <a:pt x="61" y="77"/>
                    </a:lnTo>
                    <a:lnTo>
                      <a:pt x="74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68" name="Freeform 36"/>
              <p:cNvSpPr>
                <a:spLocks/>
              </p:cNvSpPr>
              <p:nvPr/>
            </p:nvSpPr>
            <p:spPr bwMode="auto">
              <a:xfrm>
                <a:off x="3407" y="3253"/>
                <a:ext cx="251" cy="331"/>
              </a:xfrm>
              <a:custGeom>
                <a:avLst/>
                <a:gdLst/>
                <a:ahLst/>
                <a:cxnLst>
                  <a:cxn ang="0">
                    <a:pos x="53" y="10"/>
                  </a:cxn>
                  <a:cxn ang="0">
                    <a:pos x="26" y="0"/>
                  </a:cxn>
                  <a:cxn ang="0">
                    <a:pos x="4" y="8"/>
                  </a:cxn>
                  <a:cxn ang="0">
                    <a:pos x="0" y="37"/>
                  </a:cxn>
                  <a:cxn ang="0">
                    <a:pos x="22" y="57"/>
                  </a:cxn>
                  <a:cxn ang="0">
                    <a:pos x="61" y="63"/>
                  </a:cxn>
                  <a:cxn ang="0">
                    <a:pos x="98" y="88"/>
                  </a:cxn>
                  <a:cxn ang="0">
                    <a:pos x="124" y="131"/>
                  </a:cxn>
                  <a:cxn ang="0">
                    <a:pos x="143" y="176"/>
                  </a:cxn>
                  <a:cxn ang="0">
                    <a:pos x="161" y="241"/>
                  </a:cxn>
                  <a:cxn ang="0">
                    <a:pos x="163" y="280"/>
                  </a:cxn>
                  <a:cxn ang="0">
                    <a:pos x="141" y="314"/>
                  </a:cxn>
                  <a:cxn ang="0">
                    <a:pos x="141" y="329"/>
                  </a:cxn>
                  <a:cxn ang="0">
                    <a:pos x="159" y="331"/>
                  </a:cxn>
                  <a:cxn ang="0">
                    <a:pos x="169" y="306"/>
                  </a:cxn>
                  <a:cxn ang="0">
                    <a:pos x="175" y="286"/>
                  </a:cxn>
                  <a:cxn ang="0">
                    <a:pos x="198" y="294"/>
                  </a:cxn>
                  <a:cxn ang="0">
                    <a:pos x="222" y="310"/>
                  </a:cxn>
                  <a:cxn ang="0">
                    <a:pos x="239" y="310"/>
                  </a:cxn>
                  <a:cxn ang="0">
                    <a:pos x="251" y="292"/>
                  </a:cxn>
                  <a:cxn ang="0">
                    <a:pos x="241" y="263"/>
                  </a:cxn>
                  <a:cxn ang="0">
                    <a:pos x="212" y="251"/>
                  </a:cxn>
                  <a:cxn ang="0">
                    <a:pos x="184" y="233"/>
                  </a:cxn>
                  <a:cxn ang="0">
                    <a:pos x="171" y="194"/>
                  </a:cxn>
                  <a:cxn ang="0">
                    <a:pos x="157" y="143"/>
                  </a:cxn>
                  <a:cxn ang="0">
                    <a:pos x="145" y="110"/>
                  </a:cxn>
                  <a:cxn ang="0">
                    <a:pos x="122" y="69"/>
                  </a:cxn>
                  <a:cxn ang="0">
                    <a:pos x="94" y="45"/>
                  </a:cxn>
                  <a:cxn ang="0">
                    <a:pos x="65" y="22"/>
                  </a:cxn>
                  <a:cxn ang="0">
                    <a:pos x="53" y="10"/>
                  </a:cxn>
                </a:cxnLst>
                <a:rect l="0" t="0" r="r" b="b"/>
                <a:pathLst>
                  <a:path w="251" h="331">
                    <a:moveTo>
                      <a:pt x="53" y="10"/>
                    </a:moveTo>
                    <a:lnTo>
                      <a:pt x="26" y="0"/>
                    </a:lnTo>
                    <a:lnTo>
                      <a:pt x="4" y="8"/>
                    </a:lnTo>
                    <a:lnTo>
                      <a:pt x="0" y="37"/>
                    </a:lnTo>
                    <a:lnTo>
                      <a:pt x="22" y="57"/>
                    </a:lnTo>
                    <a:lnTo>
                      <a:pt x="61" y="63"/>
                    </a:lnTo>
                    <a:lnTo>
                      <a:pt x="98" y="88"/>
                    </a:lnTo>
                    <a:lnTo>
                      <a:pt x="124" y="131"/>
                    </a:lnTo>
                    <a:lnTo>
                      <a:pt x="143" y="176"/>
                    </a:lnTo>
                    <a:lnTo>
                      <a:pt x="161" y="241"/>
                    </a:lnTo>
                    <a:lnTo>
                      <a:pt x="163" y="280"/>
                    </a:lnTo>
                    <a:lnTo>
                      <a:pt x="141" y="314"/>
                    </a:lnTo>
                    <a:lnTo>
                      <a:pt x="141" y="329"/>
                    </a:lnTo>
                    <a:lnTo>
                      <a:pt x="159" y="331"/>
                    </a:lnTo>
                    <a:lnTo>
                      <a:pt x="169" y="306"/>
                    </a:lnTo>
                    <a:lnTo>
                      <a:pt x="175" y="286"/>
                    </a:lnTo>
                    <a:lnTo>
                      <a:pt x="198" y="294"/>
                    </a:lnTo>
                    <a:lnTo>
                      <a:pt x="222" y="310"/>
                    </a:lnTo>
                    <a:lnTo>
                      <a:pt x="239" y="310"/>
                    </a:lnTo>
                    <a:lnTo>
                      <a:pt x="251" y="292"/>
                    </a:lnTo>
                    <a:lnTo>
                      <a:pt x="241" y="263"/>
                    </a:lnTo>
                    <a:lnTo>
                      <a:pt x="212" y="251"/>
                    </a:lnTo>
                    <a:lnTo>
                      <a:pt x="184" y="233"/>
                    </a:lnTo>
                    <a:lnTo>
                      <a:pt x="171" y="194"/>
                    </a:lnTo>
                    <a:lnTo>
                      <a:pt x="157" y="143"/>
                    </a:lnTo>
                    <a:lnTo>
                      <a:pt x="145" y="110"/>
                    </a:lnTo>
                    <a:lnTo>
                      <a:pt x="122" y="69"/>
                    </a:lnTo>
                    <a:lnTo>
                      <a:pt x="94" y="45"/>
                    </a:lnTo>
                    <a:lnTo>
                      <a:pt x="65" y="22"/>
                    </a:lnTo>
                    <a:lnTo>
                      <a:pt x="53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69" name="Freeform 37"/>
              <p:cNvSpPr>
                <a:spLocks/>
              </p:cNvSpPr>
              <p:nvPr/>
            </p:nvSpPr>
            <p:spPr bwMode="auto">
              <a:xfrm>
                <a:off x="3133" y="3265"/>
                <a:ext cx="274" cy="396"/>
              </a:xfrm>
              <a:custGeom>
                <a:avLst/>
                <a:gdLst/>
                <a:ahLst/>
                <a:cxnLst>
                  <a:cxn ang="0">
                    <a:pos x="200" y="21"/>
                  </a:cxn>
                  <a:cxn ang="0">
                    <a:pos x="233" y="0"/>
                  </a:cxn>
                  <a:cxn ang="0">
                    <a:pos x="261" y="6"/>
                  </a:cxn>
                  <a:cxn ang="0">
                    <a:pos x="274" y="37"/>
                  </a:cxn>
                  <a:cxn ang="0">
                    <a:pos x="249" y="61"/>
                  </a:cxn>
                  <a:cxn ang="0">
                    <a:pos x="196" y="84"/>
                  </a:cxn>
                  <a:cxn ang="0">
                    <a:pos x="157" y="117"/>
                  </a:cxn>
                  <a:cxn ang="0">
                    <a:pos x="131" y="172"/>
                  </a:cxn>
                  <a:cxn ang="0">
                    <a:pos x="114" y="223"/>
                  </a:cxn>
                  <a:cxn ang="0">
                    <a:pos x="104" y="302"/>
                  </a:cxn>
                  <a:cxn ang="0">
                    <a:pos x="108" y="343"/>
                  </a:cxn>
                  <a:cxn ang="0">
                    <a:pos x="145" y="374"/>
                  </a:cxn>
                  <a:cxn ang="0">
                    <a:pos x="147" y="388"/>
                  </a:cxn>
                  <a:cxn ang="0">
                    <a:pos x="127" y="396"/>
                  </a:cxn>
                  <a:cxn ang="0">
                    <a:pos x="106" y="374"/>
                  </a:cxn>
                  <a:cxn ang="0">
                    <a:pos x="94" y="351"/>
                  </a:cxn>
                  <a:cxn ang="0">
                    <a:pos x="69" y="368"/>
                  </a:cxn>
                  <a:cxn ang="0">
                    <a:pos x="37" y="392"/>
                  </a:cxn>
                  <a:cxn ang="0">
                    <a:pos x="20" y="396"/>
                  </a:cxn>
                  <a:cxn ang="0">
                    <a:pos x="0" y="380"/>
                  </a:cxn>
                  <a:cxn ang="0">
                    <a:pos x="8" y="345"/>
                  </a:cxn>
                  <a:cxn ang="0">
                    <a:pos x="41" y="323"/>
                  </a:cxn>
                  <a:cxn ang="0">
                    <a:pos x="75" y="296"/>
                  </a:cxn>
                  <a:cxn ang="0">
                    <a:pos x="86" y="251"/>
                  </a:cxn>
                  <a:cxn ang="0">
                    <a:pos x="90" y="190"/>
                  </a:cxn>
                  <a:cxn ang="0">
                    <a:pos x="100" y="153"/>
                  </a:cxn>
                  <a:cxn ang="0">
                    <a:pos x="116" y="102"/>
                  </a:cxn>
                  <a:cxn ang="0">
                    <a:pos x="151" y="72"/>
                  </a:cxn>
                  <a:cxn ang="0">
                    <a:pos x="186" y="37"/>
                  </a:cxn>
                  <a:cxn ang="0">
                    <a:pos x="200" y="21"/>
                  </a:cxn>
                </a:cxnLst>
                <a:rect l="0" t="0" r="r" b="b"/>
                <a:pathLst>
                  <a:path w="274" h="396">
                    <a:moveTo>
                      <a:pt x="200" y="21"/>
                    </a:moveTo>
                    <a:lnTo>
                      <a:pt x="233" y="0"/>
                    </a:lnTo>
                    <a:lnTo>
                      <a:pt x="261" y="6"/>
                    </a:lnTo>
                    <a:lnTo>
                      <a:pt x="274" y="37"/>
                    </a:lnTo>
                    <a:lnTo>
                      <a:pt x="249" y="61"/>
                    </a:lnTo>
                    <a:lnTo>
                      <a:pt x="196" y="84"/>
                    </a:lnTo>
                    <a:lnTo>
                      <a:pt x="157" y="117"/>
                    </a:lnTo>
                    <a:lnTo>
                      <a:pt x="131" y="172"/>
                    </a:lnTo>
                    <a:lnTo>
                      <a:pt x="114" y="223"/>
                    </a:lnTo>
                    <a:lnTo>
                      <a:pt x="104" y="302"/>
                    </a:lnTo>
                    <a:lnTo>
                      <a:pt x="108" y="343"/>
                    </a:lnTo>
                    <a:lnTo>
                      <a:pt x="145" y="374"/>
                    </a:lnTo>
                    <a:lnTo>
                      <a:pt x="147" y="388"/>
                    </a:lnTo>
                    <a:lnTo>
                      <a:pt x="127" y="396"/>
                    </a:lnTo>
                    <a:lnTo>
                      <a:pt x="106" y="374"/>
                    </a:lnTo>
                    <a:lnTo>
                      <a:pt x="94" y="351"/>
                    </a:lnTo>
                    <a:lnTo>
                      <a:pt x="69" y="368"/>
                    </a:lnTo>
                    <a:lnTo>
                      <a:pt x="37" y="392"/>
                    </a:lnTo>
                    <a:lnTo>
                      <a:pt x="20" y="396"/>
                    </a:lnTo>
                    <a:lnTo>
                      <a:pt x="0" y="380"/>
                    </a:lnTo>
                    <a:lnTo>
                      <a:pt x="8" y="345"/>
                    </a:lnTo>
                    <a:lnTo>
                      <a:pt x="41" y="323"/>
                    </a:lnTo>
                    <a:lnTo>
                      <a:pt x="75" y="296"/>
                    </a:lnTo>
                    <a:lnTo>
                      <a:pt x="86" y="251"/>
                    </a:lnTo>
                    <a:lnTo>
                      <a:pt x="90" y="190"/>
                    </a:lnTo>
                    <a:lnTo>
                      <a:pt x="100" y="153"/>
                    </a:lnTo>
                    <a:lnTo>
                      <a:pt x="116" y="102"/>
                    </a:lnTo>
                    <a:lnTo>
                      <a:pt x="151" y="72"/>
                    </a:lnTo>
                    <a:lnTo>
                      <a:pt x="186" y="37"/>
                    </a:lnTo>
                    <a:lnTo>
                      <a:pt x="20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70" name="Freeform 38"/>
              <p:cNvSpPr>
                <a:spLocks/>
              </p:cNvSpPr>
              <p:nvPr/>
            </p:nvSpPr>
            <p:spPr bwMode="auto">
              <a:xfrm>
                <a:off x="3300" y="3251"/>
                <a:ext cx="203" cy="359"/>
              </a:xfrm>
              <a:custGeom>
                <a:avLst/>
                <a:gdLst/>
                <a:ahLst/>
                <a:cxnLst>
                  <a:cxn ang="0">
                    <a:pos x="49" y="10"/>
                  </a:cxn>
                  <a:cxn ang="0">
                    <a:pos x="76" y="0"/>
                  </a:cxn>
                  <a:cxn ang="0">
                    <a:pos x="109" y="0"/>
                  </a:cxn>
                  <a:cxn ang="0">
                    <a:pos x="139" y="4"/>
                  </a:cxn>
                  <a:cxn ang="0">
                    <a:pos x="156" y="18"/>
                  </a:cxn>
                  <a:cxn ang="0">
                    <a:pos x="172" y="45"/>
                  </a:cxn>
                  <a:cxn ang="0">
                    <a:pos x="186" y="86"/>
                  </a:cxn>
                  <a:cxn ang="0">
                    <a:pos x="199" y="145"/>
                  </a:cxn>
                  <a:cxn ang="0">
                    <a:pos x="203" y="202"/>
                  </a:cxn>
                  <a:cxn ang="0">
                    <a:pos x="199" y="261"/>
                  </a:cxn>
                  <a:cxn ang="0">
                    <a:pos x="186" y="296"/>
                  </a:cxn>
                  <a:cxn ang="0">
                    <a:pos x="176" y="325"/>
                  </a:cxn>
                  <a:cxn ang="0">
                    <a:pos x="158" y="339"/>
                  </a:cxn>
                  <a:cxn ang="0">
                    <a:pos x="131" y="349"/>
                  </a:cxn>
                  <a:cxn ang="0">
                    <a:pos x="98" y="355"/>
                  </a:cxn>
                  <a:cxn ang="0">
                    <a:pos x="66" y="359"/>
                  </a:cxn>
                  <a:cxn ang="0">
                    <a:pos x="33" y="355"/>
                  </a:cxn>
                  <a:cxn ang="0">
                    <a:pos x="7" y="337"/>
                  </a:cxn>
                  <a:cxn ang="0">
                    <a:pos x="0" y="306"/>
                  </a:cxn>
                  <a:cxn ang="0">
                    <a:pos x="0" y="267"/>
                  </a:cxn>
                  <a:cxn ang="0">
                    <a:pos x="15" y="229"/>
                  </a:cxn>
                  <a:cxn ang="0">
                    <a:pos x="45" y="194"/>
                  </a:cxn>
                  <a:cxn ang="0">
                    <a:pos x="56" y="161"/>
                  </a:cxn>
                  <a:cxn ang="0">
                    <a:pos x="49" y="126"/>
                  </a:cxn>
                  <a:cxn ang="0">
                    <a:pos x="35" y="96"/>
                  </a:cxn>
                  <a:cxn ang="0">
                    <a:pos x="27" y="61"/>
                  </a:cxn>
                  <a:cxn ang="0">
                    <a:pos x="37" y="24"/>
                  </a:cxn>
                  <a:cxn ang="0">
                    <a:pos x="49" y="10"/>
                  </a:cxn>
                </a:cxnLst>
                <a:rect l="0" t="0" r="r" b="b"/>
                <a:pathLst>
                  <a:path w="203" h="359">
                    <a:moveTo>
                      <a:pt x="49" y="10"/>
                    </a:moveTo>
                    <a:lnTo>
                      <a:pt x="76" y="0"/>
                    </a:lnTo>
                    <a:lnTo>
                      <a:pt x="109" y="0"/>
                    </a:lnTo>
                    <a:lnTo>
                      <a:pt x="139" y="4"/>
                    </a:lnTo>
                    <a:lnTo>
                      <a:pt x="156" y="18"/>
                    </a:lnTo>
                    <a:lnTo>
                      <a:pt x="172" y="45"/>
                    </a:lnTo>
                    <a:lnTo>
                      <a:pt x="186" y="86"/>
                    </a:lnTo>
                    <a:lnTo>
                      <a:pt x="199" y="145"/>
                    </a:lnTo>
                    <a:lnTo>
                      <a:pt x="203" y="202"/>
                    </a:lnTo>
                    <a:lnTo>
                      <a:pt x="199" y="261"/>
                    </a:lnTo>
                    <a:lnTo>
                      <a:pt x="186" y="296"/>
                    </a:lnTo>
                    <a:lnTo>
                      <a:pt x="176" y="325"/>
                    </a:lnTo>
                    <a:lnTo>
                      <a:pt x="158" y="339"/>
                    </a:lnTo>
                    <a:lnTo>
                      <a:pt x="131" y="349"/>
                    </a:lnTo>
                    <a:lnTo>
                      <a:pt x="98" y="355"/>
                    </a:lnTo>
                    <a:lnTo>
                      <a:pt x="66" y="359"/>
                    </a:lnTo>
                    <a:lnTo>
                      <a:pt x="33" y="355"/>
                    </a:lnTo>
                    <a:lnTo>
                      <a:pt x="7" y="337"/>
                    </a:lnTo>
                    <a:lnTo>
                      <a:pt x="0" y="306"/>
                    </a:lnTo>
                    <a:lnTo>
                      <a:pt x="0" y="267"/>
                    </a:lnTo>
                    <a:lnTo>
                      <a:pt x="15" y="229"/>
                    </a:lnTo>
                    <a:lnTo>
                      <a:pt x="45" y="194"/>
                    </a:lnTo>
                    <a:lnTo>
                      <a:pt x="56" y="161"/>
                    </a:lnTo>
                    <a:lnTo>
                      <a:pt x="49" y="126"/>
                    </a:lnTo>
                    <a:lnTo>
                      <a:pt x="35" y="96"/>
                    </a:lnTo>
                    <a:lnTo>
                      <a:pt x="27" y="61"/>
                    </a:lnTo>
                    <a:lnTo>
                      <a:pt x="37" y="24"/>
                    </a:lnTo>
                    <a:lnTo>
                      <a:pt x="4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71" name="Freeform 39"/>
              <p:cNvSpPr>
                <a:spLocks/>
              </p:cNvSpPr>
              <p:nvPr/>
            </p:nvSpPr>
            <p:spPr bwMode="auto">
              <a:xfrm>
                <a:off x="3166" y="3469"/>
                <a:ext cx="241" cy="139"/>
              </a:xfrm>
              <a:custGeom>
                <a:avLst/>
                <a:gdLst/>
                <a:ahLst/>
                <a:cxnLst>
                  <a:cxn ang="0">
                    <a:pos x="169" y="41"/>
                  </a:cxn>
                  <a:cxn ang="0">
                    <a:pos x="220" y="56"/>
                  </a:cxn>
                  <a:cxn ang="0">
                    <a:pos x="241" y="82"/>
                  </a:cxn>
                  <a:cxn ang="0">
                    <a:pos x="241" y="109"/>
                  </a:cxn>
                  <a:cxn ang="0">
                    <a:pos x="224" y="135"/>
                  </a:cxn>
                  <a:cxn ang="0">
                    <a:pos x="179" y="139"/>
                  </a:cxn>
                  <a:cxn ang="0">
                    <a:pos x="120" y="107"/>
                  </a:cxn>
                  <a:cxn ang="0">
                    <a:pos x="51" y="62"/>
                  </a:cxn>
                  <a:cxn ang="0">
                    <a:pos x="38" y="51"/>
                  </a:cxn>
                  <a:cxn ang="0">
                    <a:pos x="40" y="74"/>
                  </a:cxn>
                  <a:cxn ang="0">
                    <a:pos x="0" y="82"/>
                  </a:cxn>
                  <a:cxn ang="0">
                    <a:pos x="2" y="39"/>
                  </a:cxn>
                  <a:cxn ang="0">
                    <a:pos x="16" y="7"/>
                  </a:cxn>
                  <a:cxn ang="0">
                    <a:pos x="42" y="0"/>
                  </a:cxn>
                  <a:cxn ang="0">
                    <a:pos x="96" y="19"/>
                  </a:cxn>
                  <a:cxn ang="0">
                    <a:pos x="169" y="41"/>
                  </a:cxn>
                </a:cxnLst>
                <a:rect l="0" t="0" r="r" b="b"/>
                <a:pathLst>
                  <a:path w="241" h="139">
                    <a:moveTo>
                      <a:pt x="169" y="41"/>
                    </a:moveTo>
                    <a:lnTo>
                      <a:pt x="220" y="56"/>
                    </a:lnTo>
                    <a:lnTo>
                      <a:pt x="241" y="82"/>
                    </a:lnTo>
                    <a:lnTo>
                      <a:pt x="241" y="109"/>
                    </a:lnTo>
                    <a:lnTo>
                      <a:pt x="224" y="135"/>
                    </a:lnTo>
                    <a:lnTo>
                      <a:pt x="179" y="139"/>
                    </a:lnTo>
                    <a:lnTo>
                      <a:pt x="120" y="107"/>
                    </a:lnTo>
                    <a:lnTo>
                      <a:pt x="51" y="62"/>
                    </a:lnTo>
                    <a:lnTo>
                      <a:pt x="38" y="51"/>
                    </a:lnTo>
                    <a:lnTo>
                      <a:pt x="40" y="74"/>
                    </a:lnTo>
                    <a:lnTo>
                      <a:pt x="0" y="82"/>
                    </a:lnTo>
                    <a:lnTo>
                      <a:pt x="2" y="39"/>
                    </a:lnTo>
                    <a:lnTo>
                      <a:pt x="16" y="7"/>
                    </a:lnTo>
                    <a:lnTo>
                      <a:pt x="42" y="0"/>
                    </a:lnTo>
                    <a:lnTo>
                      <a:pt x="96" y="19"/>
                    </a:lnTo>
                    <a:lnTo>
                      <a:pt x="169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72" name="Freeform 40"/>
              <p:cNvSpPr>
                <a:spLocks/>
              </p:cNvSpPr>
              <p:nvPr/>
            </p:nvSpPr>
            <p:spPr bwMode="auto">
              <a:xfrm>
                <a:off x="3241" y="3443"/>
                <a:ext cx="241" cy="141"/>
              </a:xfrm>
              <a:custGeom>
                <a:avLst/>
                <a:gdLst/>
                <a:ahLst/>
                <a:cxnLst>
                  <a:cxn ang="0">
                    <a:pos x="170" y="41"/>
                  </a:cxn>
                  <a:cxn ang="0">
                    <a:pos x="221" y="55"/>
                  </a:cxn>
                  <a:cxn ang="0">
                    <a:pos x="241" y="82"/>
                  </a:cxn>
                  <a:cxn ang="0">
                    <a:pos x="241" y="110"/>
                  </a:cxn>
                  <a:cxn ang="0">
                    <a:pos x="225" y="135"/>
                  </a:cxn>
                  <a:cxn ang="0">
                    <a:pos x="180" y="141"/>
                  </a:cxn>
                  <a:cxn ang="0">
                    <a:pos x="121" y="106"/>
                  </a:cxn>
                  <a:cxn ang="0">
                    <a:pos x="51" y="61"/>
                  </a:cxn>
                  <a:cxn ang="0">
                    <a:pos x="39" y="51"/>
                  </a:cxn>
                  <a:cxn ang="0">
                    <a:pos x="41" y="73"/>
                  </a:cxn>
                  <a:cxn ang="0">
                    <a:pos x="0" y="82"/>
                  </a:cxn>
                  <a:cxn ang="0">
                    <a:pos x="2" y="39"/>
                  </a:cxn>
                  <a:cxn ang="0">
                    <a:pos x="16" y="4"/>
                  </a:cxn>
                  <a:cxn ang="0">
                    <a:pos x="43" y="0"/>
                  </a:cxn>
                  <a:cxn ang="0">
                    <a:pos x="96" y="16"/>
                  </a:cxn>
                  <a:cxn ang="0">
                    <a:pos x="170" y="41"/>
                  </a:cxn>
                </a:cxnLst>
                <a:rect l="0" t="0" r="r" b="b"/>
                <a:pathLst>
                  <a:path w="241" h="141">
                    <a:moveTo>
                      <a:pt x="170" y="41"/>
                    </a:moveTo>
                    <a:lnTo>
                      <a:pt x="221" y="55"/>
                    </a:lnTo>
                    <a:lnTo>
                      <a:pt x="241" y="82"/>
                    </a:lnTo>
                    <a:lnTo>
                      <a:pt x="241" y="110"/>
                    </a:lnTo>
                    <a:lnTo>
                      <a:pt x="225" y="135"/>
                    </a:lnTo>
                    <a:lnTo>
                      <a:pt x="180" y="141"/>
                    </a:lnTo>
                    <a:lnTo>
                      <a:pt x="121" y="106"/>
                    </a:lnTo>
                    <a:lnTo>
                      <a:pt x="51" y="61"/>
                    </a:lnTo>
                    <a:lnTo>
                      <a:pt x="39" y="51"/>
                    </a:lnTo>
                    <a:lnTo>
                      <a:pt x="41" y="73"/>
                    </a:lnTo>
                    <a:lnTo>
                      <a:pt x="0" y="82"/>
                    </a:lnTo>
                    <a:lnTo>
                      <a:pt x="2" y="39"/>
                    </a:lnTo>
                    <a:lnTo>
                      <a:pt x="16" y="4"/>
                    </a:lnTo>
                    <a:lnTo>
                      <a:pt x="43" y="0"/>
                    </a:lnTo>
                    <a:lnTo>
                      <a:pt x="96" y="16"/>
                    </a:lnTo>
                    <a:lnTo>
                      <a:pt x="17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9673" name="Freeform 41"/>
            <p:cNvSpPr>
              <a:spLocks/>
            </p:cNvSpPr>
            <p:nvPr/>
          </p:nvSpPr>
          <p:spPr bwMode="auto">
            <a:xfrm>
              <a:off x="2722" y="3543"/>
              <a:ext cx="241" cy="139"/>
            </a:xfrm>
            <a:custGeom>
              <a:avLst/>
              <a:gdLst/>
              <a:ahLst/>
              <a:cxnLst>
                <a:cxn ang="0">
                  <a:pos x="170" y="41"/>
                </a:cxn>
                <a:cxn ang="0">
                  <a:pos x="221" y="55"/>
                </a:cxn>
                <a:cxn ang="0">
                  <a:pos x="241" y="82"/>
                </a:cxn>
                <a:cxn ang="0">
                  <a:pos x="241" y="108"/>
                </a:cxn>
                <a:cxn ang="0">
                  <a:pos x="225" y="135"/>
                </a:cxn>
                <a:cxn ang="0">
                  <a:pos x="180" y="139"/>
                </a:cxn>
                <a:cxn ang="0">
                  <a:pos x="121" y="106"/>
                </a:cxn>
                <a:cxn ang="0">
                  <a:pos x="51" y="61"/>
                </a:cxn>
                <a:cxn ang="0">
                  <a:pos x="39" y="51"/>
                </a:cxn>
                <a:cxn ang="0">
                  <a:pos x="41" y="73"/>
                </a:cxn>
                <a:cxn ang="0">
                  <a:pos x="0" y="82"/>
                </a:cxn>
                <a:cxn ang="0">
                  <a:pos x="2" y="39"/>
                </a:cxn>
                <a:cxn ang="0">
                  <a:pos x="17" y="6"/>
                </a:cxn>
                <a:cxn ang="0">
                  <a:pos x="43" y="0"/>
                </a:cxn>
                <a:cxn ang="0">
                  <a:pos x="96" y="18"/>
                </a:cxn>
                <a:cxn ang="0">
                  <a:pos x="170" y="41"/>
                </a:cxn>
              </a:cxnLst>
              <a:rect l="0" t="0" r="r" b="b"/>
              <a:pathLst>
                <a:path w="241" h="139">
                  <a:moveTo>
                    <a:pt x="170" y="41"/>
                  </a:moveTo>
                  <a:lnTo>
                    <a:pt x="221" y="55"/>
                  </a:lnTo>
                  <a:lnTo>
                    <a:pt x="241" y="82"/>
                  </a:lnTo>
                  <a:lnTo>
                    <a:pt x="241" y="108"/>
                  </a:lnTo>
                  <a:lnTo>
                    <a:pt x="225" y="135"/>
                  </a:lnTo>
                  <a:lnTo>
                    <a:pt x="180" y="139"/>
                  </a:lnTo>
                  <a:lnTo>
                    <a:pt x="121" y="106"/>
                  </a:lnTo>
                  <a:lnTo>
                    <a:pt x="51" y="61"/>
                  </a:lnTo>
                  <a:lnTo>
                    <a:pt x="39" y="51"/>
                  </a:lnTo>
                  <a:lnTo>
                    <a:pt x="41" y="73"/>
                  </a:lnTo>
                  <a:lnTo>
                    <a:pt x="0" y="82"/>
                  </a:lnTo>
                  <a:lnTo>
                    <a:pt x="2" y="39"/>
                  </a:lnTo>
                  <a:lnTo>
                    <a:pt x="17" y="6"/>
                  </a:lnTo>
                  <a:lnTo>
                    <a:pt x="43" y="0"/>
                  </a:lnTo>
                  <a:lnTo>
                    <a:pt x="96" y="18"/>
                  </a:lnTo>
                  <a:lnTo>
                    <a:pt x="17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" name="Group 42"/>
            <p:cNvGrpSpPr>
              <a:grpSpLocks/>
            </p:cNvGrpSpPr>
            <p:nvPr/>
          </p:nvGrpSpPr>
          <p:grpSpPr bwMode="auto">
            <a:xfrm>
              <a:off x="3521" y="2942"/>
              <a:ext cx="390" cy="605"/>
              <a:chOff x="3521" y="2942"/>
              <a:chExt cx="390" cy="605"/>
            </a:xfrm>
          </p:grpSpPr>
          <p:sp>
            <p:nvSpPr>
              <p:cNvPr id="69675" name="Freeform 43"/>
              <p:cNvSpPr>
                <a:spLocks/>
              </p:cNvSpPr>
              <p:nvPr/>
            </p:nvSpPr>
            <p:spPr bwMode="auto">
              <a:xfrm>
                <a:off x="3648" y="2942"/>
                <a:ext cx="206" cy="225"/>
              </a:xfrm>
              <a:custGeom>
                <a:avLst/>
                <a:gdLst/>
                <a:ahLst/>
                <a:cxnLst>
                  <a:cxn ang="0">
                    <a:pos x="73" y="47"/>
                  </a:cxn>
                  <a:cxn ang="0">
                    <a:pos x="96" y="23"/>
                  </a:cxn>
                  <a:cxn ang="0">
                    <a:pos x="118" y="9"/>
                  </a:cxn>
                  <a:cxn ang="0">
                    <a:pos x="149" y="0"/>
                  </a:cxn>
                  <a:cxn ang="0">
                    <a:pos x="171" y="11"/>
                  </a:cxn>
                  <a:cxn ang="0">
                    <a:pos x="190" y="33"/>
                  </a:cxn>
                  <a:cxn ang="0">
                    <a:pos x="200" y="66"/>
                  </a:cxn>
                  <a:cxn ang="0">
                    <a:pos x="206" y="109"/>
                  </a:cxn>
                  <a:cxn ang="0">
                    <a:pos x="202" y="139"/>
                  </a:cxn>
                  <a:cxn ang="0">
                    <a:pos x="192" y="176"/>
                  </a:cxn>
                  <a:cxn ang="0">
                    <a:pos x="175" y="205"/>
                  </a:cxn>
                  <a:cxn ang="0">
                    <a:pos x="157" y="217"/>
                  </a:cxn>
                  <a:cxn ang="0">
                    <a:pos x="126" y="225"/>
                  </a:cxn>
                  <a:cxn ang="0">
                    <a:pos x="100" y="223"/>
                  </a:cxn>
                  <a:cxn ang="0">
                    <a:pos x="77" y="213"/>
                  </a:cxn>
                  <a:cxn ang="0">
                    <a:pos x="59" y="174"/>
                  </a:cxn>
                  <a:cxn ang="0">
                    <a:pos x="53" y="143"/>
                  </a:cxn>
                  <a:cxn ang="0">
                    <a:pos x="55" y="133"/>
                  </a:cxn>
                  <a:cxn ang="0">
                    <a:pos x="32" y="127"/>
                  </a:cxn>
                  <a:cxn ang="0">
                    <a:pos x="12" y="121"/>
                  </a:cxn>
                  <a:cxn ang="0">
                    <a:pos x="2" y="109"/>
                  </a:cxn>
                  <a:cxn ang="0">
                    <a:pos x="0" y="100"/>
                  </a:cxn>
                  <a:cxn ang="0">
                    <a:pos x="0" y="94"/>
                  </a:cxn>
                  <a:cxn ang="0">
                    <a:pos x="2" y="88"/>
                  </a:cxn>
                  <a:cxn ang="0">
                    <a:pos x="12" y="88"/>
                  </a:cxn>
                  <a:cxn ang="0">
                    <a:pos x="22" y="90"/>
                  </a:cxn>
                  <a:cxn ang="0">
                    <a:pos x="36" y="96"/>
                  </a:cxn>
                  <a:cxn ang="0">
                    <a:pos x="57" y="105"/>
                  </a:cxn>
                  <a:cxn ang="0">
                    <a:pos x="61" y="78"/>
                  </a:cxn>
                  <a:cxn ang="0">
                    <a:pos x="73" y="47"/>
                  </a:cxn>
                </a:cxnLst>
                <a:rect l="0" t="0" r="r" b="b"/>
                <a:pathLst>
                  <a:path w="206" h="225">
                    <a:moveTo>
                      <a:pt x="73" y="47"/>
                    </a:moveTo>
                    <a:lnTo>
                      <a:pt x="96" y="23"/>
                    </a:lnTo>
                    <a:lnTo>
                      <a:pt x="118" y="9"/>
                    </a:lnTo>
                    <a:lnTo>
                      <a:pt x="149" y="0"/>
                    </a:lnTo>
                    <a:lnTo>
                      <a:pt x="171" y="11"/>
                    </a:lnTo>
                    <a:lnTo>
                      <a:pt x="190" y="33"/>
                    </a:lnTo>
                    <a:lnTo>
                      <a:pt x="200" y="66"/>
                    </a:lnTo>
                    <a:lnTo>
                      <a:pt x="206" y="109"/>
                    </a:lnTo>
                    <a:lnTo>
                      <a:pt x="202" y="139"/>
                    </a:lnTo>
                    <a:lnTo>
                      <a:pt x="192" y="176"/>
                    </a:lnTo>
                    <a:lnTo>
                      <a:pt x="175" y="205"/>
                    </a:lnTo>
                    <a:lnTo>
                      <a:pt x="157" y="217"/>
                    </a:lnTo>
                    <a:lnTo>
                      <a:pt x="126" y="225"/>
                    </a:lnTo>
                    <a:lnTo>
                      <a:pt x="100" y="223"/>
                    </a:lnTo>
                    <a:lnTo>
                      <a:pt x="77" y="213"/>
                    </a:lnTo>
                    <a:lnTo>
                      <a:pt x="59" y="174"/>
                    </a:lnTo>
                    <a:lnTo>
                      <a:pt x="53" y="143"/>
                    </a:lnTo>
                    <a:lnTo>
                      <a:pt x="55" y="133"/>
                    </a:lnTo>
                    <a:lnTo>
                      <a:pt x="32" y="127"/>
                    </a:lnTo>
                    <a:lnTo>
                      <a:pt x="12" y="121"/>
                    </a:lnTo>
                    <a:lnTo>
                      <a:pt x="2" y="109"/>
                    </a:lnTo>
                    <a:lnTo>
                      <a:pt x="0" y="100"/>
                    </a:lnTo>
                    <a:lnTo>
                      <a:pt x="0" y="94"/>
                    </a:lnTo>
                    <a:lnTo>
                      <a:pt x="2" y="88"/>
                    </a:lnTo>
                    <a:lnTo>
                      <a:pt x="12" y="88"/>
                    </a:lnTo>
                    <a:lnTo>
                      <a:pt x="22" y="90"/>
                    </a:lnTo>
                    <a:lnTo>
                      <a:pt x="36" y="96"/>
                    </a:lnTo>
                    <a:lnTo>
                      <a:pt x="57" y="105"/>
                    </a:lnTo>
                    <a:lnTo>
                      <a:pt x="61" y="78"/>
                    </a:lnTo>
                    <a:lnTo>
                      <a:pt x="73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76" name="Freeform 44"/>
              <p:cNvSpPr>
                <a:spLocks/>
              </p:cNvSpPr>
              <p:nvPr/>
            </p:nvSpPr>
            <p:spPr bwMode="auto">
              <a:xfrm>
                <a:off x="3656" y="3187"/>
                <a:ext cx="202" cy="360"/>
              </a:xfrm>
              <a:custGeom>
                <a:avLst/>
                <a:gdLst/>
                <a:ahLst/>
                <a:cxnLst>
                  <a:cxn ang="0">
                    <a:pos x="49" y="11"/>
                  </a:cxn>
                  <a:cxn ang="0">
                    <a:pos x="75" y="0"/>
                  </a:cxn>
                  <a:cxn ang="0">
                    <a:pos x="108" y="0"/>
                  </a:cxn>
                  <a:cxn ang="0">
                    <a:pos x="139" y="5"/>
                  </a:cxn>
                  <a:cxn ang="0">
                    <a:pos x="155" y="19"/>
                  </a:cxn>
                  <a:cxn ang="0">
                    <a:pos x="172" y="45"/>
                  </a:cxn>
                  <a:cxn ang="0">
                    <a:pos x="186" y="86"/>
                  </a:cxn>
                  <a:cxn ang="0">
                    <a:pos x="198" y="146"/>
                  </a:cxn>
                  <a:cxn ang="0">
                    <a:pos x="202" y="203"/>
                  </a:cxn>
                  <a:cxn ang="0">
                    <a:pos x="198" y="262"/>
                  </a:cxn>
                  <a:cxn ang="0">
                    <a:pos x="186" y="297"/>
                  </a:cxn>
                  <a:cxn ang="0">
                    <a:pos x="176" y="325"/>
                  </a:cxn>
                  <a:cxn ang="0">
                    <a:pos x="157" y="340"/>
                  </a:cxn>
                  <a:cxn ang="0">
                    <a:pos x="131" y="350"/>
                  </a:cxn>
                  <a:cxn ang="0">
                    <a:pos x="98" y="356"/>
                  </a:cxn>
                  <a:cxn ang="0">
                    <a:pos x="65" y="360"/>
                  </a:cxn>
                  <a:cxn ang="0">
                    <a:pos x="33" y="356"/>
                  </a:cxn>
                  <a:cxn ang="0">
                    <a:pos x="6" y="338"/>
                  </a:cxn>
                  <a:cxn ang="0">
                    <a:pos x="0" y="307"/>
                  </a:cxn>
                  <a:cxn ang="0">
                    <a:pos x="0" y="268"/>
                  </a:cxn>
                  <a:cxn ang="0">
                    <a:pos x="14" y="229"/>
                  </a:cxn>
                  <a:cxn ang="0">
                    <a:pos x="45" y="195"/>
                  </a:cxn>
                  <a:cxn ang="0">
                    <a:pos x="55" y="162"/>
                  </a:cxn>
                  <a:cxn ang="0">
                    <a:pos x="49" y="127"/>
                  </a:cxn>
                  <a:cxn ang="0">
                    <a:pos x="35" y="96"/>
                  </a:cxn>
                  <a:cxn ang="0">
                    <a:pos x="26" y="62"/>
                  </a:cxn>
                  <a:cxn ang="0">
                    <a:pos x="37" y="25"/>
                  </a:cxn>
                  <a:cxn ang="0">
                    <a:pos x="49" y="11"/>
                  </a:cxn>
                </a:cxnLst>
                <a:rect l="0" t="0" r="r" b="b"/>
                <a:pathLst>
                  <a:path w="202" h="360">
                    <a:moveTo>
                      <a:pt x="49" y="11"/>
                    </a:moveTo>
                    <a:lnTo>
                      <a:pt x="75" y="0"/>
                    </a:lnTo>
                    <a:lnTo>
                      <a:pt x="108" y="0"/>
                    </a:lnTo>
                    <a:lnTo>
                      <a:pt x="139" y="5"/>
                    </a:lnTo>
                    <a:lnTo>
                      <a:pt x="155" y="19"/>
                    </a:lnTo>
                    <a:lnTo>
                      <a:pt x="172" y="45"/>
                    </a:lnTo>
                    <a:lnTo>
                      <a:pt x="186" y="86"/>
                    </a:lnTo>
                    <a:lnTo>
                      <a:pt x="198" y="146"/>
                    </a:lnTo>
                    <a:lnTo>
                      <a:pt x="202" y="203"/>
                    </a:lnTo>
                    <a:lnTo>
                      <a:pt x="198" y="262"/>
                    </a:lnTo>
                    <a:lnTo>
                      <a:pt x="186" y="297"/>
                    </a:lnTo>
                    <a:lnTo>
                      <a:pt x="176" y="325"/>
                    </a:lnTo>
                    <a:lnTo>
                      <a:pt x="157" y="340"/>
                    </a:lnTo>
                    <a:lnTo>
                      <a:pt x="131" y="350"/>
                    </a:lnTo>
                    <a:lnTo>
                      <a:pt x="98" y="356"/>
                    </a:lnTo>
                    <a:lnTo>
                      <a:pt x="65" y="360"/>
                    </a:lnTo>
                    <a:lnTo>
                      <a:pt x="33" y="356"/>
                    </a:lnTo>
                    <a:lnTo>
                      <a:pt x="6" y="338"/>
                    </a:lnTo>
                    <a:lnTo>
                      <a:pt x="0" y="307"/>
                    </a:lnTo>
                    <a:lnTo>
                      <a:pt x="0" y="268"/>
                    </a:lnTo>
                    <a:lnTo>
                      <a:pt x="14" y="229"/>
                    </a:lnTo>
                    <a:lnTo>
                      <a:pt x="45" y="195"/>
                    </a:lnTo>
                    <a:lnTo>
                      <a:pt x="55" y="162"/>
                    </a:lnTo>
                    <a:lnTo>
                      <a:pt x="49" y="127"/>
                    </a:lnTo>
                    <a:lnTo>
                      <a:pt x="35" y="96"/>
                    </a:lnTo>
                    <a:lnTo>
                      <a:pt x="26" y="62"/>
                    </a:lnTo>
                    <a:lnTo>
                      <a:pt x="37" y="25"/>
                    </a:lnTo>
                    <a:lnTo>
                      <a:pt x="49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77" name="Freeform 45"/>
              <p:cNvSpPr>
                <a:spLocks/>
              </p:cNvSpPr>
              <p:nvPr/>
            </p:nvSpPr>
            <p:spPr bwMode="auto">
              <a:xfrm>
                <a:off x="3521" y="3404"/>
                <a:ext cx="241" cy="141"/>
              </a:xfrm>
              <a:custGeom>
                <a:avLst/>
                <a:gdLst/>
                <a:ahLst/>
                <a:cxnLst>
                  <a:cxn ang="0">
                    <a:pos x="170" y="41"/>
                  </a:cxn>
                  <a:cxn ang="0">
                    <a:pos x="221" y="55"/>
                  </a:cxn>
                  <a:cxn ang="0">
                    <a:pos x="241" y="82"/>
                  </a:cxn>
                  <a:cxn ang="0">
                    <a:pos x="241" y="110"/>
                  </a:cxn>
                  <a:cxn ang="0">
                    <a:pos x="225" y="135"/>
                  </a:cxn>
                  <a:cxn ang="0">
                    <a:pos x="180" y="141"/>
                  </a:cxn>
                  <a:cxn ang="0">
                    <a:pos x="121" y="106"/>
                  </a:cxn>
                  <a:cxn ang="0">
                    <a:pos x="51" y="61"/>
                  </a:cxn>
                  <a:cxn ang="0">
                    <a:pos x="39" y="51"/>
                  </a:cxn>
                  <a:cxn ang="0">
                    <a:pos x="41" y="74"/>
                  </a:cxn>
                  <a:cxn ang="0">
                    <a:pos x="0" y="82"/>
                  </a:cxn>
                  <a:cxn ang="0">
                    <a:pos x="2" y="39"/>
                  </a:cxn>
                  <a:cxn ang="0">
                    <a:pos x="16" y="4"/>
                  </a:cxn>
                  <a:cxn ang="0">
                    <a:pos x="43" y="0"/>
                  </a:cxn>
                  <a:cxn ang="0">
                    <a:pos x="96" y="16"/>
                  </a:cxn>
                  <a:cxn ang="0">
                    <a:pos x="170" y="41"/>
                  </a:cxn>
                </a:cxnLst>
                <a:rect l="0" t="0" r="r" b="b"/>
                <a:pathLst>
                  <a:path w="241" h="141">
                    <a:moveTo>
                      <a:pt x="170" y="41"/>
                    </a:moveTo>
                    <a:lnTo>
                      <a:pt x="221" y="55"/>
                    </a:lnTo>
                    <a:lnTo>
                      <a:pt x="241" y="82"/>
                    </a:lnTo>
                    <a:lnTo>
                      <a:pt x="241" y="110"/>
                    </a:lnTo>
                    <a:lnTo>
                      <a:pt x="225" y="135"/>
                    </a:lnTo>
                    <a:lnTo>
                      <a:pt x="180" y="141"/>
                    </a:lnTo>
                    <a:lnTo>
                      <a:pt x="121" y="106"/>
                    </a:lnTo>
                    <a:lnTo>
                      <a:pt x="51" y="61"/>
                    </a:lnTo>
                    <a:lnTo>
                      <a:pt x="39" y="51"/>
                    </a:lnTo>
                    <a:lnTo>
                      <a:pt x="41" y="74"/>
                    </a:lnTo>
                    <a:lnTo>
                      <a:pt x="0" y="82"/>
                    </a:lnTo>
                    <a:lnTo>
                      <a:pt x="2" y="39"/>
                    </a:lnTo>
                    <a:lnTo>
                      <a:pt x="16" y="4"/>
                    </a:lnTo>
                    <a:lnTo>
                      <a:pt x="43" y="0"/>
                    </a:lnTo>
                    <a:lnTo>
                      <a:pt x="96" y="16"/>
                    </a:lnTo>
                    <a:lnTo>
                      <a:pt x="17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78" name="Freeform 46"/>
              <p:cNvSpPr>
                <a:spLocks/>
              </p:cNvSpPr>
              <p:nvPr/>
            </p:nvSpPr>
            <p:spPr bwMode="auto">
              <a:xfrm>
                <a:off x="3597" y="3380"/>
                <a:ext cx="241" cy="138"/>
              </a:xfrm>
              <a:custGeom>
                <a:avLst/>
                <a:gdLst/>
                <a:ahLst/>
                <a:cxnLst>
                  <a:cxn ang="0">
                    <a:pos x="169" y="40"/>
                  </a:cxn>
                  <a:cxn ang="0">
                    <a:pos x="220" y="55"/>
                  </a:cxn>
                  <a:cxn ang="0">
                    <a:pos x="241" y="81"/>
                  </a:cxn>
                  <a:cxn ang="0">
                    <a:pos x="241" y="108"/>
                  </a:cxn>
                  <a:cxn ang="0">
                    <a:pos x="224" y="134"/>
                  </a:cxn>
                  <a:cxn ang="0">
                    <a:pos x="179" y="138"/>
                  </a:cxn>
                  <a:cxn ang="0">
                    <a:pos x="120" y="106"/>
                  </a:cxn>
                  <a:cxn ang="0">
                    <a:pos x="51" y="61"/>
                  </a:cxn>
                  <a:cxn ang="0">
                    <a:pos x="38" y="51"/>
                  </a:cxn>
                  <a:cxn ang="0">
                    <a:pos x="40" y="73"/>
                  </a:cxn>
                  <a:cxn ang="0">
                    <a:pos x="0" y="81"/>
                  </a:cxn>
                  <a:cxn ang="0">
                    <a:pos x="2" y="38"/>
                  </a:cxn>
                  <a:cxn ang="0">
                    <a:pos x="16" y="6"/>
                  </a:cxn>
                  <a:cxn ang="0">
                    <a:pos x="43" y="0"/>
                  </a:cxn>
                  <a:cxn ang="0">
                    <a:pos x="96" y="18"/>
                  </a:cxn>
                  <a:cxn ang="0">
                    <a:pos x="169" y="40"/>
                  </a:cxn>
                </a:cxnLst>
                <a:rect l="0" t="0" r="r" b="b"/>
                <a:pathLst>
                  <a:path w="241" h="138">
                    <a:moveTo>
                      <a:pt x="169" y="40"/>
                    </a:moveTo>
                    <a:lnTo>
                      <a:pt x="220" y="55"/>
                    </a:lnTo>
                    <a:lnTo>
                      <a:pt x="241" y="81"/>
                    </a:lnTo>
                    <a:lnTo>
                      <a:pt x="241" y="108"/>
                    </a:lnTo>
                    <a:lnTo>
                      <a:pt x="224" y="134"/>
                    </a:lnTo>
                    <a:lnTo>
                      <a:pt x="179" y="138"/>
                    </a:lnTo>
                    <a:lnTo>
                      <a:pt x="120" y="106"/>
                    </a:lnTo>
                    <a:lnTo>
                      <a:pt x="51" y="61"/>
                    </a:lnTo>
                    <a:lnTo>
                      <a:pt x="38" y="51"/>
                    </a:lnTo>
                    <a:lnTo>
                      <a:pt x="40" y="73"/>
                    </a:lnTo>
                    <a:lnTo>
                      <a:pt x="0" y="81"/>
                    </a:lnTo>
                    <a:lnTo>
                      <a:pt x="2" y="38"/>
                    </a:lnTo>
                    <a:lnTo>
                      <a:pt x="16" y="6"/>
                    </a:lnTo>
                    <a:lnTo>
                      <a:pt x="43" y="0"/>
                    </a:lnTo>
                    <a:lnTo>
                      <a:pt x="96" y="18"/>
                    </a:lnTo>
                    <a:lnTo>
                      <a:pt x="169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79" name="Freeform 47"/>
              <p:cNvSpPr>
                <a:spLocks/>
              </p:cNvSpPr>
              <p:nvPr/>
            </p:nvSpPr>
            <p:spPr bwMode="auto">
              <a:xfrm>
                <a:off x="3719" y="3200"/>
                <a:ext cx="192" cy="280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131" y="32"/>
                  </a:cxn>
                  <a:cxn ang="0">
                    <a:pos x="172" y="100"/>
                  </a:cxn>
                  <a:cxn ang="0">
                    <a:pos x="192" y="161"/>
                  </a:cxn>
                  <a:cxn ang="0">
                    <a:pos x="176" y="188"/>
                  </a:cxn>
                  <a:cxn ang="0">
                    <a:pos x="129" y="214"/>
                  </a:cxn>
                  <a:cxn ang="0">
                    <a:pos x="78" y="224"/>
                  </a:cxn>
                  <a:cxn ang="0">
                    <a:pos x="72" y="235"/>
                  </a:cxn>
                  <a:cxn ang="0">
                    <a:pos x="64" y="245"/>
                  </a:cxn>
                  <a:cxn ang="0">
                    <a:pos x="57" y="255"/>
                  </a:cxn>
                  <a:cxn ang="0">
                    <a:pos x="57" y="265"/>
                  </a:cxn>
                  <a:cxn ang="0">
                    <a:pos x="51" y="276"/>
                  </a:cxn>
                  <a:cxn ang="0">
                    <a:pos x="37" y="280"/>
                  </a:cxn>
                  <a:cxn ang="0">
                    <a:pos x="27" y="280"/>
                  </a:cxn>
                  <a:cxn ang="0">
                    <a:pos x="21" y="269"/>
                  </a:cxn>
                  <a:cxn ang="0">
                    <a:pos x="21" y="259"/>
                  </a:cxn>
                  <a:cxn ang="0">
                    <a:pos x="27" y="249"/>
                  </a:cxn>
                  <a:cxn ang="0">
                    <a:pos x="37" y="239"/>
                  </a:cxn>
                  <a:cxn ang="0">
                    <a:pos x="25" y="239"/>
                  </a:cxn>
                  <a:cxn ang="0">
                    <a:pos x="15" y="241"/>
                  </a:cxn>
                  <a:cxn ang="0">
                    <a:pos x="0" y="239"/>
                  </a:cxn>
                  <a:cxn ang="0">
                    <a:pos x="0" y="229"/>
                  </a:cxn>
                  <a:cxn ang="0">
                    <a:pos x="0" y="218"/>
                  </a:cxn>
                  <a:cxn ang="0">
                    <a:pos x="10" y="210"/>
                  </a:cxn>
                  <a:cxn ang="0">
                    <a:pos x="21" y="210"/>
                  </a:cxn>
                  <a:cxn ang="0">
                    <a:pos x="31" y="210"/>
                  </a:cxn>
                  <a:cxn ang="0">
                    <a:pos x="41" y="208"/>
                  </a:cxn>
                  <a:cxn ang="0">
                    <a:pos x="37" y="198"/>
                  </a:cxn>
                  <a:cxn ang="0">
                    <a:pos x="27" y="192"/>
                  </a:cxn>
                  <a:cxn ang="0">
                    <a:pos x="25" y="182"/>
                  </a:cxn>
                  <a:cxn ang="0">
                    <a:pos x="25" y="171"/>
                  </a:cxn>
                  <a:cxn ang="0">
                    <a:pos x="33" y="163"/>
                  </a:cxn>
                  <a:cxn ang="0">
                    <a:pos x="43" y="163"/>
                  </a:cxn>
                  <a:cxn ang="0">
                    <a:pos x="53" y="171"/>
                  </a:cxn>
                  <a:cxn ang="0">
                    <a:pos x="64" y="177"/>
                  </a:cxn>
                  <a:cxn ang="0">
                    <a:pos x="74" y="182"/>
                  </a:cxn>
                  <a:cxn ang="0">
                    <a:pos x="84" y="188"/>
                  </a:cxn>
                  <a:cxn ang="0">
                    <a:pos x="135" y="173"/>
                  </a:cxn>
                  <a:cxn ang="0">
                    <a:pos x="160" y="153"/>
                  </a:cxn>
                  <a:cxn ang="0">
                    <a:pos x="139" y="106"/>
                  </a:cxn>
                  <a:cxn ang="0">
                    <a:pos x="88" y="67"/>
                  </a:cxn>
                  <a:cxn ang="0">
                    <a:pos x="47" y="37"/>
                  </a:cxn>
                  <a:cxn ang="0">
                    <a:pos x="43" y="8"/>
                  </a:cxn>
                  <a:cxn ang="0">
                    <a:pos x="72" y="0"/>
                  </a:cxn>
                </a:cxnLst>
                <a:rect l="0" t="0" r="r" b="b"/>
                <a:pathLst>
                  <a:path w="192" h="280">
                    <a:moveTo>
                      <a:pt x="72" y="0"/>
                    </a:moveTo>
                    <a:lnTo>
                      <a:pt x="131" y="32"/>
                    </a:lnTo>
                    <a:lnTo>
                      <a:pt x="172" y="100"/>
                    </a:lnTo>
                    <a:lnTo>
                      <a:pt x="192" y="161"/>
                    </a:lnTo>
                    <a:lnTo>
                      <a:pt x="176" y="188"/>
                    </a:lnTo>
                    <a:lnTo>
                      <a:pt x="129" y="214"/>
                    </a:lnTo>
                    <a:lnTo>
                      <a:pt x="78" y="224"/>
                    </a:lnTo>
                    <a:lnTo>
                      <a:pt x="72" y="235"/>
                    </a:lnTo>
                    <a:lnTo>
                      <a:pt x="64" y="245"/>
                    </a:lnTo>
                    <a:lnTo>
                      <a:pt x="57" y="255"/>
                    </a:lnTo>
                    <a:lnTo>
                      <a:pt x="57" y="265"/>
                    </a:lnTo>
                    <a:lnTo>
                      <a:pt x="51" y="276"/>
                    </a:lnTo>
                    <a:lnTo>
                      <a:pt x="37" y="280"/>
                    </a:lnTo>
                    <a:lnTo>
                      <a:pt x="27" y="280"/>
                    </a:lnTo>
                    <a:lnTo>
                      <a:pt x="21" y="269"/>
                    </a:lnTo>
                    <a:lnTo>
                      <a:pt x="21" y="259"/>
                    </a:lnTo>
                    <a:lnTo>
                      <a:pt x="27" y="249"/>
                    </a:lnTo>
                    <a:lnTo>
                      <a:pt x="37" y="239"/>
                    </a:lnTo>
                    <a:lnTo>
                      <a:pt x="25" y="239"/>
                    </a:lnTo>
                    <a:lnTo>
                      <a:pt x="15" y="241"/>
                    </a:lnTo>
                    <a:lnTo>
                      <a:pt x="0" y="239"/>
                    </a:lnTo>
                    <a:lnTo>
                      <a:pt x="0" y="229"/>
                    </a:lnTo>
                    <a:lnTo>
                      <a:pt x="0" y="218"/>
                    </a:lnTo>
                    <a:lnTo>
                      <a:pt x="10" y="210"/>
                    </a:lnTo>
                    <a:lnTo>
                      <a:pt x="21" y="210"/>
                    </a:lnTo>
                    <a:lnTo>
                      <a:pt x="31" y="210"/>
                    </a:lnTo>
                    <a:lnTo>
                      <a:pt x="41" y="208"/>
                    </a:lnTo>
                    <a:lnTo>
                      <a:pt x="37" y="198"/>
                    </a:lnTo>
                    <a:lnTo>
                      <a:pt x="27" y="192"/>
                    </a:lnTo>
                    <a:lnTo>
                      <a:pt x="25" y="182"/>
                    </a:lnTo>
                    <a:lnTo>
                      <a:pt x="25" y="171"/>
                    </a:lnTo>
                    <a:lnTo>
                      <a:pt x="33" y="163"/>
                    </a:lnTo>
                    <a:lnTo>
                      <a:pt x="43" y="163"/>
                    </a:lnTo>
                    <a:lnTo>
                      <a:pt x="53" y="171"/>
                    </a:lnTo>
                    <a:lnTo>
                      <a:pt x="64" y="177"/>
                    </a:lnTo>
                    <a:lnTo>
                      <a:pt x="74" y="182"/>
                    </a:lnTo>
                    <a:lnTo>
                      <a:pt x="84" y="188"/>
                    </a:lnTo>
                    <a:lnTo>
                      <a:pt x="135" y="173"/>
                    </a:lnTo>
                    <a:lnTo>
                      <a:pt x="160" y="153"/>
                    </a:lnTo>
                    <a:lnTo>
                      <a:pt x="139" y="106"/>
                    </a:lnTo>
                    <a:lnTo>
                      <a:pt x="88" y="67"/>
                    </a:lnTo>
                    <a:lnTo>
                      <a:pt x="47" y="37"/>
                    </a:lnTo>
                    <a:lnTo>
                      <a:pt x="43" y="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80" name="Freeform 48"/>
              <p:cNvSpPr>
                <a:spLocks/>
              </p:cNvSpPr>
              <p:nvPr/>
            </p:nvSpPr>
            <p:spPr bwMode="auto">
              <a:xfrm>
                <a:off x="3584" y="3202"/>
                <a:ext cx="192" cy="282"/>
              </a:xfrm>
              <a:custGeom>
                <a:avLst/>
                <a:gdLst/>
                <a:ahLst/>
                <a:cxnLst>
                  <a:cxn ang="0">
                    <a:pos x="121" y="0"/>
                  </a:cxn>
                  <a:cxn ang="0">
                    <a:pos x="62" y="35"/>
                  </a:cxn>
                  <a:cxn ang="0">
                    <a:pos x="21" y="102"/>
                  </a:cxn>
                  <a:cxn ang="0">
                    <a:pos x="0" y="163"/>
                  </a:cxn>
                  <a:cxn ang="0">
                    <a:pos x="17" y="190"/>
                  </a:cxn>
                  <a:cxn ang="0">
                    <a:pos x="64" y="216"/>
                  </a:cxn>
                  <a:cxn ang="0">
                    <a:pos x="115" y="227"/>
                  </a:cxn>
                  <a:cxn ang="0">
                    <a:pos x="121" y="237"/>
                  </a:cxn>
                  <a:cxn ang="0">
                    <a:pos x="129" y="247"/>
                  </a:cxn>
                  <a:cxn ang="0">
                    <a:pos x="135" y="257"/>
                  </a:cxn>
                  <a:cxn ang="0">
                    <a:pos x="135" y="267"/>
                  </a:cxn>
                  <a:cxn ang="0">
                    <a:pos x="141" y="278"/>
                  </a:cxn>
                  <a:cxn ang="0">
                    <a:pos x="156" y="282"/>
                  </a:cxn>
                  <a:cxn ang="0">
                    <a:pos x="166" y="282"/>
                  </a:cxn>
                  <a:cxn ang="0">
                    <a:pos x="172" y="271"/>
                  </a:cxn>
                  <a:cxn ang="0">
                    <a:pos x="172" y="261"/>
                  </a:cxn>
                  <a:cxn ang="0">
                    <a:pos x="166" y="251"/>
                  </a:cxn>
                  <a:cxn ang="0">
                    <a:pos x="156" y="241"/>
                  </a:cxn>
                  <a:cxn ang="0">
                    <a:pos x="168" y="241"/>
                  </a:cxn>
                  <a:cxn ang="0">
                    <a:pos x="178" y="245"/>
                  </a:cxn>
                  <a:cxn ang="0">
                    <a:pos x="192" y="241"/>
                  </a:cxn>
                  <a:cxn ang="0">
                    <a:pos x="192" y="231"/>
                  </a:cxn>
                  <a:cxn ang="0">
                    <a:pos x="192" y="220"/>
                  </a:cxn>
                  <a:cxn ang="0">
                    <a:pos x="182" y="214"/>
                  </a:cxn>
                  <a:cxn ang="0">
                    <a:pos x="172" y="214"/>
                  </a:cxn>
                  <a:cxn ang="0">
                    <a:pos x="162" y="214"/>
                  </a:cxn>
                  <a:cxn ang="0">
                    <a:pos x="152" y="210"/>
                  </a:cxn>
                  <a:cxn ang="0">
                    <a:pos x="156" y="200"/>
                  </a:cxn>
                  <a:cxn ang="0">
                    <a:pos x="166" y="194"/>
                  </a:cxn>
                  <a:cxn ang="0">
                    <a:pos x="168" y="184"/>
                  </a:cxn>
                  <a:cxn ang="0">
                    <a:pos x="168" y="173"/>
                  </a:cxn>
                  <a:cxn ang="0">
                    <a:pos x="160" y="165"/>
                  </a:cxn>
                  <a:cxn ang="0">
                    <a:pos x="150" y="165"/>
                  </a:cxn>
                  <a:cxn ang="0">
                    <a:pos x="139" y="173"/>
                  </a:cxn>
                  <a:cxn ang="0">
                    <a:pos x="129" y="180"/>
                  </a:cxn>
                  <a:cxn ang="0">
                    <a:pos x="119" y="184"/>
                  </a:cxn>
                  <a:cxn ang="0">
                    <a:pos x="109" y="190"/>
                  </a:cxn>
                  <a:cxn ang="0">
                    <a:pos x="58" y="175"/>
                  </a:cxn>
                  <a:cxn ang="0">
                    <a:pos x="33" y="155"/>
                  </a:cxn>
                  <a:cxn ang="0">
                    <a:pos x="53" y="108"/>
                  </a:cxn>
                  <a:cxn ang="0">
                    <a:pos x="105" y="67"/>
                  </a:cxn>
                  <a:cxn ang="0">
                    <a:pos x="145" y="37"/>
                  </a:cxn>
                  <a:cxn ang="0">
                    <a:pos x="150" y="10"/>
                  </a:cxn>
                  <a:cxn ang="0">
                    <a:pos x="121" y="0"/>
                  </a:cxn>
                </a:cxnLst>
                <a:rect l="0" t="0" r="r" b="b"/>
                <a:pathLst>
                  <a:path w="192" h="282">
                    <a:moveTo>
                      <a:pt x="121" y="0"/>
                    </a:moveTo>
                    <a:lnTo>
                      <a:pt x="62" y="35"/>
                    </a:lnTo>
                    <a:lnTo>
                      <a:pt x="21" y="102"/>
                    </a:lnTo>
                    <a:lnTo>
                      <a:pt x="0" y="163"/>
                    </a:lnTo>
                    <a:lnTo>
                      <a:pt x="17" y="190"/>
                    </a:lnTo>
                    <a:lnTo>
                      <a:pt x="64" y="216"/>
                    </a:lnTo>
                    <a:lnTo>
                      <a:pt x="115" y="227"/>
                    </a:lnTo>
                    <a:lnTo>
                      <a:pt x="121" y="237"/>
                    </a:lnTo>
                    <a:lnTo>
                      <a:pt x="129" y="247"/>
                    </a:lnTo>
                    <a:lnTo>
                      <a:pt x="135" y="257"/>
                    </a:lnTo>
                    <a:lnTo>
                      <a:pt x="135" y="267"/>
                    </a:lnTo>
                    <a:lnTo>
                      <a:pt x="141" y="278"/>
                    </a:lnTo>
                    <a:lnTo>
                      <a:pt x="156" y="282"/>
                    </a:lnTo>
                    <a:lnTo>
                      <a:pt x="166" y="282"/>
                    </a:lnTo>
                    <a:lnTo>
                      <a:pt x="172" y="271"/>
                    </a:lnTo>
                    <a:lnTo>
                      <a:pt x="172" y="261"/>
                    </a:lnTo>
                    <a:lnTo>
                      <a:pt x="166" y="251"/>
                    </a:lnTo>
                    <a:lnTo>
                      <a:pt x="156" y="241"/>
                    </a:lnTo>
                    <a:lnTo>
                      <a:pt x="168" y="241"/>
                    </a:lnTo>
                    <a:lnTo>
                      <a:pt x="178" y="245"/>
                    </a:lnTo>
                    <a:lnTo>
                      <a:pt x="192" y="241"/>
                    </a:lnTo>
                    <a:lnTo>
                      <a:pt x="192" y="231"/>
                    </a:lnTo>
                    <a:lnTo>
                      <a:pt x="192" y="220"/>
                    </a:lnTo>
                    <a:lnTo>
                      <a:pt x="182" y="214"/>
                    </a:lnTo>
                    <a:lnTo>
                      <a:pt x="172" y="214"/>
                    </a:lnTo>
                    <a:lnTo>
                      <a:pt x="162" y="214"/>
                    </a:lnTo>
                    <a:lnTo>
                      <a:pt x="152" y="210"/>
                    </a:lnTo>
                    <a:lnTo>
                      <a:pt x="156" y="200"/>
                    </a:lnTo>
                    <a:lnTo>
                      <a:pt x="166" y="194"/>
                    </a:lnTo>
                    <a:lnTo>
                      <a:pt x="168" y="184"/>
                    </a:lnTo>
                    <a:lnTo>
                      <a:pt x="168" y="173"/>
                    </a:lnTo>
                    <a:lnTo>
                      <a:pt x="160" y="165"/>
                    </a:lnTo>
                    <a:lnTo>
                      <a:pt x="150" y="165"/>
                    </a:lnTo>
                    <a:lnTo>
                      <a:pt x="139" y="173"/>
                    </a:lnTo>
                    <a:lnTo>
                      <a:pt x="129" y="180"/>
                    </a:lnTo>
                    <a:lnTo>
                      <a:pt x="119" y="184"/>
                    </a:lnTo>
                    <a:lnTo>
                      <a:pt x="109" y="190"/>
                    </a:lnTo>
                    <a:lnTo>
                      <a:pt x="58" y="175"/>
                    </a:lnTo>
                    <a:lnTo>
                      <a:pt x="33" y="155"/>
                    </a:lnTo>
                    <a:lnTo>
                      <a:pt x="53" y="108"/>
                    </a:lnTo>
                    <a:lnTo>
                      <a:pt x="105" y="67"/>
                    </a:lnTo>
                    <a:lnTo>
                      <a:pt x="145" y="37"/>
                    </a:lnTo>
                    <a:lnTo>
                      <a:pt x="150" y="1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49"/>
            <p:cNvGrpSpPr>
              <a:grpSpLocks/>
            </p:cNvGrpSpPr>
            <p:nvPr/>
          </p:nvGrpSpPr>
          <p:grpSpPr bwMode="auto">
            <a:xfrm>
              <a:off x="2381" y="3079"/>
              <a:ext cx="766" cy="721"/>
              <a:chOff x="2381" y="3079"/>
              <a:chExt cx="766" cy="721"/>
            </a:xfrm>
          </p:grpSpPr>
          <p:sp>
            <p:nvSpPr>
              <p:cNvPr id="69682" name="Freeform 50"/>
              <p:cNvSpPr>
                <a:spLocks/>
              </p:cNvSpPr>
              <p:nvPr/>
            </p:nvSpPr>
            <p:spPr bwMode="auto">
              <a:xfrm>
                <a:off x="2506" y="3134"/>
                <a:ext cx="206" cy="225"/>
              </a:xfrm>
              <a:custGeom>
                <a:avLst/>
                <a:gdLst/>
                <a:ahLst/>
                <a:cxnLst>
                  <a:cxn ang="0">
                    <a:pos x="75" y="47"/>
                  </a:cxn>
                  <a:cxn ang="0">
                    <a:pos x="98" y="23"/>
                  </a:cxn>
                  <a:cxn ang="0">
                    <a:pos x="120" y="9"/>
                  </a:cxn>
                  <a:cxn ang="0">
                    <a:pos x="151" y="0"/>
                  </a:cxn>
                  <a:cxn ang="0">
                    <a:pos x="173" y="11"/>
                  </a:cxn>
                  <a:cxn ang="0">
                    <a:pos x="192" y="33"/>
                  </a:cxn>
                  <a:cxn ang="0">
                    <a:pos x="202" y="66"/>
                  </a:cxn>
                  <a:cxn ang="0">
                    <a:pos x="206" y="109"/>
                  </a:cxn>
                  <a:cxn ang="0">
                    <a:pos x="204" y="139"/>
                  </a:cxn>
                  <a:cxn ang="0">
                    <a:pos x="194" y="176"/>
                  </a:cxn>
                  <a:cxn ang="0">
                    <a:pos x="177" y="205"/>
                  </a:cxn>
                  <a:cxn ang="0">
                    <a:pos x="159" y="217"/>
                  </a:cxn>
                  <a:cxn ang="0">
                    <a:pos x="128" y="225"/>
                  </a:cxn>
                  <a:cxn ang="0">
                    <a:pos x="102" y="223"/>
                  </a:cxn>
                  <a:cxn ang="0">
                    <a:pos x="79" y="213"/>
                  </a:cxn>
                  <a:cxn ang="0">
                    <a:pos x="61" y="174"/>
                  </a:cxn>
                  <a:cxn ang="0">
                    <a:pos x="55" y="143"/>
                  </a:cxn>
                  <a:cxn ang="0">
                    <a:pos x="57" y="133"/>
                  </a:cxn>
                  <a:cxn ang="0">
                    <a:pos x="34" y="127"/>
                  </a:cxn>
                  <a:cxn ang="0">
                    <a:pos x="14" y="121"/>
                  </a:cxn>
                  <a:cxn ang="0">
                    <a:pos x="4" y="109"/>
                  </a:cxn>
                  <a:cxn ang="0">
                    <a:pos x="0" y="100"/>
                  </a:cxn>
                  <a:cxn ang="0">
                    <a:pos x="0" y="94"/>
                  </a:cxn>
                  <a:cxn ang="0">
                    <a:pos x="4" y="88"/>
                  </a:cxn>
                  <a:cxn ang="0">
                    <a:pos x="14" y="88"/>
                  </a:cxn>
                  <a:cxn ang="0">
                    <a:pos x="24" y="90"/>
                  </a:cxn>
                  <a:cxn ang="0">
                    <a:pos x="38" y="96"/>
                  </a:cxn>
                  <a:cxn ang="0">
                    <a:pos x="59" y="105"/>
                  </a:cxn>
                  <a:cxn ang="0">
                    <a:pos x="63" y="78"/>
                  </a:cxn>
                  <a:cxn ang="0">
                    <a:pos x="75" y="47"/>
                  </a:cxn>
                </a:cxnLst>
                <a:rect l="0" t="0" r="r" b="b"/>
                <a:pathLst>
                  <a:path w="206" h="225">
                    <a:moveTo>
                      <a:pt x="75" y="47"/>
                    </a:moveTo>
                    <a:lnTo>
                      <a:pt x="98" y="23"/>
                    </a:lnTo>
                    <a:lnTo>
                      <a:pt x="120" y="9"/>
                    </a:lnTo>
                    <a:lnTo>
                      <a:pt x="151" y="0"/>
                    </a:lnTo>
                    <a:lnTo>
                      <a:pt x="173" y="11"/>
                    </a:lnTo>
                    <a:lnTo>
                      <a:pt x="192" y="33"/>
                    </a:lnTo>
                    <a:lnTo>
                      <a:pt x="202" y="66"/>
                    </a:lnTo>
                    <a:lnTo>
                      <a:pt x="206" y="109"/>
                    </a:lnTo>
                    <a:lnTo>
                      <a:pt x="204" y="139"/>
                    </a:lnTo>
                    <a:lnTo>
                      <a:pt x="194" y="176"/>
                    </a:lnTo>
                    <a:lnTo>
                      <a:pt x="177" y="205"/>
                    </a:lnTo>
                    <a:lnTo>
                      <a:pt x="159" y="217"/>
                    </a:lnTo>
                    <a:lnTo>
                      <a:pt x="128" y="225"/>
                    </a:lnTo>
                    <a:lnTo>
                      <a:pt x="102" y="223"/>
                    </a:lnTo>
                    <a:lnTo>
                      <a:pt x="79" y="213"/>
                    </a:lnTo>
                    <a:lnTo>
                      <a:pt x="61" y="174"/>
                    </a:lnTo>
                    <a:lnTo>
                      <a:pt x="55" y="143"/>
                    </a:lnTo>
                    <a:lnTo>
                      <a:pt x="57" y="133"/>
                    </a:lnTo>
                    <a:lnTo>
                      <a:pt x="34" y="127"/>
                    </a:lnTo>
                    <a:lnTo>
                      <a:pt x="14" y="121"/>
                    </a:lnTo>
                    <a:lnTo>
                      <a:pt x="4" y="109"/>
                    </a:lnTo>
                    <a:lnTo>
                      <a:pt x="0" y="100"/>
                    </a:lnTo>
                    <a:lnTo>
                      <a:pt x="0" y="94"/>
                    </a:lnTo>
                    <a:lnTo>
                      <a:pt x="4" y="88"/>
                    </a:lnTo>
                    <a:lnTo>
                      <a:pt x="14" y="88"/>
                    </a:lnTo>
                    <a:lnTo>
                      <a:pt x="24" y="90"/>
                    </a:lnTo>
                    <a:lnTo>
                      <a:pt x="38" y="96"/>
                    </a:lnTo>
                    <a:lnTo>
                      <a:pt x="59" y="105"/>
                    </a:lnTo>
                    <a:lnTo>
                      <a:pt x="63" y="78"/>
                    </a:lnTo>
                    <a:lnTo>
                      <a:pt x="75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83" name="Freeform 51"/>
              <p:cNvSpPr>
                <a:spLocks/>
              </p:cNvSpPr>
              <p:nvPr/>
            </p:nvSpPr>
            <p:spPr bwMode="auto">
              <a:xfrm>
                <a:off x="2516" y="3380"/>
                <a:ext cx="202" cy="359"/>
              </a:xfrm>
              <a:custGeom>
                <a:avLst/>
                <a:gdLst/>
                <a:ahLst/>
                <a:cxnLst>
                  <a:cxn ang="0">
                    <a:pos x="49" y="10"/>
                  </a:cxn>
                  <a:cxn ang="0">
                    <a:pos x="75" y="0"/>
                  </a:cxn>
                  <a:cxn ang="0">
                    <a:pos x="108" y="0"/>
                  </a:cxn>
                  <a:cxn ang="0">
                    <a:pos x="139" y="4"/>
                  </a:cxn>
                  <a:cxn ang="0">
                    <a:pos x="155" y="18"/>
                  </a:cxn>
                  <a:cxn ang="0">
                    <a:pos x="171" y="44"/>
                  </a:cxn>
                  <a:cxn ang="0">
                    <a:pos x="186" y="85"/>
                  </a:cxn>
                  <a:cxn ang="0">
                    <a:pos x="198" y="145"/>
                  </a:cxn>
                  <a:cxn ang="0">
                    <a:pos x="202" y="202"/>
                  </a:cxn>
                  <a:cxn ang="0">
                    <a:pos x="198" y="261"/>
                  </a:cxn>
                  <a:cxn ang="0">
                    <a:pos x="186" y="296"/>
                  </a:cxn>
                  <a:cxn ang="0">
                    <a:pos x="176" y="324"/>
                  </a:cxn>
                  <a:cxn ang="0">
                    <a:pos x="157" y="339"/>
                  </a:cxn>
                  <a:cxn ang="0">
                    <a:pos x="131" y="349"/>
                  </a:cxn>
                  <a:cxn ang="0">
                    <a:pos x="98" y="355"/>
                  </a:cxn>
                  <a:cxn ang="0">
                    <a:pos x="65" y="359"/>
                  </a:cxn>
                  <a:cxn ang="0">
                    <a:pos x="32" y="355"/>
                  </a:cxn>
                  <a:cxn ang="0">
                    <a:pos x="6" y="337"/>
                  </a:cxn>
                  <a:cxn ang="0">
                    <a:pos x="0" y="306"/>
                  </a:cxn>
                  <a:cxn ang="0">
                    <a:pos x="0" y="267"/>
                  </a:cxn>
                  <a:cxn ang="0">
                    <a:pos x="14" y="228"/>
                  </a:cxn>
                  <a:cxn ang="0">
                    <a:pos x="45" y="194"/>
                  </a:cxn>
                  <a:cxn ang="0">
                    <a:pos x="55" y="161"/>
                  </a:cxn>
                  <a:cxn ang="0">
                    <a:pos x="49" y="126"/>
                  </a:cxn>
                  <a:cxn ang="0">
                    <a:pos x="35" y="96"/>
                  </a:cxn>
                  <a:cxn ang="0">
                    <a:pos x="26" y="61"/>
                  </a:cxn>
                  <a:cxn ang="0">
                    <a:pos x="37" y="24"/>
                  </a:cxn>
                  <a:cxn ang="0">
                    <a:pos x="49" y="10"/>
                  </a:cxn>
                </a:cxnLst>
                <a:rect l="0" t="0" r="r" b="b"/>
                <a:pathLst>
                  <a:path w="202" h="359">
                    <a:moveTo>
                      <a:pt x="49" y="10"/>
                    </a:moveTo>
                    <a:lnTo>
                      <a:pt x="75" y="0"/>
                    </a:lnTo>
                    <a:lnTo>
                      <a:pt x="108" y="0"/>
                    </a:lnTo>
                    <a:lnTo>
                      <a:pt x="139" y="4"/>
                    </a:lnTo>
                    <a:lnTo>
                      <a:pt x="155" y="18"/>
                    </a:lnTo>
                    <a:lnTo>
                      <a:pt x="171" y="44"/>
                    </a:lnTo>
                    <a:lnTo>
                      <a:pt x="186" y="85"/>
                    </a:lnTo>
                    <a:lnTo>
                      <a:pt x="198" y="145"/>
                    </a:lnTo>
                    <a:lnTo>
                      <a:pt x="202" y="202"/>
                    </a:lnTo>
                    <a:lnTo>
                      <a:pt x="198" y="261"/>
                    </a:lnTo>
                    <a:lnTo>
                      <a:pt x="186" y="296"/>
                    </a:lnTo>
                    <a:lnTo>
                      <a:pt x="176" y="324"/>
                    </a:lnTo>
                    <a:lnTo>
                      <a:pt x="157" y="339"/>
                    </a:lnTo>
                    <a:lnTo>
                      <a:pt x="131" y="349"/>
                    </a:lnTo>
                    <a:lnTo>
                      <a:pt x="98" y="355"/>
                    </a:lnTo>
                    <a:lnTo>
                      <a:pt x="65" y="359"/>
                    </a:lnTo>
                    <a:lnTo>
                      <a:pt x="32" y="355"/>
                    </a:lnTo>
                    <a:lnTo>
                      <a:pt x="6" y="337"/>
                    </a:lnTo>
                    <a:lnTo>
                      <a:pt x="0" y="306"/>
                    </a:lnTo>
                    <a:lnTo>
                      <a:pt x="0" y="267"/>
                    </a:lnTo>
                    <a:lnTo>
                      <a:pt x="14" y="228"/>
                    </a:lnTo>
                    <a:lnTo>
                      <a:pt x="45" y="194"/>
                    </a:lnTo>
                    <a:lnTo>
                      <a:pt x="55" y="161"/>
                    </a:lnTo>
                    <a:lnTo>
                      <a:pt x="49" y="126"/>
                    </a:lnTo>
                    <a:lnTo>
                      <a:pt x="35" y="96"/>
                    </a:lnTo>
                    <a:lnTo>
                      <a:pt x="26" y="61"/>
                    </a:lnTo>
                    <a:lnTo>
                      <a:pt x="37" y="24"/>
                    </a:lnTo>
                    <a:lnTo>
                      <a:pt x="4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84" name="Freeform 52"/>
              <p:cNvSpPr>
                <a:spLocks/>
              </p:cNvSpPr>
              <p:nvPr/>
            </p:nvSpPr>
            <p:spPr bwMode="auto">
              <a:xfrm>
                <a:off x="2381" y="3598"/>
                <a:ext cx="241" cy="139"/>
              </a:xfrm>
              <a:custGeom>
                <a:avLst/>
                <a:gdLst/>
                <a:ahLst/>
                <a:cxnLst>
                  <a:cxn ang="0">
                    <a:pos x="170" y="41"/>
                  </a:cxn>
                  <a:cxn ang="0">
                    <a:pos x="221" y="55"/>
                  </a:cxn>
                  <a:cxn ang="0">
                    <a:pos x="241" y="82"/>
                  </a:cxn>
                  <a:cxn ang="0">
                    <a:pos x="241" y="108"/>
                  </a:cxn>
                  <a:cxn ang="0">
                    <a:pos x="225" y="135"/>
                  </a:cxn>
                  <a:cxn ang="0">
                    <a:pos x="180" y="139"/>
                  </a:cxn>
                  <a:cxn ang="0">
                    <a:pos x="120" y="106"/>
                  </a:cxn>
                  <a:cxn ang="0">
                    <a:pos x="51" y="61"/>
                  </a:cxn>
                  <a:cxn ang="0">
                    <a:pos x="39" y="51"/>
                  </a:cxn>
                  <a:cxn ang="0">
                    <a:pos x="41" y="74"/>
                  </a:cxn>
                  <a:cxn ang="0">
                    <a:pos x="0" y="82"/>
                  </a:cxn>
                  <a:cxn ang="0">
                    <a:pos x="2" y="39"/>
                  </a:cxn>
                  <a:cxn ang="0">
                    <a:pos x="16" y="6"/>
                  </a:cxn>
                  <a:cxn ang="0">
                    <a:pos x="43" y="0"/>
                  </a:cxn>
                  <a:cxn ang="0">
                    <a:pos x="96" y="18"/>
                  </a:cxn>
                  <a:cxn ang="0">
                    <a:pos x="170" y="41"/>
                  </a:cxn>
                </a:cxnLst>
                <a:rect l="0" t="0" r="r" b="b"/>
                <a:pathLst>
                  <a:path w="241" h="139">
                    <a:moveTo>
                      <a:pt x="170" y="41"/>
                    </a:moveTo>
                    <a:lnTo>
                      <a:pt x="221" y="55"/>
                    </a:lnTo>
                    <a:lnTo>
                      <a:pt x="241" y="82"/>
                    </a:lnTo>
                    <a:lnTo>
                      <a:pt x="241" y="108"/>
                    </a:lnTo>
                    <a:lnTo>
                      <a:pt x="225" y="135"/>
                    </a:lnTo>
                    <a:lnTo>
                      <a:pt x="180" y="139"/>
                    </a:lnTo>
                    <a:lnTo>
                      <a:pt x="120" y="106"/>
                    </a:lnTo>
                    <a:lnTo>
                      <a:pt x="51" y="61"/>
                    </a:lnTo>
                    <a:lnTo>
                      <a:pt x="39" y="51"/>
                    </a:lnTo>
                    <a:lnTo>
                      <a:pt x="41" y="74"/>
                    </a:lnTo>
                    <a:lnTo>
                      <a:pt x="0" y="82"/>
                    </a:lnTo>
                    <a:lnTo>
                      <a:pt x="2" y="39"/>
                    </a:lnTo>
                    <a:lnTo>
                      <a:pt x="16" y="6"/>
                    </a:lnTo>
                    <a:lnTo>
                      <a:pt x="43" y="0"/>
                    </a:lnTo>
                    <a:lnTo>
                      <a:pt x="96" y="18"/>
                    </a:lnTo>
                    <a:lnTo>
                      <a:pt x="17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85" name="Freeform 53"/>
              <p:cNvSpPr>
                <a:spLocks/>
              </p:cNvSpPr>
              <p:nvPr/>
            </p:nvSpPr>
            <p:spPr bwMode="auto">
              <a:xfrm>
                <a:off x="2457" y="3572"/>
                <a:ext cx="241" cy="140"/>
              </a:xfrm>
              <a:custGeom>
                <a:avLst/>
                <a:gdLst/>
                <a:ahLst/>
                <a:cxnLst>
                  <a:cxn ang="0">
                    <a:pos x="169" y="40"/>
                  </a:cxn>
                  <a:cxn ang="0">
                    <a:pos x="220" y="55"/>
                  </a:cxn>
                  <a:cxn ang="0">
                    <a:pos x="241" y="81"/>
                  </a:cxn>
                  <a:cxn ang="0">
                    <a:pos x="241" y="110"/>
                  </a:cxn>
                  <a:cxn ang="0">
                    <a:pos x="224" y="134"/>
                  </a:cxn>
                  <a:cxn ang="0">
                    <a:pos x="179" y="140"/>
                  </a:cxn>
                  <a:cxn ang="0">
                    <a:pos x="120" y="106"/>
                  </a:cxn>
                  <a:cxn ang="0">
                    <a:pos x="51" y="61"/>
                  </a:cxn>
                  <a:cxn ang="0">
                    <a:pos x="38" y="51"/>
                  </a:cxn>
                  <a:cxn ang="0">
                    <a:pos x="40" y="73"/>
                  </a:cxn>
                  <a:cxn ang="0">
                    <a:pos x="0" y="81"/>
                  </a:cxn>
                  <a:cxn ang="0">
                    <a:pos x="2" y="38"/>
                  </a:cxn>
                  <a:cxn ang="0">
                    <a:pos x="16" y="4"/>
                  </a:cxn>
                  <a:cxn ang="0">
                    <a:pos x="42" y="0"/>
                  </a:cxn>
                  <a:cxn ang="0">
                    <a:pos x="96" y="16"/>
                  </a:cxn>
                  <a:cxn ang="0">
                    <a:pos x="169" y="40"/>
                  </a:cxn>
                </a:cxnLst>
                <a:rect l="0" t="0" r="r" b="b"/>
                <a:pathLst>
                  <a:path w="241" h="140">
                    <a:moveTo>
                      <a:pt x="169" y="40"/>
                    </a:moveTo>
                    <a:lnTo>
                      <a:pt x="220" y="55"/>
                    </a:lnTo>
                    <a:lnTo>
                      <a:pt x="241" y="81"/>
                    </a:lnTo>
                    <a:lnTo>
                      <a:pt x="241" y="110"/>
                    </a:lnTo>
                    <a:lnTo>
                      <a:pt x="224" y="134"/>
                    </a:lnTo>
                    <a:lnTo>
                      <a:pt x="179" y="140"/>
                    </a:lnTo>
                    <a:lnTo>
                      <a:pt x="120" y="106"/>
                    </a:lnTo>
                    <a:lnTo>
                      <a:pt x="51" y="61"/>
                    </a:lnTo>
                    <a:lnTo>
                      <a:pt x="38" y="51"/>
                    </a:lnTo>
                    <a:lnTo>
                      <a:pt x="40" y="73"/>
                    </a:lnTo>
                    <a:lnTo>
                      <a:pt x="0" y="81"/>
                    </a:lnTo>
                    <a:lnTo>
                      <a:pt x="2" y="38"/>
                    </a:lnTo>
                    <a:lnTo>
                      <a:pt x="16" y="4"/>
                    </a:lnTo>
                    <a:lnTo>
                      <a:pt x="42" y="0"/>
                    </a:lnTo>
                    <a:lnTo>
                      <a:pt x="96" y="16"/>
                    </a:lnTo>
                    <a:lnTo>
                      <a:pt x="169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4" name="Group 54"/>
              <p:cNvGrpSpPr>
                <a:grpSpLocks/>
              </p:cNvGrpSpPr>
              <p:nvPr/>
            </p:nvGrpSpPr>
            <p:grpSpPr bwMode="auto">
              <a:xfrm>
                <a:off x="2620" y="3079"/>
                <a:ext cx="527" cy="721"/>
                <a:chOff x="2620" y="3079"/>
                <a:chExt cx="527" cy="721"/>
              </a:xfrm>
            </p:grpSpPr>
            <p:sp>
              <p:nvSpPr>
                <p:cNvPr id="69687" name="Freeform 55"/>
                <p:cNvSpPr>
                  <a:spLocks/>
                </p:cNvSpPr>
                <p:nvPr/>
              </p:nvSpPr>
              <p:spPr bwMode="auto">
                <a:xfrm>
                  <a:off x="2849" y="3079"/>
                  <a:ext cx="206" cy="227"/>
                </a:xfrm>
                <a:custGeom>
                  <a:avLst/>
                  <a:gdLst/>
                  <a:ahLst/>
                  <a:cxnLst>
                    <a:cxn ang="0">
                      <a:pos x="73" y="47"/>
                    </a:cxn>
                    <a:cxn ang="0">
                      <a:pos x="96" y="21"/>
                    </a:cxn>
                    <a:cxn ang="0">
                      <a:pos x="118" y="6"/>
                    </a:cxn>
                    <a:cxn ang="0">
                      <a:pos x="149" y="0"/>
                    </a:cxn>
                    <a:cxn ang="0">
                      <a:pos x="171" y="8"/>
                    </a:cxn>
                    <a:cxn ang="0">
                      <a:pos x="190" y="33"/>
                    </a:cxn>
                    <a:cxn ang="0">
                      <a:pos x="200" y="64"/>
                    </a:cxn>
                    <a:cxn ang="0">
                      <a:pos x="206" y="108"/>
                    </a:cxn>
                    <a:cxn ang="0">
                      <a:pos x="202" y="141"/>
                    </a:cxn>
                    <a:cxn ang="0">
                      <a:pos x="192" y="178"/>
                    </a:cxn>
                    <a:cxn ang="0">
                      <a:pos x="176" y="204"/>
                    </a:cxn>
                    <a:cxn ang="0">
                      <a:pos x="157" y="219"/>
                    </a:cxn>
                    <a:cxn ang="0">
                      <a:pos x="127" y="227"/>
                    </a:cxn>
                    <a:cxn ang="0">
                      <a:pos x="100" y="225"/>
                    </a:cxn>
                    <a:cxn ang="0">
                      <a:pos x="77" y="215"/>
                    </a:cxn>
                    <a:cxn ang="0">
                      <a:pos x="59" y="174"/>
                    </a:cxn>
                    <a:cxn ang="0">
                      <a:pos x="53" y="143"/>
                    </a:cxn>
                    <a:cxn ang="0">
                      <a:pos x="55" y="133"/>
                    </a:cxn>
                    <a:cxn ang="0">
                      <a:pos x="33" y="127"/>
                    </a:cxn>
                    <a:cxn ang="0">
                      <a:pos x="12" y="121"/>
                    </a:cxn>
                    <a:cxn ang="0">
                      <a:pos x="2" y="108"/>
                    </a:cxn>
                    <a:cxn ang="0">
                      <a:pos x="0" y="100"/>
                    </a:cxn>
                    <a:cxn ang="0">
                      <a:pos x="0" y="92"/>
                    </a:cxn>
                    <a:cxn ang="0">
                      <a:pos x="2" y="88"/>
                    </a:cxn>
                    <a:cxn ang="0">
                      <a:pos x="12" y="88"/>
                    </a:cxn>
                    <a:cxn ang="0">
                      <a:pos x="22" y="90"/>
                    </a:cxn>
                    <a:cxn ang="0">
                      <a:pos x="37" y="96"/>
                    </a:cxn>
                    <a:cxn ang="0">
                      <a:pos x="57" y="102"/>
                    </a:cxn>
                    <a:cxn ang="0">
                      <a:pos x="61" y="78"/>
                    </a:cxn>
                    <a:cxn ang="0">
                      <a:pos x="73" y="47"/>
                    </a:cxn>
                  </a:cxnLst>
                  <a:rect l="0" t="0" r="r" b="b"/>
                  <a:pathLst>
                    <a:path w="206" h="227">
                      <a:moveTo>
                        <a:pt x="73" y="47"/>
                      </a:moveTo>
                      <a:lnTo>
                        <a:pt x="96" y="21"/>
                      </a:lnTo>
                      <a:lnTo>
                        <a:pt x="118" y="6"/>
                      </a:lnTo>
                      <a:lnTo>
                        <a:pt x="149" y="0"/>
                      </a:lnTo>
                      <a:lnTo>
                        <a:pt x="171" y="8"/>
                      </a:lnTo>
                      <a:lnTo>
                        <a:pt x="190" y="33"/>
                      </a:lnTo>
                      <a:lnTo>
                        <a:pt x="200" y="64"/>
                      </a:lnTo>
                      <a:lnTo>
                        <a:pt x="206" y="108"/>
                      </a:lnTo>
                      <a:lnTo>
                        <a:pt x="202" y="141"/>
                      </a:lnTo>
                      <a:lnTo>
                        <a:pt x="192" y="178"/>
                      </a:lnTo>
                      <a:lnTo>
                        <a:pt x="176" y="204"/>
                      </a:lnTo>
                      <a:lnTo>
                        <a:pt x="157" y="219"/>
                      </a:lnTo>
                      <a:lnTo>
                        <a:pt x="127" y="227"/>
                      </a:lnTo>
                      <a:lnTo>
                        <a:pt x="100" y="225"/>
                      </a:lnTo>
                      <a:lnTo>
                        <a:pt x="77" y="215"/>
                      </a:lnTo>
                      <a:lnTo>
                        <a:pt x="59" y="174"/>
                      </a:lnTo>
                      <a:lnTo>
                        <a:pt x="53" y="143"/>
                      </a:lnTo>
                      <a:lnTo>
                        <a:pt x="55" y="133"/>
                      </a:lnTo>
                      <a:lnTo>
                        <a:pt x="33" y="127"/>
                      </a:lnTo>
                      <a:lnTo>
                        <a:pt x="12" y="121"/>
                      </a:lnTo>
                      <a:lnTo>
                        <a:pt x="2" y="108"/>
                      </a:lnTo>
                      <a:lnTo>
                        <a:pt x="0" y="100"/>
                      </a:lnTo>
                      <a:lnTo>
                        <a:pt x="0" y="92"/>
                      </a:lnTo>
                      <a:lnTo>
                        <a:pt x="2" y="88"/>
                      </a:lnTo>
                      <a:lnTo>
                        <a:pt x="12" y="88"/>
                      </a:lnTo>
                      <a:lnTo>
                        <a:pt x="22" y="90"/>
                      </a:lnTo>
                      <a:lnTo>
                        <a:pt x="37" y="96"/>
                      </a:lnTo>
                      <a:lnTo>
                        <a:pt x="57" y="102"/>
                      </a:lnTo>
                      <a:lnTo>
                        <a:pt x="61" y="78"/>
                      </a:lnTo>
                      <a:lnTo>
                        <a:pt x="73" y="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688" name="Freeform 56"/>
                <p:cNvSpPr>
                  <a:spLocks/>
                </p:cNvSpPr>
                <p:nvPr/>
              </p:nvSpPr>
              <p:spPr bwMode="auto">
                <a:xfrm>
                  <a:off x="2845" y="3343"/>
                  <a:ext cx="165" cy="457"/>
                </a:xfrm>
                <a:custGeom>
                  <a:avLst/>
                  <a:gdLst/>
                  <a:ahLst/>
                  <a:cxnLst>
                    <a:cxn ang="0">
                      <a:pos x="30" y="43"/>
                    </a:cxn>
                    <a:cxn ang="0">
                      <a:pos x="51" y="10"/>
                    </a:cxn>
                    <a:cxn ang="0">
                      <a:pos x="77" y="0"/>
                    </a:cxn>
                    <a:cxn ang="0">
                      <a:pos x="104" y="20"/>
                    </a:cxn>
                    <a:cxn ang="0">
                      <a:pos x="94" y="55"/>
                    </a:cxn>
                    <a:cxn ang="0">
                      <a:pos x="59" y="98"/>
                    </a:cxn>
                    <a:cxn ang="0">
                      <a:pos x="41" y="145"/>
                    </a:cxn>
                    <a:cxn ang="0">
                      <a:pos x="43" y="206"/>
                    </a:cxn>
                    <a:cxn ang="0">
                      <a:pos x="55" y="261"/>
                    </a:cxn>
                    <a:cxn ang="0">
                      <a:pos x="84" y="335"/>
                    </a:cxn>
                    <a:cxn ang="0">
                      <a:pos x="108" y="367"/>
                    </a:cxn>
                    <a:cxn ang="0">
                      <a:pos x="155" y="378"/>
                    </a:cxn>
                    <a:cxn ang="0">
                      <a:pos x="165" y="390"/>
                    </a:cxn>
                    <a:cxn ang="0">
                      <a:pos x="151" y="406"/>
                    </a:cxn>
                    <a:cxn ang="0">
                      <a:pos x="122" y="396"/>
                    </a:cxn>
                    <a:cxn ang="0">
                      <a:pos x="100" y="384"/>
                    </a:cxn>
                    <a:cxn ang="0">
                      <a:pos x="86" y="408"/>
                    </a:cxn>
                    <a:cxn ang="0">
                      <a:pos x="71" y="445"/>
                    </a:cxn>
                    <a:cxn ang="0">
                      <a:pos x="57" y="457"/>
                    </a:cxn>
                    <a:cxn ang="0">
                      <a:pos x="32" y="451"/>
                    </a:cxn>
                    <a:cxn ang="0">
                      <a:pos x="22" y="418"/>
                    </a:cxn>
                    <a:cxn ang="0">
                      <a:pos x="39" y="382"/>
                    </a:cxn>
                    <a:cxn ang="0">
                      <a:pos x="57" y="343"/>
                    </a:cxn>
                    <a:cxn ang="0">
                      <a:pos x="43" y="300"/>
                    </a:cxn>
                    <a:cxn ang="0">
                      <a:pos x="18" y="243"/>
                    </a:cxn>
                    <a:cxn ang="0">
                      <a:pos x="8" y="206"/>
                    </a:cxn>
                    <a:cxn ang="0">
                      <a:pos x="0" y="155"/>
                    </a:cxn>
                    <a:cxn ang="0">
                      <a:pos x="14" y="110"/>
                    </a:cxn>
                    <a:cxn ang="0">
                      <a:pos x="26" y="63"/>
                    </a:cxn>
                    <a:cxn ang="0">
                      <a:pos x="30" y="43"/>
                    </a:cxn>
                  </a:cxnLst>
                  <a:rect l="0" t="0" r="r" b="b"/>
                  <a:pathLst>
                    <a:path w="165" h="457">
                      <a:moveTo>
                        <a:pt x="30" y="43"/>
                      </a:moveTo>
                      <a:lnTo>
                        <a:pt x="51" y="10"/>
                      </a:lnTo>
                      <a:lnTo>
                        <a:pt x="77" y="0"/>
                      </a:lnTo>
                      <a:lnTo>
                        <a:pt x="104" y="20"/>
                      </a:lnTo>
                      <a:lnTo>
                        <a:pt x="94" y="55"/>
                      </a:lnTo>
                      <a:lnTo>
                        <a:pt x="59" y="98"/>
                      </a:lnTo>
                      <a:lnTo>
                        <a:pt x="41" y="145"/>
                      </a:lnTo>
                      <a:lnTo>
                        <a:pt x="43" y="206"/>
                      </a:lnTo>
                      <a:lnTo>
                        <a:pt x="55" y="261"/>
                      </a:lnTo>
                      <a:lnTo>
                        <a:pt x="84" y="335"/>
                      </a:lnTo>
                      <a:lnTo>
                        <a:pt x="108" y="367"/>
                      </a:lnTo>
                      <a:lnTo>
                        <a:pt x="155" y="378"/>
                      </a:lnTo>
                      <a:lnTo>
                        <a:pt x="165" y="390"/>
                      </a:lnTo>
                      <a:lnTo>
                        <a:pt x="151" y="406"/>
                      </a:lnTo>
                      <a:lnTo>
                        <a:pt x="122" y="396"/>
                      </a:lnTo>
                      <a:lnTo>
                        <a:pt x="100" y="384"/>
                      </a:lnTo>
                      <a:lnTo>
                        <a:pt x="86" y="408"/>
                      </a:lnTo>
                      <a:lnTo>
                        <a:pt x="71" y="445"/>
                      </a:lnTo>
                      <a:lnTo>
                        <a:pt x="57" y="457"/>
                      </a:lnTo>
                      <a:lnTo>
                        <a:pt x="32" y="451"/>
                      </a:lnTo>
                      <a:lnTo>
                        <a:pt x="22" y="418"/>
                      </a:lnTo>
                      <a:lnTo>
                        <a:pt x="39" y="382"/>
                      </a:lnTo>
                      <a:lnTo>
                        <a:pt x="57" y="343"/>
                      </a:lnTo>
                      <a:lnTo>
                        <a:pt x="43" y="300"/>
                      </a:lnTo>
                      <a:lnTo>
                        <a:pt x="18" y="243"/>
                      </a:lnTo>
                      <a:lnTo>
                        <a:pt x="8" y="206"/>
                      </a:lnTo>
                      <a:lnTo>
                        <a:pt x="0" y="155"/>
                      </a:lnTo>
                      <a:lnTo>
                        <a:pt x="14" y="110"/>
                      </a:lnTo>
                      <a:lnTo>
                        <a:pt x="26" y="63"/>
                      </a:lnTo>
                      <a:lnTo>
                        <a:pt x="30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689" name="Freeform 57"/>
                <p:cNvSpPr>
                  <a:spLocks/>
                </p:cNvSpPr>
                <p:nvPr/>
              </p:nvSpPr>
              <p:spPr bwMode="auto">
                <a:xfrm>
                  <a:off x="2857" y="3324"/>
                  <a:ext cx="202" cy="362"/>
                </a:xfrm>
                <a:custGeom>
                  <a:avLst/>
                  <a:gdLst/>
                  <a:ahLst/>
                  <a:cxnLst>
                    <a:cxn ang="0">
                      <a:pos x="49" y="9"/>
                    </a:cxn>
                    <a:cxn ang="0">
                      <a:pos x="76" y="0"/>
                    </a:cxn>
                    <a:cxn ang="0">
                      <a:pos x="108" y="0"/>
                    </a:cxn>
                    <a:cxn ang="0">
                      <a:pos x="139" y="4"/>
                    </a:cxn>
                    <a:cxn ang="0">
                      <a:pos x="155" y="17"/>
                    </a:cxn>
                    <a:cxn ang="0">
                      <a:pos x="172" y="45"/>
                    </a:cxn>
                    <a:cxn ang="0">
                      <a:pos x="186" y="86"/>
                    </a:cxn>
                    <a:cxn ang="0">
                      <a:pos x="198" y="145"/>
                    </a:cxn>
                    <a:cxn ang="0">
                      <a:pos x="202" y="203"/>
                    </a:cxn>
                    <a:cxn ang="0">
                      <a:pos x="198" y="262"/>
                    </a:cxn>
                    <a:cxn ang="0">
                      <a:pos x="186" y="297"/>
                    </a:cxn>
                    <a:cxn ang="0">
                      <a:pos x="176" y="325"/>
                    </a:cxn>
                    <a:cxn ang="0">
                      <a:pos x="157" y="341"/>
                    </a:cxn>
                    <a:cxn ang="0">
                      <a:pos x="131" y="352"/>
                    </a:cxn>
                    <a:cxn ang="0">
                      <a:pos x="98" y="356"/>
                    </a:cxn>
                    <a:cxn ang="0">
                      <a:pos x="65" y="362"/>
                    </a:cxn>
                    <a:cxn ang="0">
                      <a:pos x="33" y="356"/>
                    </a:cxn>
                    <a:cxn ang="0">
                      <a:pos x="6" y="337"/>
                    </a:cxn>
                    <a:cxn ang="0">
                      <a:pos x="0" y="307"/>
                    </a:cxn>
                    <a:cxn ang="0">
                      <a:pos x="0" y="270"/>
                    </a:cxn>
                    <a:cxn ang="0">
                      <a:pos x="14" y="229"/>
                    </a:cxn>
                    <a:cxn ang="0">
                      <a:pos x="45" y="194"/>
                    </a:cxn>
                    <a:cxn ang="0">
                      <a:pos x="55" y="162"/>
                    </a:cxn>
                    <a:cxn ang="0">
                      <a:pos x="49" y="127"/>
                    </a:cxn>
                    <a:cxn ang="0">
                      <a:pos x="35" y="96"/>
                    </a:cxn>
                    <a:cxn ang="0">
                      <a:pos x="27" y="60"/>
                    </a:cxn>
                    <a:cxn ang="0">
                      <a:pos x="37" y="25"/>
                    </a:cxn>
                    <a:cxn ang="0">
                      <a:pos x="49" y="9"/>
                    </a:cxn>
                  </a:cxnLst>
                  <a:rect l="0" t="0" r="r" b="b"/>
                  <a:pathLst>
                    <a:path w="202" h="362">
                      <a:moveTo>
                        <a:pt x="49" y="9"/>
                      </a:moveTo>
                      <a:lnTo>
                        <a:pt x="76" y="0"/>
                      </a:lnTo>
                      <a:lnTo>
                        <a:pt x="108" y="0"/>
                      </a:lnTo>
                      <a:lnTo>
                        <a:pt x="139" y="4"/>
                      </a:lnTo>
                      <a:lnTo>
                        <a:pt x="155" y="17"/>
                      </a:lnTo>
                      <a:lnTo>
                        <a:pt x="172" y="45"/>
                      </a:lnTo>
                      <a:lnTo>
                        <a:pt x="186" y="86"/>
                      </a:lnTo>
                      <a:lnTo>
                        <a:pt x="198" y="145"/>
                      </a:lnTo>
                      <a:lnTo>
                        <a:pt x="202" y="203"/>
                      </a:lnTo>
                      <a:lnTo>
                        <a:pt x="198" y="262"/>
                      </a:lnTo>
                      <a:lnTo>
                        <a:pt x="186" y="297"/>
                      </a:lnTo>
                      <a:lnTo>
                        <a:pt x="176" y="325"/>
                      </a:lnTo>
                      <a:lnTo>
                        <a:pt x="157" y="341"/>
                      </a:lnTo>
                      <a:lnTo>
                        <a:pt x="131" y="352"/>
                      </a:lnTo>
                      <a:lnTo>
                        <a:pt x="98" y="356"/>
                      </a:lnTo>
                      <a:lnTo>
                        <a:pt x="65" y="362"/>
                      </a:lnTo>
                      <a:lnTo>
                        <a:pt x="33" y="356"/>
                      </a:lnTo>
                      <a:lnTo>
                        <a:pt x="6" y="337"/>
                      </a:lnTo>
                      <a:lnTo>
                        <a:pt x="0" y="307"/>
                      </a:lnTo>
                      <a:lnTo>
                        <a:pt x="0" y="270"/>
                      </a:lnTo>
                      <a:lnTo>
                        <a:pt x="14" y="229"/>
                      </a:lnTo>
                      <a:lnTo>
                        <a:pt x="45" y="194"/>
                      </a:lnTo>
                      <a:lnTo>
                        <a:pt x="55" y="162"/>
                      </a:lnTo>
                      <a:lnTo>
                        <a:pt x="49" y="127"/>
                      </a:lnTo>
                      <a:lnTo>
                        <a:pt x="35" y="96"/>
                      </a:lnTo>
                      <a:lnTo>
                        <a:pt x="27" y="60"/>
                      </a:lnTo>
                      <a:lnTo>
                        <a:pt x="37" y="25"/>
                      </a:lnTo>
                      <a:lnTo>
                        <a:pt x="49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690" name="Freeform 58"/>
                <p:cNvSpPr>
                  <a:spLocks/>
                </p:cNvSpPr>
                <p:nvPr/>
              </p:nvSpPr>
              <p:spPr bwMode="auto">
                <a:xfrm>
                  <a:off x="2798" y="3518"/>
                  <a:ext cx="241" cy="139"/>
                </a:xfrm>
                <a:custGeom>
                  <a:avLst/>
                  <a:gdLst/>
                  <a:ahLst/>
                  <a:cxnLst>
                    <a:cxn ang="0">
                      <a:pos x="169" y="41"/>
                    </a:cxn>
                    <a:cxn ang="0">
                      <a:pos x="220" y="56"/>
                    </a:cxn>
                    <a:cxn ang="0">
                      <a:pos x="241" y="82"/>
                    </a:cxn>
                    <a:cxn ang="0">
                      <a:pos x="241" y="109"/>
                    </a:cxn>
                    <a:cxn ang="0">
                      <a:pos x="225" y="135"/>
                    </a:cxn>
                    <a:cxn ang="0">
                      <a:pos x="180" y="139"/>
                    </a:cxn>
                    <a:cxn ang="0">
                      <a:pos x="120" y="107"/>
                    </a:cxn>
                    <a:cxn ang="0">
                      <a:pos x="51" y="62"/>
                    </a:cxn>
                    <a:cxn ang="0">
                      <a:pos x="39" y="51"/>
                    </a:cxn>
                    <a:cxn ang="0">
                      <a:pos x="41" y="74"/>
                    </a:cxn>
                    <a:cxn ang="0">
                      <a:pos x="0" y="82"/>
                    </a:cxn>
                    <a:cxn ang="0">
                      <a:pos x="2" y="39"/>
                    </a:cxn>
                    <a:cxn ang="0">
                      <a:pos x="16" y="7"/>
                    </a:cxn>
                    <a:cxn ang="0">
                      <a:pos x="43" y="0"/>
                    </a:cxn>
                    <a:cxn ang="0">
                      <a:pos x="96" y="19"/>
                    </a:cxn>
                    <a:cxn ang="0">
                      <a:pos x="169" y="41"/>
                    </a:cxn>
                  </a:cxnLst>
                  <a:rect l="0" t="0" r="r" b="b"/>
                  <a:pathLst>
                    <a:path w="241" h="139">
                      <a:moveTo>
                        <a:pt x="169" y="41"/>
                      </a:moveTo>
                      <a:lnTo>
                        <a:pt x="220" y="56"/>
                      </a:lnTo>
                      <a:lnTo>
                        <a:pt x="241" y="82"/>
                      </a:lnTo>
                      <a:lnTo>
                        <a:pt x="241" y="109"/>
                      </a:lnTo>
                      <a:lnTo>
                        <a:pt x="225" y="135"/>
                      </a:lnTo>
                      <a:lnTo>
                        <a:pt x="180" y="139"/>
                      </a:lnTo>
                      <a:lnTo>
                        <a:pt x="120" y="107"/>
                      </a:lnTo>
                      <a:lnTo>
                        <a:pt x="51" y="62"/>
                      </a:lnTo>
                      <a:lnTo>
                        <a:pt x="39" y="51"/>
                      </a:lnTo>
                      <a:lnTo>
                        <a:pt x="41" y="74"/>
                      </a:lnTo>
                      <a:lnTo>
                        <a:pt x="0" y="82"/>
                      </a:lnTo>
                      <a:lnTo>
                        <a:pt x="2" y="39"/>
                      </a:lnTo>
                      <a:lnTo>
                        <a:pt x="16" y="7"/>
                      </a:lnTo>
                      <a:lnTo>
                        <a:pt x="43" y="0"/>
                      </a:lnTo>
                      <a:lnTo>
                        <a:pt x="96" y="19"/>
                      </a:lnTo>
                      <a:lnTo>
                        <a:pt x="169" y="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691" name="Freeform 59"/>
                <p:cNvSpPr>
                  <a:spLocks/>
                </p:cNvSpPr>
                <p:nvPr/>
              </p:nvSpPr>
              <p:spPr bwMode="auto">
                <a:xfrm>
                  <a:off x="2620" y="3382"/>
                  <a:ext cx="251" cy="330"/>
                </a:xfrm>
                <a:custGeom>
                  <a:avLst/>
                  <a:gdLst/>
                  <a:ahLst/>
                  <a:cxnLst>
                    <a:cxn ang="0">
                      <a:pos x="55" y="10"/>
                    </a:cxn>
                    <a:cxn ang="0">
                      <a:pos x="29" y="0"/>
                    </a:cxn>
                    <a:cxn ang="0">
                      <a:pos x="6" y="8"/>
                    </a:cxn>
                    <a:cxn ang="0">
                      <a:pos x="0" y="36"/>
                    </a:cxn>
                    <a:cxn ang="0">
                      <a:pos x="25" y="57"/>
                    </a:cxn>
                    <a:cxn ang="0">
                      <a:pos x="63" y="63"/>
                    </a:cxn>
                    <a:cxn ang="0">
                      <a:pos x="100" y="87"/>
                    </a:cxn>
                    <a:cxn ang="0">
                      <a:pos x="127" y="130"/>
                    </a:cxn>
                    <a:cxn ang="0">
                      <a:pos x="145" y="175"/>
                    </a:cxn>
                    <a:cxn ang="0">
                      <a:pos x="163" y="241"/>
                    </a:cxn>
                    <a:cxn ang="0">
                      <a:pos x="165" y="279"/>
                    </a:cxn>
                    <a:cxn ang="0">
                      <a:pos x="143" y="314"/>
                    </a:cxn>
                    <a:cxn ang="0">
                      <a:pos x="143" y="328"/>
                    </a:cxn>
                    <a:cxn ang="0">
                      <a:pos x="161" y="330"/>
                    </a:cxn>
                    <a:cxn ang="0">
                      <a:pos x="172" y="306"/>
                    </a:cxn>
                    <a:cxn ang="0">
                      <a:pos x="178" y="286"/>
                    </a:cxn>
                    <a:cxn ang="0">
                      <a:pos x="200" y="294"/>
                    </a:cxn>
                    <a:cxn ang="0">
                      <a:pos x="225" y="310"/>
                    </a:cxn>
                    <a:cxn ang="0">
                      <a:pos x="241" y="310"/>
                    </a:cxn>
                    <a:cxn ang="0">
                      <a:pos x="251" y="292"/>
                    </a:cxn>
                    <a:cxn ang="0">
                      <a:pos x="243" y="263"/>
                    </a:cxn>
                    <a:cxn ang="0">
                      <a:pos x="215" y="251"/>
                    </a:cxn>
                    <a:cxn ang="0">
                      <a:pos x="186" y="232"/>
                    </a:cxn>
                    <a:cxn ang="0">
                      <a:pos x="174" y="194"/>
                    </a:cxn>
                    <a:cxn ang="0">
                      <a:pos x="159" y="143"/>
                    </a:cxn>
                    <a:cxn ang="0">
                      <a:pos x="147" y="110"/>
                    </a:cxn>
                    <a:cxn ang="0">
                      <a:pos x="125" y="69"/>
                    </a:cxn>
                    <a:cxn ang="0">
                      <a:pos x="96" y="44"/>
                    </a:cxn>
                    <a:cxn ang="0">
                      <a:pos x="67" y="22"/>
                    </a:cxn>
                    <a:cxn ang="0">
                      <a:pos x="55" y="10"/>
                    </a:cxn>
                  </a:cxnLst>
                  <a:rect l="0" t="0" r="r" b="b"/>
                  <a:pathLst>
                    <a:path w="251" h="330">
                      <a:moveTo>
                        <a:pt x="55" y="10"/>
                      </a:moveTo>
                      <a:lnTo>
                        <a:pt x="29" y="0"/>
                      </a:lnTo>
                      <a:lnTo>
                        <a:pt x="6" y="8"/>
                      </a:lnTo>
                      <a:lnTo>
                        <a:pt x="0" y="36"/>
                      </a:lnTo>
                      <a:lnTo>
                        <a:pt x="25" y="57"/>
                      </a:lnTo>
                      <a:lnTo>
                        <a:pt x="63" y="63"/>
                      </a:lnTo>
                      <a:lnTo>
                        <a:pt x="100" y="87"/>
                      </a:lnTo>
                      <a:lnTo>
                        <a:pt x="127" y="130"/>
                      </a:lnTo>
                      <a:lnTo>
                        <a:pt x="145" y="175"/>
                      </a:lnTo>
                      <a:lnTo>
                        <a:pt x="163" y="241"/>
                      </a:lnTo>
                      <a:lnTo>
                        <a:pt x="165" y="279"/>
                      </a:lnTo>
                      <a:lnTo>
                        <a:pt x="143" y="314"/>
                      </a:lnTo>
                      <a:lnTo>
                        <a:pt x="143" y="328"/>
                      </a:lnTo>
                      <a:lnTo>
                        <a:pt x="161" y="330"/>
                      </a:lnTo>
                      <a:lnTo>
                        <a:pt x="172" y="306"/>
                      </a:lnTo>
                      <a:lnTo>
                        <a:pt x="178" y="286"/>
                      </a:lnTo>
                      <a:lnTo>
                        <a:pt x="200" y="294"/>
                      </a:lnTo>
                      <a:lnTo>
                        <a:pt x="225" y="310"/>
                      </a:lnTo>
                      <a:lnTo>
                        <a:pt x="241" y="310"/>
                      </a:lnTo>
                      <a:lnTo>
                        <a:pt x="251" y="292"/>
                      </a:lnTo>
                      <a:lnTo>
                        <a:pt x="243" y="263"/>
                      </a:lnTo>
                      <a:lnTo>
                        <a:pt x="215" y="251"/>
                      </a:lnTo>
                      <a:lnTo>
                        <a:pt x="186" y="232"/>
                      </a:lnTo>
                      <a:lnTo>
                        <a:pt x="174" y="194"/>
                      </a:lnTo>
                      <a:lnTo>
                        <a:pt x="159" y="143"/>
                      </a:lnTo>
                      <a:lnTo>
                        <a:pt x="147" y="110"/>
                      </a:lnTo>
                      <a:lnTo>
                        <a:pt x="125" y="69"/>
                      </a:lnTo>
                      <a:lnTo>
                        <a:pt x="96" y="44"/>
                      </a:lnTo>
                      <a:lnTo>
                        <a:pt x="67" y="22"/>
                      </a:lnTo>
                      <a:lnTo>
                        <a:pt x="5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692" name="Freeform 60"/>
                <p:cNvSpPr>
                  <a:spLocks/>
                </p:cNvSpPr>
                <p:nvPr/>
              </p:nvSpPr>
              <p:spPr bwMode="auto">
                <a:xfrm>
                  <a:off x="2955" y="3339"/>
                  <a:ext cx="192" cy="279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131" y="32"/>
                    </a:cxn>
                    <a:cxn ang="0">
                      <a:pos x="172" y="100"/>
                    </a:cxn>
                    <a:cxn ang="0">
                      <a:pos x="192" y="161"/>
                    </a:cxn>
                    <a:cxn ang="0">
                      <a:pos x="176" y="188"/>
                    </a:cxn>
                    <a:cxn ang="0">
                      <a:pos x="129" y="214"/>
                    </a:cxn>
                    <a:cxn ang="0">
                      <a:pos x="78" y="224"/>
                    </a:cxn>
                    <a:cxn ang="0">
                      <a:pos x="72" y="235"/>
                    </a:cxn>
                    <a:cxn ang="0">
                      <a:pos x="63" y="245"/>
                    </a:cxn>
                    <a:cxn ang="0">
                      <a:pos x="57" y="255"/>
                    </a:cxn>
                    <a:cxn ang="0">
                      <a:pos x="57" y="265"/>
                    </a:cxn>
                    <a:cxn ang="0">
                      <a:pos x="51" y="275"/>
                    </a:cxn>
                    <a:cxn ang="0">
                      <a:pos x="37" y="279"/>
                    </a:cxn>
                    <a:cxn ang="0">
                      <a:pos x="27" y="279"/>
                    </a:cxn>
                    <a:cxn ang="0">
                      <a:pos x="21" y="269"/>
                    </a:cxn>
                    <a:cxn ang="0">
                      <a:pos x="21" y="259"/>
                    </a:cxn>
                    <a:cxn ang="0">
                      <a:pos x="27" y="249"/>
                    </a:cxn>
                    <a:cxn ang="0">
                      <a:pos x="37" y="239"/>
                    </a:cxn>
                    <a:cxn ang="0">
                      <a:pos x="25" y="239"/>
                    </a:cxn>
                    <a:cxn ang="0">
                      <a:pos x="14" y="241"/>
                    </a:cxn>
                    <a:cxn ang="0">
                      <a:pos x="0" y="239"/>
                    </a:cxn>
                    <a:cxn ang="0">
                      <a:pos x="0" y="228"/>
                    </a:cxn>
                    <a:cxn ang="0">
                      <a:pos x="0" y="218"/>
                    </a:cxn>
                    <a:cxn ang="0">
                      <a:pos x="10" y="210"/>
                    </a:cxn>
                    <a:cxn ang="0">
                      <a:pos x="21" y="210"/>
                    </a:cxn>
                    <a:cxn ang="0">
                      <a:pos x="31" y="210"/>
                    </a:cxn>
                    <a:cxn ang="0">
                      <a:pos x="41" y="208"/>
                    </a:cxn>
                    <a:cxn ang="0">
                      <a:pos x="37" y="198"/>
                    </a:cxn>
                    <a:cxn ang="0">
                      <a:pos x="27" y="192"/>
                    </a:cxn>
                    <a:cxn ang="0">
                      <a:pos x="25" y="181"/>
                    </a:cxn>
                    <a:cxn ang="0">
                      <a:pos x="25" y="171"/>
                    </a:cxn>
                    <a:cxn ang="0">
                      <a:pos x="33" y="163"/>
                    </a:cxn>
                    <a:cxn ang="0">
                      <a:pos x="43" y="163"/>
                    </a:cxn>
                    <a:cxn ang="0">
                      <a:pos x="53" y="171"/>
                    </a:cxn>
                    <a:cxn ang="0">
                      <a:pos x="63" y="177"/>
                    </a:cxn>
                    <a:cxn ang="0">
                      <a:pos x="74" y="181"/>
                    </a:cxn>
                    <a:cxn ang="0">
                      <a:pos x="84" y="188"/>
                    </a:cxn>
                    <a:cxn ang="0">
                      <a:pos x="135" y="173"/>
                    </a:cxn>
                    <a:cxn ang="0">
                      <a:pos x="159" y="153"/>
                    </a:cxn>
                    <a:cxn ang="0">
                      <a:pos x="139" y="106"/>
                    </a:cxn>
                    <a:cxn ang="0">
                      <a:pos x="88" y="67"/>
                    </a:cxn>
                    <a:cxn ang="0">
                      <a:pos x="47" y="36"/>
                    </a:cxn>
                    <a:cxn ang="0">
                      <a:pos x="43" y="8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92" h="279">
                      <a:moveTo>
                        <a:pt x="72" y="0"/>
                      </a:moveTo>
                      <a:lnTo>
                        <a:pt x="131" y="32"/>
                      </a:lnTo>
                      <a:lnTo>
                        <a:pt x="172" y="100"/>
                      </a:lnTo>
                      <a:lnTo>
                        <a:pt x="192" y="161"/>
                      </a:lnTo>
                      <a:lnTo>
                        <a:pt x="176" y="188"/>
                      </a:lnTo>
                      <a:lnTo>
                        <a:pt x="129" y="214"/>
                      </a:lnTo>
                      <a:lnTo>
                        <a:pt x="78" y="224"/>
                      </a:lnTo>
                      <a:lnTo>
                        <a:pt x="72" y="235"/>
                      </a:lnTo>
                      <a:lnTo>
                        <a:pt x="63" y="245"/>
                      </a:lnTo>
                      <a:lnTo>
                        <a:pt x="57" y="255"/>
                      </a:lnTo>
                      <a:lnTo>
                        <a:pt x="57" y="265"/>
                      </a:lnTo>
                      <a:lnTo>
                        <a:pt x="51" y="275"/>
                      </a:lnTo>
                      <a:lnTo>
                        <a:pt x="37" y="279"/>
                      </a:lnTo>
                      <a:lnTo>
                        <a:pt x="27" y="279"/>
                      </a:lnTo>
                      <a:lnTo>
                        <a:pt x="21" y="269"/>
                      </a:lnTo>
                      <a:lnTo>
                        <a:pt x="21" y="259"/>
                      </a:lnTo>
                      <a:lnTo>
                        <a:pt x="27" y="249"/>
                      </a:lnTo>
                      <a:lnTo>
                        <a:pt x="37" y="239"/>
                      </a:lnTo>
                      <a:lnTo>
                        <a:pt x="25" y="239"/>
                      </a:lnTo>
                      <a:lnTo>
                        <a:pt x="14" y="241"/>
                      </a:lnTo>
                      <a:lnTo>
                        <a:pt x="0" y="239"/>
                      </a:lnTo>
                      <a:lnTo>
                        <a:pt x="0" y="228"/>
                      </a:lnTo>
                      <a:lnTo>
                        <a:pt x="0" y="218"/>
                      </a:lnTo>
                      <a:lnTo>
                        <a:pt x="10" y="210"/>
                      </a:lnTo>
                      <a:lnTo>
                        <a:pt x="21" y="210"/>
                      </a:lnTo>
                      <a:lnTo>
                        <a:pt x="31" y="210"/>
                      </a:lnTo>
                      <a:lnTo>
                        <a:pt x="41" y="208"/>
                      </a:lnTo>
                      <a:lnTo>
                        <a:pt x="37" y="198"/>
                      </a:lnTo>
                      <a:lnTo>
                        <a:pt x="27" y="192"/>
                      </a:lnTo>
                      <a:lnTo>
                        <a:pt x="25" y="181"/>
                      </a:lnTo>
                      <a:lnTo>
                        <a:pt x="25" y="171"/>
                      </a:lnTo>
                      <a:lnTo>
                        <a:pt x="33" y="163"/>
                      </a:lnTo>
                      <a:lnTo>
                        <a:pt x="43" y="163"/>
                      </a:lnTo>
                      <a:lnTo>
                        <a:pt x="53" y="171"/>
                      </a:lnTo>
                      <a:lnTo>
                        <a:pt x="63" y="177"/>
                      </a:lnTo>
                      <a:lnTo>
                        <a:pt x="74" y="181"/>
                      </a:lnTo>
                      <a:lnTo>
                        <a:pt x="84" y="188"/>
                      </a:lnTo>
                      <a:lnTo>
                        <a:pt x="135" y="173"/>
                      </a:lnTo>
                      <a:lnTo>
                        <a:pt x="159" y="153"/>
                      </a:lnTo>
                      <a:lnTo>
                        <a:pt x="139" y="106"/>
                      </a:lnTo>
                      <a:lnTo>
                        <a:pt x="88" y="67"/>
                      </a:lnTo>
                      <a:lnTo>
                        <a:pt x="47" y="36"/>
                      </a:lnTo>
                      <a:lnTo>
                        <a:pt x="43" y="8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9693" name="Freeform 61"/>
              <p:cNvSpPr>
                <a:spLocks/>
              </p:cNvSpPr>
              <p:nvPr/>
            </p:nvSpPr>
            <p:spPr bwMode="auto">
              <a:xfrm>
                <a:off x="2434" y="3402"/>
                <a:ext cx="192" cy="280"/>
              </a:xfrm>
              <a:custGeom>
                <a:avLst/>
                <a:gdLst/>
                <a:ahLst/>
                <a:cxnLst>
                  <a:cxn ang="0">
                    <a:pos x="121" y="0"/>
                  </a:cxn>
                  <a:cxn ang="0">
                    <a:pos x="61" y="33"/>
                  </a:cxn>
                  <a:cxn ang="0">
                    <a:pos x="21" y="100"/>
                  </a:cxn>
                  <a:cxn ang="0">
                    <a:pos x="0" y="161"/>
                  </a:cxn>
                  <a:cxn ang="0">
                    <a:pos x="16" y="188"/>
                  </a:cxn>
                  <a:cxn ang="0">
                    <a:pos x="63" y="214"/>
                  </a:cxn>
                  <a:cxn ang="0">
                    <a:pos x="114" y="225"/>
                  </a:cxn>
                  <a:cxn ang="0">
                    <a:pos x="121" y="235"/>
                  </a:cxn>
                  <a:cxn ang="0">
                    <a:pos x="129" y="245"/>
                  </a:cxn>
                  <a:cxn ang="0">
                    <a:pos x="135" y="255"/>
                  </a:cxn>
                  <a:cxn ang="0">
                    <a:pos x="135" y="266"/>
                  </a:cxn>
                  <a:cxn ang="0">
                    <a:pos x="141" y="276"/>
                  </a:cxn>
                  <a:cxn ang="0">
                    <a:pos x="155" y="280"/>
                  </a:cxn>
                  <a:cxn ang="0">
                    <a:pos x="166" y="280"/>
                  </a:cxn>
                  <a:cxn ang="0">
                    <a:pos x="172" y="270"/>
                  </a:cxn>
                  <a:cxn ang="0">
                    <a:pos x="172" y="259"/>
                  </a:cxn>
                  <a:cxn ang="0">
                    <a:pos x="166" y="249"/>
                  </a:cxn>
                  <a:cxn ang="0">
                    <a:pos x="155" y="239"/>
                  </a:cxn>
                  <a:cxn ang="0">
                    <a:pos x="168" y="239"/>
                  </a:cxn>
                  <a:cxn ang="0">
                    <a:pos x="178" y="241"/>
                  </a:cxn>
                  <a:cxn ang="0">
                    <a:pos x="192" y="239"/>
                  </a:cxn>
                  <a:cxn ang="0">
                    <a:pos x="192" y="229"/>
                  </a:cxn>
                  <a:cxn ang="0">
                    <a:pos x="192" y="219"/>
                  </a:cxn>
                  <a:cxn ang="0">
                    <a:pos x="182" y="210"/>
                  </a:cxn>
                  <a:cxn ang="0">
                    <a:pos x="172" y="210"/>
                  </a:cxn>
                  <a:cxn ang="0">
                    <a:pos x="161" y="210"/>
                  </a:cxn>
                  <a:cxn ang="0">
                    <a:pos x="151" y="208"/>
                  </a:cxn>
                  <a:cxn ang="0">
                    <a:pos x="155" y="198"/>
                  </a:cxn>
                  <a:cxn ang="0">
                    <a:pos x="166" y="192"/>
                  </a:cxn>
                  <a:cxn ang="0">
                    <a:pos x="168" y="182"/>
                  </a:cxn>
                  <a:cxn ang="0">
                    <a:pos x="168" y="172"/>
                  </a:cxn>
                  <a:cxn ang="0">
                    <a:pos x="159" y="163"/>
                  </a:cxn>
                  <a:cxn ang="0">
                    <a:pos x="149" y="163"/>
                  </a:cxn>
                  <a:cxn ang="0">
                    <a:pos x="139" y="172"/>
                  </a:cxn>
                  <a:cxn ang="0">
                    <a:pos x="129" y="178"/>
                  </a:cxn>
                  <a:cxn ang="0">
                    <a:pos x="119" y="182"/>
                  </a:cxn>
                  <a:cxn ang="0">
                    <a:pos x="108" y="188"/>
                  </a:cxn>
                  <a:cxn ang="0">
                    <a:pos x="57" y="174"/>
                  </a:cxn>
                  <a:cxn ang="0">
                    <a:pos x="33" y="153"/>
                  </a:cxn>
                  <a:cxn ang="0">
                    <a:pos x="53" y="106"/>
                  </a:cxn>
                  <a:cxn ang="0">
                    <a:pos x="104" y="67"/>
                  </a:cxn>
                  <a:cxn ang="0">
                    <a:pos x="145" y="37"/>
                  </a:cxn>
                  <a:cxn ang="0">
                    <a:pos x="149" y="8"/>
                  </a:cxn>
                  <a:cxn ang="0">
                    <a:pos x="121" y="0"/>
                  </a:cxn>
                </a:cxnLst>
                <a:rect l="0" t="0" r="r" b="b"/>
                <a:pathLst>
                  <a:path w="192" h="280">
                    <a:moveTo>
                      <a:pt x="121" y="0"/>
                    </a:moveTo>
                    <a:lnTo>
                      <a:pt x="61" y="33"/>
                    </a:lnTo>
                    <a:lnTo>
                      <a:pt x="21" y="100"/>
                    </a:lnTo>
                    <a:lnTo>
                      <a:pt x="0" y="161"/>
                    </a:lnTo>
                    <a:lnTo>
                      <a:pt x="16" y="188"/>
                    </a:lnTo>
                    <a:lnTo>
                      <a:pt x="63" y="214"/>
                    </a:lnTo>
                    <a:lnTo>
                      <a:pt x="114" y="225"/>
                    </a:lnTo>
                    <a:lnTo>
                      <a:pt x="121" y="235"/>
                    </a:lnTo>
                    <a:lnTo>
                      <a:pt x="129" y="245"/>
                    </a:lnTo>
                    <a:lnTo>
                      <a:pt x="135" y="255"/>
                    </a:lnTo>
                    <a:lnTo>
                      <a:pt x="135" y="266"/>
                    </a:lnTo>
                    <a:lnTo>
                      <a:pt x="141" y="276"/>
                    </a:lnTo>
                    <a:lnTo>
                      <a:pt x="155" y="280"/>
                    </a:lnTo>
                    <a:lnTo>
                      <a:pt x="166" y="280"/>
                    </a:lnTo>
                    <a:lnTo>
                      <a:pt x="172" y="270"/>
                    </a:lnTo>
                    <a:lnTo>
                      <a:pt x="172" y="259"/>
                    </a:lnTo>
                    <a:lnTo>
                      <a:pt x="166" y="249"/>
                    </a:lnTo>
                    <a:lnTo>
                      <a:pt x="155" y="239"/>
                    </a:lnTo>
                    <a:lnTo>
                      <a:pt x="168" y="239"/>
                    </a:lnTo>
                    <a:lnTo>
                      <a:pt x="178" y="241"/>
                    </a:lnTo>
                    <a:lnTo>
                      <a:pt x="192" y="239"/>
                    </a:lnTo>
                    <a:lnTo>
                      <a:pt x="192" y="229"/>
                    </a:lnTo>
                    <a:lnTo>
                      <a:pt x="192" y="219"/>
                    </a:lnTo>
                    <a:lnTo>
                      <a:pt x="182" y="210"/>
                    </a:lnTo>
                    <a:lnTo>
                      <a:pt x="172" y="210"/>
                    </a:lnTo>
                    <a:lnTo>
                      <a:pt x="161" y="210"/>
                    </a:lnTo>
                    <a:lnTo>
                      <a:pt x="151" y="208"/>
                    </a:lnTo>
                    <a:lnTo>
                      <a:pt x="155" y="198"/>
                    </a:lnTo>
                    <a:lnTo>
                      <a:pt x="166" y="192"/>
                    </a:lnTo>
                    <a:lnTo>
                      <a:pt x="168" y="182"/>
                    </a:lnTo>
                    <a:lnTo>
                      <a:pt x="168" y="172"/>
                    </a:lnTo>
                    <a:lnTo>
                      <a:pt x="159" y="163"/>
                    </a:lnTo>
                    <a:lnTo>
                      <a:pt x="149" y="163"/>
                    </a:lnTo>
                    <a:lnTo>
                      <a:pt x="139" y="172"/>
                    </a:lnTo>
                    <a:lnTo>
                      <a:pt x="129" y="178"/>
                    </a:lnTo>
                    <a:lnTo>
                      <a:pt x="119" y="182"/>
                    </a:lnTo>
                    <a:lnTo>
                      <a:pt x="108" y="188"/>
                    </a:lnTo>
                    <a:lnTo>
                      <a:pt x="57" y="174"/>
                    </a:lnTo>
                    <a:lnTo>
                      <a:pt x="33" y="153"/>
                    </a:lnTo>
                    <a:lnTo>
                      <a:pt x="53" y="106"/>
                    </a:lnTo>
                    <a:lnTo>
                      <a:pt x="104" y="67"/>
                    </a:lnTo>
                    <a:lnTo>
                      <a:pt x="145" y="37"/>
                    </a:lnTo>
                    <a:lnTo>
                      <a:pt x="149" y="8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9697" name="Rectangle 6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19250" y="6165850"/>
            <a:ext cx="3168650" cy="431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ПРОВЕРКА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76" name="Picture 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7080250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612775" y="836613"/>
            <a:ext cx="7924800" cy="5373687"/>
          </a:xfrm>
        </p:spPr>
        <p:txBody>
          <a:bodyPr>
            <a:normAutofit fontScale="90000"/>
          </a:bodyPr>
          <a:lstStyle/>
          <a:p>
            <a:pPr marL="838200" indent="-838200"/>
            <a:r>
              <a:rPr lang="ru-RU" sz="2000">
                <a:solidFill>
                  <a:srgbClr val="A50021"/>
                </a:solidFill>
              </a:rPr>
              <a:t>           1. Какие числа употребляются при счете</a:t>
            </a:r>
            <a:br>
              <a:rPr lang="ru-RU" sz="2000">
                <a:solidFill>
                  <a:srgbClr val="A50021"/>
                </a:solidFill>
              </a:rPr>
            </a:br>
            <a:r>
              <a:rPr lang="ru-RU" sz="2000"/>
              <a:t>	</a:t>
            </a:r>
            <a:r>
              <a:rPr lang="ru-RU" sz="2000">
                <a:solidFill>
                  <a:schemeClr val="folHlink"/>
                </a:solidFill>
              </a:rPr>
              <a:t> </a:t>
            </a:r>
            <a:r>
              <a:rPr lang="ru-RU" sz="2000">
                <a:solidFill>
                  <a:srgbClr val="000066"/>
                </a:solidFill>
              </a:rPr>
              <a:t>а)</a:t>
            </a:r>
            <a:r>
              <a:rPr lang="ru-RU" sz="2000" i="1">
                <a:solidFill>
                  <a:srgbClr val="000066"/>
                </a:solidFill>
              </a:rPr>
              <a:t>природные;  </a:t>
            </a:r>
            <a:r>
              <a:rPr lang="ru-RU" sz="2000" i="1">
                <a:solidFill>
                  <a:srgbClr val="FC2110"/>
                </a:solidFill>
              </a:rPr>
              <a:t>б)натуральные;</a:t>
            </a:r>
            <a:r>
              <a:rPr lang="ru-RU" sz="2000" i="1">
                <a:solidFill>
                  <a:srgbClr val="000066"/>
                </a:solidFill>
              </a:rPr>
              <a:t>    в)искусственные;</a:t>
            </a:r>
            <a:br>
              <a:rPr lang="ru-RU" sz="2000" i="1">
                <a:solidFill>
                  <a:srgbClr val="000066"/>
                </a:solidFill>
              </a:rPr>
            </a:br>
            <a:r>
              <a:rPr lang="ru-RU" sz="2000">
                <a:solidFill>
                  <a:srgbClr val="800000"/>
                </a:solidFill>
              </a:rPr>
              <a:t>2</a:t>
            </a:r>
            <a:r>
              <a:rPr lang="ru-RU" sz="2000">
                <a:solidFill>
                  <a:srgbClr val="A50021"/>
                </a:solidFill>
              </a:rPr>
              <a:t>. Как называют верхний угол футбольных ворот</a:t>
            </a:r>
            <a:br>
              <a:rPr lang="ru-RU" sz="2000">
                <a:solidFill>
                  <a:srgbClr val="A50021"/>
                </a:solidFill>
              </a:rPr>
            </a:br>
            <a:r>
              <a:rPr lang="ru-RU" sz="2000"/>
              <a:t> </a:t>
            </a:r>
            <a:r>
              <a:rPr lang="ru-RU" sz="2000">
                <a:solidFill>
                  <a:schemeClr val="folHlink"/>
                </a:solidFill>
              </a:rPr>
              <a:t> </a:t>
            </a:r>
            <a:r>
              <a:rPr lang="ru-RU" sz="2000">
                <a:solidFill>
                  <a:srgbClr val="FC2110"/>
                </a:solidFill>
              </a:rPr>
              <a:t>а) </a:t>
            </a:r>
            <a:r>
              <a:rPr lang="ru-RU" sz="2000" i="1">
                <a:solidFill>
                  <a:srgbClr val="FC2110"/>
                </a:solidFill>
              </a:rPr>
              <a:t>девятка;</a:t>
            </a:r>
            <a:r>
              <a:rPr lang="ru-RU" sz="2000" i="1">
                <a:solidFill>
                  <a:srgbClr val="000066"/>
                </a:solidFill>
              </a:rPr>
              <a:t>   б) десятка;   в)пятерка;</a:t>
            </a:r>
            <a:r>
              <a:rPr lang="ru-RU" sz="2000">
                <a:solidFill>
                  <a:schemeClr val="folHlink"/>
                </a:solidFill>
              </a:rPr>
              <a:t/>
            </a:r>
            <a:br>
              <a:rPr lang="ru-RU" sz="2000">
                <a:solidFill>
                  <a:schemeClr val="folHlink"/>
                </a:solidFill>
              </a:rPr>
            </a:br>
            <a:r>
              <a:rPr lang="ru-RU" sz="2000">
                <a:solidFill>
                  <a:srgbClr val="800000"/>
                </a:solidFill>
              </a:rPr>
              <a:t>3.</a:t>
            </a:r>
            <a:r>
              <a:rPr lang="ru-RU" sz="2000">
                <a:solidFill>
                  <a:srgbClr val="A50021"/>
                </a:solidFill>
              </a:rPr>
              <a:t> Какими бывают современные фотоаппараты</a:t>
            </a:r>
            <a:br>
              <a:rPr lang="ru-RU" sz="2000">
                <a:solidFill>
                  <a:srgbClr val="A50021"/>
                </a:solidFill>
              </a:rPr>
            </a:br>
            <a:r>
              <a:rPr lang="ru-RU" sz="2000">
                <a:solidFill>
                  <a:srgbClr val="FC2110"/>
                </a:solidFill>
              </a:rPr>
              <a:t>	а)</a:t>
            </a:r>
            <a:r>
              <a:rPr lang="ru-RU" sz="2000" i="1">
                <a:solidFill>
                  <a:srgbClr val="FC2110"/>
                </a:solidFill>
              </a:rPr>
              <a:t>цифровые;</a:t>
            </a:r>
            <a:r>
              <a:rPr lang="ru-RU" sz="2000" i="1">
                <a:solidFill>
                  <a:srgbClr val="000066"/>
                </a:solidFill>
              </a:rPr>
              <a:t>    б)числовые;     в)дробные</a:t>
            </a:r>
            <a:r>
              <a:rPr lang="ru-RU" sz="2000">
                <a:solidFill>
                  <a:srgbClr val="000066"/>
                </a:solidFill>
              </a:rPr>
              <a:t>;</a:t>
            </a:r>
            <a:br>
              <a:rPr lang="ru-RU" sz="2000">
                <a:solidFill>
                  <a:srgbClr val="000066"/>
                </a:solidFill>
              </a:rPr>
            </a:br>
            <a:r>
              <a:rPr lang="ru-RU" sz="2000">
                <a:solidFill>
                  <a:srgbClr val="800000"/>
                </a:solidFill>
              </a:rPr>
              <a:t>4.</a:t>
            </a:r>
            <a:r>
              <a:rPr lang="ru-RU" sz="2000">
                <a:solidFill>
                  <a:srgbClr val="A50021"/>
                </a:solidFill>
              </a:rPr>
              <a:t> Как называется расстояние между двумя отметками                     	   на измерительной шкале?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> </a:t>
            </a:r>
            <a:r>
              <a:rPr lang="ru-RU" sz="2000">
                <a:solidFill>
                  <a:srgbClr val="000066"/>
                </a:solidFill>
              </a:rPr>
              <a:t>а)</a:t>
            </a:r>
            <a:r>
              <a:rPr lang="ru-RU" sz="2000" i="1">
                <a:solidFill>
                  <a:srgbClr val="000066"/>
                </a:solidFill>
              </a:rPr>
              <a:t>сложение;          б)умножение;       </a:t>
            </a:r>
            <a:r>
              <a:rPr lang="ru-RU" sz="2000" i="1">
                <a:solidFill>
                  <a:srgbClr val="FC2110"/>
                </a:solidFill>
              </a:rPr>
              <a:t>в)деление;</a:t>
            </a:r>
            <a:br>
              <a:rPr lang="ru-RU" sz="2000" i="1">
                <a:solidFill>
                  <a:srgbClr val="FC2110"/>
                </a:solidFill>
              </a:rPr>
            </a:br>
            <a:r>
              <a:rPr lang="ru-RU" sz="2000">
                <a:solidFill>
                  <a:srgbClr val="800000"/>
                </a:solidFill>
              </a:rPr>
              <a:t>5. Что</a:t>
            </a:r>
            <a:r>
              <a:rPr lang="ru-RU" sz="2000">
                <a:solidFill>
                  <a:srgbClr val="A50021"/>
                </a:solidFill>
              </a:rPr>
              <a:t> получается при деление чисел?</a:t>
            </a:r>
            <a:br>
              <a:rPr lang="ru-RU" sz="2000">
                <a:solidFill>
                  <a:srgbClr val="A50021"/>
                </a:solidFill>
              </a:rPr>
            </a:br>
            <a:r>
              <a:rPr lang="ru-RU" sz="2000" i="1">
                <a:solidFill>
                  <a:srgbClr val="000099"/>
                </a:solidFill>
              </a:rPr>
              <a:t> </a:t>
            </a:r>
            <a:r>
              <a:rPr lang="ru-RU" sz="2000" i="1">
                <a:solidFill>
                  <a:srgbClr val="FC2110"/>
                </a:solidFill>
              </a:rPr>
              <a:t>а)частное;</a:t>
            </a:r>
            <a:r>
              <a:rPr lang="ru-RU" sz="2000" i="1">
                <a:solidFill>
                  <a:srgbClr val="000066"/>
                </a:solidFill>
              </a:rPr>
              <a:t>     б)общественное;      в)коллективное;</a:t>
            </a:r>
            <a:br>
              <a:rPr lang="ru-RU" sz="2000" i="1">
                <a:solidFill>
                  <a:srgbClr val="000066"/>
                </a:solidFill>
              </a:rPr>
            </a:br>
            <a:r>
              <a:rPr lang="ru-RU" sz="2000" i="1">
                <a:solidFill>
                  <a:srgbClr val="000066"/>
                </a:solidFill>
              </a:rPr>
              <a:t> </a:t>
            </a:r>
            <a:r>
              <a:rPr lang="ru-RU" sz="2000">
                <a:solidFill>
                  <a:srgbClr val="A50021"/>
                </a:solidFill>
              </a:rPr>
              <a:t>6. Что иногда производят с персоналом предприятия?</a:t>
            </a:r>
            <a:br>
              <a:rPr lang="ru-RU" sz="2000">
                <a:solidFill>
                  <a:srgbClr val="A5002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	</a:t>
            </a:r>
            <a:r>
              <a:rPr lang="ru-RU" sz="2000">
                <a:solidFill>
                  <a:srgbClr val="000066"/>
                </a:solidFill>
              </a:rPr>
              <a:t>а)</a:t>
            </a:r>
            <a:r>
              <a:rPr lang="ru-RU" sz="2000" i="1">
                <a:solidFill>
                  <a:srgbClr val="000066"/>
                </a:solidFill>
              </a:rPr>
              <a:t>упрощение;     </a:t>
            </a:r>
            <a:r>
              <a:rPr lang="ru-RU" sz="2000" i="1">
                <a:solidFill>
                  <a:srgbClr val="FC2110"/>
                </a:solidFill>
              </a:rPr>
              <a:t>б)сокращение;</a:t>
            </a:r>
            <a:r>
              <a:rPr lang="ru-RU" sz="2000" i="1">
                <a:solidFill>
                  <a:srgbClr val="000066"/>
                </a:solidFill>
              </a:rPr>
              <a:t>    в)вынесение за скобки</a:t>
            </a:r>
            <a:br>
              <a:rPr lang="ru-RU" sz="2000" i="1">
                <a:solidFill>
                  <a:srgbClr val="000066"/>
                </a:solidFill>
              </a:rPr>
            </a:br>
            <a:r>
              <a:rPr lang="ru-RU" sz="2000">
                <a:solidFill>
                  <a:srgbClr val="A50021"/>
                </a:solidFill>
              </a:rPr>
              <a:t>7. Какие геометрические фигуры являются спортивными гимнастическими снарядами?</a:t>
            </a:r>
            <a:br>
              <a:rPr lang="ru-RU" sz="2000">
                <a:solidFill>
                  <a:srgbClr val="A5002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    </a:t>
            </a:r>
            <a:r>
              <a:rPr lang="ru-RU" sz="2000">
                <a:solidFill>
                  <a:srgbClr val="000066"/>
                </a:solidFill>
              </a:rPr>
              <a:t>а)</a:t>
            </a:r>
            <a:r>
              <a:rPr lang="ru-RU" sz="2000" i="1">
                <a:solidFill>
                  <a:srgbClr val="000066"/>
                </a:solidFill>
              </a:rPr>
              <a:t>ромбы;</a:t>
            </a:r>
            <a:r>
              <a:rPr lang="ru-RU" sz="2000">
                <a:solidFill>
                  <a:srgbClr val="000066"/>
                </a:solidFill>
              </a:rPr>
              <a:t>    б)</a:t>
            </a:r>
            <a:r>
              <a:rPr lang="ru-RU" sz="2000" i="1">
                <a:solidFill>
                  <a:srgbClr val="000066"/>
                </a:solidFill>
              </a:rPr>
              <a:t>квадраты;</a:t>
            </a:r>
            <a:r>
              <a:rPr lang="ru-RU" sz="2000">
                <a:solidFill>
                  <a:srgbClr val="000066"/>
                </a:solidFill>
              </a:rPr>
              <a:t>         </a:t>
            </a:r>
            <a:r>
              <a:rPr lang="ru-RU" sz="2000">
                <a:solidFill>
                  <a:srgbClr val="FC2110"/>
                </a:solidFill>
              </a:rPr>
              <a:t>в)</a:t>
            </a:r>
            <a:r>
              <a:rPr lang="ru-RU" sz="2000" i="1">
                <a:solidFill>
                  <a:srgbClr val="FC2110"/>
                </a:solidFill>
              </a:rPr>
              <a:t>кольца	</a:t>
            </a:r>
            <a:r>
              <a:rPr lang="ru-RU" sz="2000" i="1">
                <a:solidFill>
                  <a:srgbClr val="000099"/>
                </a:solidFill>
              </a:rPr>
              <a:t/>
            </a:r>
            <a:br>
              <a:rPr lang="ru-RU" sz="2000" i="1">
                <a:solidFill>
                  <a:srgbClr val="000099"/>
                </a:solidFill>
              </a:rPr>
            </a:br>
            <a:r>
              <a:rPr lang="ru-RU" sz="2000">
                <a:solidFill>
                  <a:srgbClr val="A50021"/>
                </a:solidFill>
              </a:rPr>
              <a:t>8. Каким математическим словом характеризуют необщительного, скрытного человека?</a:t>
            </a:r>
            <a:br>
              <a:rPr lang="ru-RU" sz="2000">
                <a:solidFill>
                  <a:srgbClr val="A50021"/>
                </a:solidFill>
              </a:rPr>
            </a:br>
            <a:r>
              <a:rPr lang="ru-RU" sz="2000">
                <a:solidFill>
                  <a:srgbClr val="000066"/>
                </a:solidFill>
              </a:rPr>
              <a:t>    а)</a:t>
            </a:r>
            <a:r>
              <a:rPr lang="ru-RU" sz="2000" i="1">
                <a:solidFill>
                  <a:srgbClr val="000066"/>
                </a:solidFill>
              </a:rPr>
              <a:t>прямолинейный; 	</a:t>
            </a:r>
            <a:r>
              <a:rPr lang="ru-RU" sz="2000" i="1">
                <a:solidFill>
                  <a:srgbClr val="FC2110"/>
                </a:solidFill>
              </a:rPr>
              <a:t>б)замкнутый;</a:t>
            </a:r>
            <a:r>
              <a:rPr lang="ru-RU" sz="2000" i="1">
                <a:solidFill>
                  <a:srgbClr val="000066"/>
                </a:solidFill>
              </a:rPr>
              <a:t>   в)вогнутый;</a:t>
            </a:r>
            <a:br>
              <a:rPr lang="ru-RU" sz="2000" i="1">
                <a:solidFill>
                  <a:srgbClr val="000066"/>
                </a:solidFill>
              </a:rPr>
            </a:br>
            <a:endParaRPr lang="ru-RU" sz="2000" i="1">
              <a:solidFill>
                <a:srgbClr val="000066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11863" y="5210175"/>
            <a:ext cx="3132137" cy="1647825"/>
            <a:chOff x="2285" y="2871"/>
            <a:chExt cx="2321" cy="124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452" y="3443"/>
              <a:ext cx="200" cy="282"/>
              <a:chOff x="3452" y="3443"/>
              <a:chExt cx="200" cy="282"/>
            </a:xfrm>
          </p:grpSpPr>
          <p:sp>
            <p:nvSpPr>
              <p:cNvPr id="141317" name="Freeform 5"/>
              <p:cNvSpPr>
                <a:spLocks/>
              </p:cNvSpPr>
              <p:nvPr/>
            </p:nvSpPr>
            <p:spPr bwMode="auto">
              <a:xfrm>
                <a:off x="3531" y="3443"/>
                <a:ext cx="121" cy="272"/>
              </a:xfrm>
              <a:custGeom>
                <a:avLst/>
                <a:gdLst/>
                <a:ahLst/>
                <a:cxnLst>
                  <a:cxn ang="0">
                    <a:pos x="106" y="14"/>
                  </a:cxn>
                  <a:cxn ang="0">
                    <a:pos x="121" y="100"/>
                  </a:cxn>
                  <a:cxn ang="0">
                    <a:pos x="117" y="184"/>
                  </a:cxn>
                  <a:cxn ang="0">
                    <a:pos x="115" y="225"/>
                  </a:cxn>
                  <a:cxn ang="0">
                    <a:pos x="121" y="243"/>
                  </a:cxn>
                  <a:cxn ang="0">
                    <a:pos x="111" y="255"/>
                  </a:cxn>
                  <a:cxn ang="0">
                    <a:pos x="51" y="272"/>
                  </a:cxn>
                  <a:cxn ang="0">
                    <a:pos x="13" y="263"/>
                  </a:cxn>
                  <a:cxn ang="0">
                    <a:pos x="0" y="249"/>
                  </a:cxn>
                  <a:cxn ang="0">
                    <a:pos x="4" y="231"/>
                  </a:cxn>
                  <a:cxn ang="0">
                    <a:pos x="43" y="222"/>
                  </a:cxn>
                  <a:cxn ang="0">
                    <a:pos x="76" y="225"/>
                  </a:cxn>
                  <a:cxn ang="0">
                    <a:pos x="90" y="210"/>
                  </a:cxn>
                  <a:cxn ang="0">
                    <a:pos x="76" y="104"/>
                  </a:cxn>
                  <a:cxn ang="0">
                    <a:pos x="74" y="53"/>
                  </a:cxn>
                  <a:cxn ang="0">
                    <a:pos x="76" y="33"/>
                  </a:cxn>
                  <a:cxn ang="0">
                    <a:pos x="102" y="0"/>
                  </a:cxn>
                  <a:cxn ang="0">
                    <a:pos x="106" y="14"/>
                  </a:cxn>
                </a:cxnLst>
                <a:rect l="0" t="0" r="r" b="b"/>
                <a:pathLst>
                  <a:path w="121" h="272">
                    <a:moveTo>
                      <a:pt x="106" y="14"/>
                    </a:moveTo>
                    <a:lnTo>
                      <a:pt x="121" y="100"/>
                    </a:lnTo>
                    <a:lnTo>
                      <a:pt x="117" y="184"/>
                    </a:lnTo>
                    <a:lnTo>
                      <a:pt x="115" y="225"/>
                    </a:lnTo>
                    <a:lnTo>
                      <a:pt x="121" y="243"/>
                    </a:lnTo>
                    <a:lnTo>
                      <a:pt x="111" y="255"/>
                    </a:lnTo>
                    <a:lnTo>
                      <a:pt x="51" y="272"/>
                    </a:lnTo>
                    <a:lnTo>
                      <a:pt x="13" y="263"/>
                    </a:lnTo>
                    <a:lnTo>
                      <a:pt x="0" y="249"/>
                    </a:lnTo>
                    <a:lnTo>
                      <a:pt x="4" y="231"/>
                    </a:lnTo>
                    <a:lnTo>
                      <a:pt x="43" y="222"/>
                    </a:lnTo>
                    <a:lnTo>
                      <a:pt x="76" y="225"/>
                    </a:lnTo>
                    <a:lnTo>
                      <a:pt x="90" y="210"/>
                    </a:lnTo>
                    <a:lnTo>
                      <a:pt x="76" y="104"/>
                    </a:lnTo>
                    <a:lnTo>
                      <a:pt x="74" y="53"/>
                    </a:lnTo>
                    <a:lnTo>
                      <a:pt x="76" y="33"/>
                    </a:lnTo>
                    <a:lnTo>
                      <a:pt x="102" y="0"/>
                    </a:lnTo>
                    <a:lnTo>
                      <a:pt x="10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18" name="Freeform 6"/>
              <p:cNvSpPr>
                <a:spLocks/>
              </p:cNvSpPr>
              <p:nvPr/>
            </p:nvSpPr>
            <p:spPr bwMode="auto">
              <a:xfrm>
                <a:off x="3452" y="3453"/>
                <a:ext cx="118" cy="272"/>
              </a:xfrm>
              <a:custGeom>
                <a:avLst/>
                <a:gdLst/>
                <a:ahLst/>
                <a:cxnLst>
                  <a:cxn ang="0">
                    <a:pos x="106" y="14"/>
                  </a:cxn>
                  <a:cxn ang="0">
                    <a:pos x="118" y="100"/>
                  </a:cxn>
                  <a:cxn ang="0">
                    <a:pos x="116" y="184"/>
                  </a:cxn>
                  <a:cxn ang="0">
                    <a:pos x="114" y="225"/>
                  </a:cxn>
                  <a:cxn ang="0">
                    <a:pos x="118" y="243"/>
                  </a:cxn>
                  <a:cxn ang="0">
                    <a:pos x="108" y="255"/>
                  </a:cxn>
                  <a:cxn ang="0">
                    <a:pos x="51" y="272"/>
                  </a:cxn>
                  <a:cxn ang="0">
                    <a:pos x="12" y="264"/>
                  </a:cxn>
                  <a:cxn ang="0">
                    <a:pos x="0" y="249"/>
                  </a:cxn>
                  <a:cxn ang="0">
                    <a:pos x="6" y="231"/>
                  </a:cxn>
                  <a:cxn ang="0">
                    <a:pos x="42" y="223"/>
                  </a:cxn>
                  <a:cxn ang="0">
                    <a:pos x="75" y="225"/>
                  </a:cxn>
                  <a:cxn ang="0">
                    <a:pos x="87" y="210"/>
                  </a:cxn>
                  <a:cxn ang="0">
                    <a:pos x="75" y="104"/>
                  </a:cxn>
                  <a:cxn ang="0">
                    <a:pos x="73" y="53"/>
                  </a:cxn>
                  <a:cxn ang="0">
                    <a:pos x="75" y="33"/>
                  </a:cxn>
                  <a:cxn ang="0">
                    <a:pos x="102" y="0"/>
                  </a:cxn>
                  <a:cxn ang="0">
                    <a:pos x="106" y="14"/>
                  </a:cxn>
                </a:cxnLst>
                <a:rect l="0" t="0" r="r" b="b"/>
                <a:pathLst>
                  <a:path w="118" h="272">
                    <a:moveTo>
                      <a:pt x="106" y="14"/>
                    </a:moveTo>
                    <a:lnTo>
                      <a:pt x="118" y="100"/>
                    </a:lnTo>
                    <a:lnTo>
                      <a:pt x="116" y="184"/>
                    </a:lnTo>
                    <a:lnTo>
                      <a:pt x="114" y="225"/>
                    </a:lnTo>
                    <a:lnTo>
                      <a:pt x="118" y="243"/>
                    </a:lnTo>
                    <a:lnTo>
                      <a:pt x="108" y="255"/>
                    </a:lnTo>
                    <a:lnTo>
                      <a:pt x="51" y="272"/>
                    </a:lnTo>
                    <a:lnTo>
                      <a:pt x="12" y="264"/>
                    </a:lnTo>
                    <a:lnTo>
                      <a:pt x="0" y="249"/>
                    </a:lnTo>
                    <a:lnTo>
                      <a:pt x="6" y="231"/>
                    </a:lnTo>
                    <a:lnTo>
                      <a:pt x="42" y="223"/>
                    </a:lnTo>
                    <a:lnTo>
                      <a:pt x="75" y="225"/>
                    </a:lnTo>
                    <a:lnTo>
                      <a:pt x="87" y="210"/>
                    </a:lnTo>
                    <a:lnTo>
                      <a:pt x="75" y="104"/>
                    </a:lnTo>
                    <a:lnTo>
                      <a:pt x="73" y="53"/>
                    </a:lnTo>
                    <a:lnTo>
                      <a:pt x="75" y="33"/>
                    </a:lnTo>
                    <a:lnTo>
                      <a:pt x="102" y="0"/>
                    </a:lnTo>
                    <a:lnTo>
                      <a:pt x="10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092" y="3557"/>
              <a:ext cx="200" cy="282"/>
              <a:chOff x="3092" y="3557"/>
              <a:chExt cx="200" cy="282"/>
            </a:xfrm>
          </p:grpSpPr>
          <p:sp>
            <p:nvSpPr>
              <p:cNvPr id="141320" name="Freeform 8"/>
              <p:cNvSpPr>
                <a:spLocks/>
              </p:cNvSpPr>
              <p:nvPr/>
            </p:nvSpPr>
            <p:spPr bwMode="auto">
              <a:xfrm>
                <a:off x="3174" y="3557"/>
                <a:ext cx="118" cy="272"/>
              </a:xfrm>
              <a:custGeom>
                <a:avLst/>
                <a:gdLst/>
                <a:ahLst/>
                <a:cxnLst>
                  <a:cxn ang="0">
                    <a:pos x="106" y="15"/>
                  </a:cxn>
                  <a:cxn ang="0">
                    <a:pos x="118" y="100"/>
                  </a:cxn>
                  <a:cxn ang="0">
                    <a:pos x="116" y="184"/>
                  </a:cxn>
                  <a:cxn ang="0">
                    <a:pos x="114" y="225"/>
                  </a:cxn>
                  <a:cxn ang="0">
                    <a:pos x="118" y="243"/>
                  </a:cxn>
                  <a:cxn ang="0">
                    <a:pos x="108" y="256"/>
                  </a:cxn>
                  <a:cxn ang="0">
                    <a:pos x="51" y="272"/>
                  </a:cxn>
                  <a:cxn ang="0">
                    <a:pos x="12" y="264"/>
                  </a:cxn>
                  <a:cxn ang="0">
                    <a:pos x="0" y="249"/>
                  </a:cxn>
                  <a:cxn ang="0">
                    <a:pos x="6" y="231"/>
                  </a:cxn>
                  <a:cxn ang="0">
                    <a:pos x="43" y="223"/>
                  </a:cxn>
                  <a:cxn ang="0">
                    <a:pos x="75" y="225"/>
                  </a:cxn>
                  <a:cxn ang="0">
                    <a:pos x="88" y="211"/>
                  </a:cxn>
                  <a:cxn ang="0">
                    <a:pos x="75" y="104"/>
                  </a:cxn>
                  <a:cxn ang="0">
                    <a:pos x="73" y="53"/>
                  </a:cxn>
                  <a:cxn ang="0">
                    <a:pos x="75" y="33"/>
                  </a:cxn>
                  <a:cxn ang="0">
                    <a:pos x="102" y="0"/>
                  </a:cxn>
                  <a:cxn ang="0">
                    <a:pos x="106" y="15"/>
                  </a:cxn>
                </a:cxnLst>
                <a:rect l="0" t="0" r="r" b="b"/>
                <a:pathLst>
                  <a:path w="118" h="272">
                    <a:moveTo>
                      <a:pt x="106" y="15"/>
                    </a:moveTo>
                    <a:lnTo>
                      <a:pt x="118" y="100"/>
                    </a:lnTo>
                    <a:lnTo>
                      <a:pt x="116" y="184"/>
                    </a:lnTo>
                    <a:lnTo>
                      <a:pt x="114" y="225"/>
                    </a:lnTo>
                    <a:lnTo>
                      <a:pt x="118" y="243"/>
                    </a:lnTo>
                    <a:lnTo>
                      <a:pt x="108" y="256"/>
                    </a:lnTo>
                    <a:lnTo>
                      <a:pt x="51" y="272"/>
                    </a:lnTo>
                    <a:lnTo>
                      <a:pt x="12" y="264"/>
                    </a:lnTo>
                    <a:lnTo>
                      <a:pt x="0" y="249"/>
                    </a:lnTo>
                    <a:lnTo>
                      <a:pt x="6" y="231"/>
                    </a:lnTo>
                    <a:lnTo>
                      <a:pt x="43" y="223"/>
                    </a:lnTo>
                    <a:lnTo>
                      <a:pt x="75" y="225"/>
                    </a:lnTo>
                    <a:lnTo>
                      <a:pt x="88" y="211"/>
                    </a:lnTo>
                    <a:lnTo>
                      <a:pt x="75" y="104"/>
                    </a:lnTo>
                    <a:lnTo>
                      <a:pt x="73" y="53"/>
                    </a:lnTo>
                    <a:lnTo>
                      <a:pt x="75" y="33"/>
                    </a:lnTo>
                    <a:lnTo>
                      <a:pt x="102" y="0"/>
                    </a:lnTo>
                    <a:lnTo>
                      <a:pt x="106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21" name="Freeform 9"/>
              <p:cNvSpPr>
                <a:spLocks/>
              </p:cNvSpPr>
              <p:nvPr/>
            </p:nvSpPr>
            <p:spPr bwMode="auto">
              <a:xfrm>
                <a:off x="3092" y="3567"/>
                <a:ext cx="121" cy="272"/>
              </a:xfrm>
              <a:custGeom>
                <a:avLst/>
                <a:gdLst/>
                <a:ahLst/>
                <a:cxnLst>
                  <a:cxn ang="0">
                    <a:pos x="106" y="15"/>
                  </a:cxn>
                  <a:cxn ang="0">
                    <a:pos x="121" y="101"/>
                  </a:cxn>
                  <a:cxn ang="0">
                    <a:pos x="116" y="184"/>
                  </a:cxn>
                  <a:cxn ang="0">
                    <a:pos x="114" y="225"/>
                  </a:cxn>
                  <a:cxn ang="0">
                    <a:pos x="121" y="244"/>
                  </a:cxn>
                  <a:cxn ang="0">
                    <a:pos x="110" y="256"/>
                  </a:cxn>
                  <a:cxn ang="0">
                    <a:pos x="51" y="272"/>
                  </a:cxn>
                  <a:cxn ang="0">
                    <a:pos x="12" y="264"/>
                  </a:cxn>
                  <a:cxn ang="0">
                    <a:pos x="0" y="250"/>
                  </a:cxn>
                  <a:cxn ang="0">
                    <a:pos x="4" y="231"/>
                  </a:cxn>
                  <a:cxn ang="0">
                    <a:pos x="43" y="223"/>
                  </a:cxn>
                  <a:cxn ang="0">
                    <a:pos x="76" y="225"/>
                  </a:cxn>
                  <a:cxn ang="0">
                    <a:pos x="90" y="211"/>
                  </a:cxn>
                  <a:cxn ang="0">
                    <a:pos x="76" y="105"/>
                  </a:cxn>
                  <a:cxn ang="0">
                    <a:pos x="74" y="54"/>
                  </a:cxn>
                  <a:cxn ang="0">
                    <a:pos x="76" y="33"/>
                  </a:cxn>
                  <a:cxn ang="0">
                    <a:pos x="102" y="0"/>
                  </a:cxn>
                  <a:cxn ang="0">
                    <a:pos x="106" y="15"/>
                  </a:cxn>
                </a:cxnLst>
                <a:rect l="0" t="0" r="r" b="b"/>
                <a:pathLst>
                  <a:path w="121" h="272">
                    <a:moveTo>
                      <a:pt x="106" y="15"/>
                    </a:moveTo>
                    <a:lnTo>
                      <a:pt x="121" y="101"/>
                    </a:lnTo>
                    <a:lnTo>
                      <a:pt x="116" y="184"/>
                    </a:lnTo>
                    <a:lnTo>
                      <a:pt x="114" y="225"/>
                    </a:lnTo>
                    <a:lnTo>
                      <a:pt x="121" y="244"/>
                    </a:lnTo>
                    <a:lnTo>
                      <a:pt x="110" y="256"/>
                    </a:lnTo>
                    <a:lnTo>
                      <a:pt x="51" y="272"/>
                    </a:lnTo>
                    <a:lnTo>
                      <a:pt x="12" y="264"/>
                    </a:lnTo>
                    <a:lnTo>
                      <a:pt x="0" y="250"/>
                    </a:lnTo>
                    <a:lnTo>
                      <a:pt x="4" y="231"/>
                    </a:lnTo>
                    <a:lnTo>
                      <a:pt x="43" y="223"/>
                    </a:lnTo>
                    <a:lnTo>
                      <a:pt x="76" y="225"/>
                    </a:lnTo>
                    <a:lnTo>
                      <a:pt x="90" y="211"/>
                    </a:lnTo>
                    <a:lnTo>
                      <a:pt x="76" y="105"/>
                    </a:lnTo>
                    <a:lnTo>
                      <a:pt x="74" y="54"/>
                    </a:lnTo>
                    <a:lnTo>
                      <a:pt x="76" y="33"/>
                    </a:lnTo>
                    <a:lnTo>
                      <a:pt x="102" y="0"/>
                    </a:lnTo>
                    <a:lnTo>
                      <a:pt x="106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649" y="3588"/>
              <a:ext cx="200" cy="282"/>
              <a:chOff x="2649" y="3588"/>
              <a:chExt cx="200" cy="282"/>
            </a:xfrm>
          </p:grpSpPr>
          <p:sp>
            <p:nvSpPr>
              <p:cNvPr id="141323" name="Freeform 11"/>
              <p:cNvSpPr>
                <a:spLocks/>
              </p:cNvSpPr>
              <p:nvPr/>
            </p:nvSpPr>
            <p:spPr bwMode="auto">
              <a:xfrm>
                <a:off x="2730" y="3588"/>
                <a:ext cx="119" cy="272"/>
              </a:xfrm>
              <a:custGeom>
                <a:avLst/>
                <a:gdLst/>
                <a:ahLst/>
                <a:cxnLst>
                  <a:cxn ang="0">
                    <a:pos x="107" y="14"/>
                  </a:cxn>
                  <a:cxn ang="0">
                    <a:pos x="119" y="100"/>
                  </a:cxn>
                  <a:cxn ang="0">
                    <a:pos x="117" y="184"/>
                  </a:cxn>
                  <a:cxn ang="0">
                    <a:pos x="115" y="225"/>
                  </a:cxn>
                  <a:cxn ang="0">
                    <a:pos x="119" y="243"/>
                  </a:cxn>
                  <a:cxn ang="0">
                    <a:pos x="109" y="255"/>
                  </a:cxn>
                  <a:cxn ang="0">
                    <a:pos x="51" y="272"/>
                  </a:cxn>
                  <a:cxn ang="0">
                    <a:pos x="13" y="263"/>
                  </a:cxn>
                  <a:cxn ang="0">
                    <a:pos x="0" y="249"/>
                  </a:cxn>
                  <a:cxn ang="0">
                    <a:pos x="6" y="231"/>
                  </a:cxn>
                  <a:cxn ang="0">
                    <a:pos x="43" y="223"/>
                  </a:cxn>
                  <a:cxn ang="0">
                    <a:pos x="76" y="225"/>
                  </a:cxn>
                  <a:cxn ang="0">
                    <a:pos x="88" y="210"/>
                  </a:cxn>
                  <a:cxn ang="0">
                    <a:pos x="76" y="104"/>
                  </a:cxn>
                  <a:cxn ang="0">
                    <a:pos x="74" y="53"/>
                  </a:cxn>
                  <a:cxn ang="0">
                    <a:pos x="76" y="33"/>
                  </a:cxn>
                  <a:cxn ang="0">
                    <a:pos x="102" y="0"/>
                  </a:cxn>
                  <a:cxn ang="0">
                    <a:pos x="107" y="14"/>
                  </a:cxn>
                </a:cxnLst>
                <a:rect l="0" t="0" r="r" b="b"/>
                <a:pathLst>
                  <a:path w="119" h="272">
                    <a:moveTo>
                      <a:pt x="107" y="14"/>
                    </a:moveTo>
                    <a:lnTo>
                      <a:pt x="119" y="100"/>
                    </a:lnTo>
                    <a:lnTo>
                      <a:pt x="117" y="184"/>
                    </a:lnTo>
                    <a:lnTo>
                      <a:pt x="115" y="225"/>
                    </a:lnTo>
                    <a:lnTo>
                      <a:pt x="119" y="243"/>
                    </a:lnTo>
                    <a:lnTo>
                      <a:pt x="109" y="255"/>
                    </a:lnTo>
                    <a:lnTo>
                      <a:pt x="51" y="272"/>
                    </a:lnTo>
                    <a:lnTo>
                      <a:pt x="13" y="263"/>
                    </a:lnTo>
                    <a:lnTo>
                      <a:pt x="0" y="249"/>
                    </a:lnTo>
                    <a:lnTo>
                      <a:pt x="6" y="231"/>
                    </a:lnTo>
                    <a:lnTo>
                      <a:pt x="43" y="223"/>
                    </a:lnTo>
                    <a:lnTo>
                      <a:pt x="76" y="225"/>
                    </a:lnTo>
                    <a:lnTo>
                      <a:pt x="88" y="210"/>
                    </a:lnTo>
                    <a:lnTo>
                      <a:pt x="76" y="104"/>
                    </a:lnTo>
                    <a:lnTo>
                      <a:pt x="74" y="53"/>
                    </a:lnTo>
                    <a:lnTo>
                      <a:pt x="76" y="33"/>
                    </a:lnTo>
                    <a:lnTo>
                      <a:pt x="102" y="0"/>
                    </a:lnTo>
                    <a:lnTo>
                      <a:pt x="10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24" name="Freeform 12"/>
              <p:cNvSpPr>
                <a:spLocks/>
              </p:cNvSpPr>
              <p:nvPr/>
            </p:nvSpPr>
            <p:spPr bwMode="auto">
              <a:xfrm>
                <a:off x="2649" y="3598"/>
                <a:ext cx="120" cy="272"/>
              </a:xfrm>
              <a:custGeom>
                <a:avLst/>
                <a:gdLst/>
                <a:ahLst/>
                <a:cxnLst>
                  <a:cxn ang="0">
                    <a:pos x="106" y="14"/>
                  </a:cxn>
                  <a:cxn ang="0">
                    <a:pos x="120" y="100"/>
                  </a:cxn>
                  <a:cxn ang="0">
                    <a:pos x="116" y="184"/>
                  </a:cxn>
                  <a:cxn ang="0">
                    <a:pos x="114" y="225"/>
                  </a:cxn>
                  <a:cxn ang="0">
                    <a:pos x="120" y="243"/>
                  </a:cxn>
                  <a:cxn ang="0">
                    <a:pos x="110" y="255"/>
                  </a:cxn>
                  <a:cxn ang="0">
                    <a:pos x="51" y="272"/>
                  </a:cxn>
                  <a:cxn ang="0">
                    <a:pos x="12" y="264"/>
                  </a:cxn>
                  <a:cxn ang="0">
                    <a:pos x="0" y="249"/>
                  </a:cxn>
                  <a:cxn ang="0">
                    <a:pos x="4" y="231"/>
                  </a:cxn>
                  <a:cxn ang="0">
                    <a:pos x="43" y="223"/>
                  </a:cxn>
                  <a:cxn ang="0">
                    <a:pos x="75" y="225"/>
                  </a:cxn>
                  <a:cxn ang="0">
                    <a:pos x="90" y="210"/>
                  </a:cxn>
                  <a:cxn ang="0">
                    <a:pos x="75" y="104"/>
                  </a:cxn>
                  <a:cxn ang="0">
                    <a:pos x="73" y="53"/>
                  </a:cxn>
                  <a:cxn ang="0">
                    <a:pos x="75" y="33"/>
                  </a:cxn>
                  <a:cxn ang="0">
                    <a:pos x="102" y="0"/>
                  </a:cxn>
                  <a:cxn ang="0">
                    <a:pos x="106" y="14"/>
                  </a:cxn>
                </a:cxnLst>
                <a:rect l="0" t="0" r="r" b="b"/>
                <a:pathLst>
                  <a:path w="120" h="272">
                    <a:moveTo>
                      <a:pt x="106" y="14"/>
                    </a:moveTo>
                    <a:lnTo>
                      <a:pt x="120" y="100"/>
                    </a:lnTo>
                    <a:lnTo>
                      <a:pt x="116" y="184"/>
                    </a:lnTo>
                    <a:lnTo>
                      <a:pt x="114" y="225"/>
                    </a:lnTo>
                    <a:lnTo>
                      <a:pt x="120" y="243"/>
                    </a:lnTo>
                    <a:lnTo>
                      <a:pt x="110" y="255"/>
                    </a:lnTo>
                    <a:lnTo>
                      <a:pt x="51" y="272"/>
                    </a:lnTo>
                    <a:lnTo>
                      <a:pt x="12" y="264"/>
                    </a:lnTo>
                    <a:lnTo>
                      <a:pt x="0" y="249"/>
                    </a:lnTo>
                    <a:lnTo>
                      <a:pt x="4" y="231"/>
                    </a:lnTo>
                    <a:lnTo>
                      <a:pt x="43" y="223"/>
                    </a:lnTo>
                    <a:lnTo>
                      <a:pt x="75" y="225"/>
                    </a:lnTo>
                    <a:lnTo>
                      <a:pt x="90" y="210"/>
                    </a:lnTo>
                    <a:lnTo>
                      <a:pt x="75" y="104"/>
                    </a:lnTo>
                    <a:lnTo>
                      <a:pt x="73" y="53"/>
                    </a:lnTo>
                    <a:lnTo>
                      <a:pt x="75" y="33"/>
                    </a:lnTo>
                    <a:lnTo>
                      <a:pt x="102" y="0"/>
                    </a:lnTo>
                    <a:lnTo>
                      <a:pt x="10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297" y="3643"/>
              <a:ext cx="200" cy="280"/>
              <a:chOff x="2297" y="3643"/>
              <a:chExt cx="200" cy="280"/>
            </a:xfrm>
          </p:grpSpPr>
          <p:sp>
            <p:nvSpPr>
              <p:cNvPr id="141326" name="Freeform 14"/>
              <p:cNvSpPr>
                <a:spLocks/>
              </p:cNvSpPr>
              <p:nvPr/>
            </p:nvSpPr>
            <p:spPr bwMode="auto">
              <a:xfrm>
                <a:off x="2379" y="3643"/>
                <a:ext cx="118" cy="270"/>
              </a:xfrm>
              <a:custGeom>
                <a:avLst/>
                <a:gdLst/>
                <a:ahLst/>
                <a:cxnLst>
                  <a:cxn ang="0">
                    <a:pos x="106" y="16"/>
                  </a:cxn>
                  <a:cxn ang="0">
                    <a:pos x="118" y="102"/>
                  </a:cxn>
                  <a:cxn ang="0">
                    <a:pos x="116" y="184"/>
                  </a:cxn>
                  <a:cxn ang="0">
                    <a:pos x="114" y="225"/>
                  </a:cxn>
                  <a:cxn ang="0">
                    <a:pos x="118" y="243"/>
                  </a:cxn>
                  <a:cxn ang="0">
                    <a:pos x="108" y="255"/>
                  </a:cxn>
                  <a:cxn ang="0">
                    <a:pos x="51" y="270"/>
                  </a:cxn>
                  <a:cxn ang="0">
                    <a:pos x="12" y="264"/>
                  </a:cxn>
                  <a:cxn ang="0">
                    <a:pos x="0" y="247"/>
                  </a:cxn>
                  <a:cxn ang="0">
                    <a:pos x="6" y="229"/>
                  </a:cxn>
                  <a:cxn ang="0">
                    <a:pos x="43" y="223"/>
                  </a:cxn>
                  <a:cxn ang="0">
                    <a:pos x="76" y="225"/>
                  </a:cxn>
                  <a:cxn ang="0">
                    <a:pos x="88" y="210"/>
                  </a:cxn>
                  <a:cxn ang="0">
                    <a:pos x="76" y="104"/>
                  </a:cxn>
                  <a:cxn ang="0">
                    <a:pos x="73" y="53"/>
                  </a:cxn>
                  <a:cxn ang="0">
                    <a:pos x="76" y="33"/>
                  </a:cxn>
                  <a:cxn ang="0">
                    <a:pos x="102" y="0"/>
                  </a:cxn>
                  <a:cxn ang="0">
                    <a:pos x="106" y="16"/>
                  </a:cxn>
                </a:cxnLst>
                <a:rect l="0" t="0" r="r" b="b"/>
                <a:pathLst>
                  <a:path w="118" h="270">
                    <a:moveTo>
                      <a:pt x="106" y="16"/>
                    </a:moveTo>
                    <a:lnTo>
                      <a:pt x="118" y="102"/>
                    </a:lnTo>
                    <a:lnTo>
                      <a:pt x="116" y="184"/>
                    </a:lnTo>
                    <a:lnTo>
                      <a:pt x="114" y="225"/>
                    </a:lnTo>
                    <a:lnTo>
                      <a:pt x="118" y="243"/>
                    </a:lnTo>
                    <a:lnTo>
                      <a:pt x="108" y="255"/>
                    </a:lnTo>
                    <a:lnTo>
                      <a:pt x="51" y="270"/>
                    </a:lnTo>
                    <a:lnTo>
                      <a:pt x="12" y="264"/>
                    </a:lnTo>
                    <a:lnTo>
                      <a:pt x="0" y="247"/>
                    </a:lnTo>
                    <a:lnTo>
                      <a:pt x="6" y="229"/>
                    </a:lnTo>
                    <a:lnTo>
                      <a:pt x="43" y="223"/>
                    </a:lnTo>
                    <a:lnTo>
                      <a:pt x="76" y="225"/>
                    </a:lnTo>
                    <a:lnTo>
                      <a:pt x="88" y="210"/>
                    </a:lnTo>
                    <a:lnTo>
                      <a:pt x="76" y="104"/>
                    </a:lnTo>
                    <a:lnTo>
                      <a:pt x="73" y="53"/>
                    </a:lnTo>
                    <a:lnTo>
                      <a:pt x="76" y="33"/>
                    </a:lnTo>
                    <a:lnTo>
                      <a:pt x="102" y="0"/>
                    </a:lnTo>
                    <a:lnTo>
                      <a:pt x="10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27" name="Freeform 15"/>
              <p:cNvSpPr>
                <a:spLocks/>
              </p:cNvSpPr>
              <p:nvPr/>
            </p:nvSpPr>
            <p:spPr bwMode="auto">
              <a:xfrm>
                <a:off x="2297" y="3653"/>
                <a:ext cx="119" cy="270"/>
              </a:xfrm>
              <a:custGeom>
                <a:avLst/>
                <a:gdLst/>
                <a:ahLst/>
                <a:cxnLst>
                  <a:cxn ang="0">
                    <a:pos x="106" y="17"/>
                  </a:cxn>
                  <a:cxn ang="0">
                    <a:pos x="119" y="102"/>
                  </a:cxn>
                  <a:cxn ang="0">
                    <a:pos x="117" y="184"/>
                  </a:cxn>
                  <a:cxn ang="0">
                    <a:pos x="115" y="225"/>
                  </a:cxn>
                  <a:cxn ang="0">
                    <a:pos x="119" y="243"/>
                  </a:cxn>
                  <a:cxn ang="0">
                    <a:pos x="108" y="256"/>
                  </a:cxn>
                  <a:cxn ang="0">
                    <a:pos x="51" y="270"/>
                  </a:cxn>
                  <a:cxn ang="0">
                    <a:pos x="12" y="264"/>
                  </a:cxn>
                  <a:cxn ang="0">
                    <a:pos x="0" y="247"/>
                  </a:cxn>
                  <a:cxn ang="0">
                    <a:pos x="6" y="229"/>
                  </a:cxn>
                  <a:cxn ang="0">
                    <a:pos x="43" y="223"/>
                  </a:cxn>
                  <a:cxn ang="0">
                    <a:pos x="76" y="225"/>
                  </a:cxn>
                  <a:cxn ang="0">
                    <a:pos x="88" y="211"/>
                  </a:cxn>
                  <a:cxn ang="0">
                    <a:pos x="76" y="104"/>
                  </a:cxn>
                  <a:cxn ang="0">
                    <a:pos x="74" y="53"/>
                  </a:cxn>
                  <a:cxn ang="0">
                    <a:pos x="76" y="33"/>
                  </a:cxn>
                  <a:cxn ang="0">
                    <a:pos x="102" y="0"/>
                  </a:cxn>
                  <a:cxn ang="0">
                    <a:pos x="106" y="17"/>
                  </a:cxn>
                </a:cxnLst>
                <a:rect l="0" t="0" r="r" b="b"/>
                <a:pathLst>
                  <a:path w="119" h="270">
                    <a:moveTo>
                      <a:pt x="106" y="17"/>
                    </a:moveTo>
                    <a:lnTo>
                      <a:pt x="119" y="102"/>
                    </a:lnTo>
                    <a:lnTo>
                      <a:pt x="117" y="184"/>
                    </a:lnTo>
                    <a:lnTo>
                      <a:pt x="115" y="225"/>
                    </a:lnTo>
                    <a:lnTo>
                      <a:pt x="119" y="243"/>
                    </a:lnTo>
                    <a:lnTo>
                      <a:pt x="108" y="256"/>
                    </a:lnTo>
                    <a:lnTo>
                      <a:pt x="51" y="270"/>
                    </a:lnTo>
                    <a:lnTo>
                      <a:pt x="12" y="264"/>
                    </a:lnTo>
                    <a:lnTo>
                      <a:pt x="0" y="247"/>
                    </a:lnTo>
                    <a:lnTo>
                      <a:pt x="6" y="229"/>
                    </a:lnTo>
                    <a:lnTo>
                      <a:pt x="43" y="223"/>
                    </a:lnTo>
                    <a:lnTo>
                      <a:pt x="76" y="225"/>
                    </a:lnTo>
                    <a:lnTo>
                      <a:pt x="88" y="211"/>
                    </a:lnTo>
                    <a:lnTo>
                      <a:pt x="76" y="104"/>
                    </a:lnTo>
                    <a:lnTo>
                      <a:pt x="74" y="53"/>
                    </a:lnTo>
                    <a:lnTo>
                      <a:pt x="76" y="33"/>
                    </a:lnTo>
                    <a:lnTo>
                      <a:pt x="102" y="0"/>
                    </a:lnTo>
                    <a:lnTo>
                      <a:pt x="106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875" y="3361"/>
              <a:ext cx="200" cy="282"/>
              <a:chOff x="3875" y="3361"/>
              <a:chExt cx="200" cy="282"/>
            </a:xfrm>
          </p:grpSpPr>
          <p:sp>
            <p:nvSpPr>
              <p:cNvPr id="141329" name="Freeform 17"/>
              <p:cNvSpPr>
                <a:spLocks/>
              </p:cNvSpPr>
              <p:nvPr/>
            </p:nvSpPr>
            <p:spPr bwMode="auto">
              <a:xfrm>
                <a:off x="3954" y="3361"/>
                <a:ext cx="121" cy="272"/>
              </a:xfrm>
              <a:custGeom>
                <a:avLst/>
                <a:gdLst/>
                <a:ahLst/>
                <a:cxnLst>
                  <a:cxn ang="0">
                    <a:pos x="106" y="14"/>
                  </a:cxn>
                  <a:cxn ang="0">
                    <a:pos x="121" y="100"/>
                  </a:cxn>
                  <a:cxn ang="0">
                    <a:pos x="117" y="184"/>
                  </a:cxn>
                  <a:cxn ang="0">
                    <a:pos x="115" y="225"/>
                  </a:cxn>
                  <a:cxn ang="0">
                    <a:pos x="121" y="243"/>
                  </a:cxn>
                  <a:cxn ang="0">
                    <a:pos x="111" y="255"/>
                  </a:cxn>
                  <a:cxn ang="0">
                    <a:pos x="51" y="272"/>
                  </a:cxn>
                  <a:cxn ang="0">
                    <a:pos x="12" y="264"/>
                  </a:cxn>
                  <a:cxn ang="0">
                    <a:pos x="0" y="249"/>
                  </a:cxn>
                  <a:cxn ang="0">
                    <a:pos x="4" y="231"/>
                  </a:cxn>
                  <a:cxn ang="0">
                    <a:pos x="43" y="223"/>
                  </a:cxn>
                  <a:cxn ang="0">
                    <a:pos x="76" y="225"/>
                  </a:cxn>
                  <a:cxn ang="0">
                    <a:pos x="90" y="211"/>
                  </a:cxn>
                  <a:cxn ang="0">
                    <a:pos x="76" y="104"/>
                  </a:cxn>
                  <a:cxn ang="0">
                    <a:pos x="74" y="53"/>
                  </a:cxn>
                  <a:cxn ang="0">
                    <a:pos x="76" y="33"/>
                  </a:cxn>
                  <a:cxn ang="0">
                    <a:pos x="102" y="0"/>
                  </a:cxn>
                  <a:cxn ang="0">
                    <a:pos x="106" y="14"/>
                  </a:cxn>
                </a:cxnLst>
                <a:rect l="0" t="0" r="r" b="b"/>
                <a:pathLst>
                  <a:path w="121" h="272">
                    <a:moveTo>
                      <a:pt x="106" y="14"/>
                    </a:moveTo>
                    <a:lnTo>
                      <a:pt x="121" y="100"/>
                    </a:lnTo>
                    <a:lnTo>
                      <a:pt x="117" y="184"/>
                    </a:lnTo>
                    <a:lnTo>
                      <a:pt x="115" y="225"/>
                    </a:lnTo>
                    <a:lnTo>
                      <a:pt x="121" y="243"/>
                    </a:lnTo>
                    <a:lnTo>
                      <a:pt x="111" y="255"/>
                    </a:lnTo>
                    <a:lnTo>
                      <a:pt x="51" y="272"/>
                    </a:lnTo>
                    <a:lnTo>
                      <a:pt x="12" y="264"/>
                    </a:lnTo>
                    <a:lnTo>
                      <a:pt x="0" y="249"/>
                    </a:lnTo>
                    <a:lnTo>
                      <a:pt x="4" y="231"/>
                    </a:lnTo>
                    <a:lnTo>
                      <a:pt x="43" y="223"/>
                    </a:lnTo>
                    <a:lnTo>
                      <a:pt x="76" y="225"/>
                    </a:lnTo>
                    <a:lnTo>
                      <a:pt x="90" y="211"/>
                    </a:lnTo>
                    <a:lnTo>
                      <a:pt x="76" y="104"/>
                    </a:lnTo>
                    <a:lnTo>
                      <a:pt x="74" y="53"/>
                    </a:lnTo>
                    <a:lnTo>
                      <a:pt x="76" y="33"/>
                    </a:lnTo>
                    <a:lnTo>
                      <a:pt x="102" y="0"/>
                    </a:lnTo>
                    <a:lnTo>
                      <a:pt x="10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30" name="Freeform 18"/>
              <p:cNvSpPr>
                <a:spLocks/>
              </p:cNvSpPr>
              <p:nvPr/>
            </p:nvSpPr>
            <p:spPr bwMode="auto">
              <a:xfrm>
                <a:off x="3875" y="3371"/>
                <a:ext cx="118" cy="272"/>
              </a:xfrm>
              <a:custGeom>
                <a:avLst/>
                <a:gdLst/>
                <a:ahLst/>
                <a:cxnLst>
                  <a:cxn ang="0">
                    <a:pos x="106" y="15"/>
                  </a:cxn>
                  <a:cxn ang="0">
                    <a:pos x="118" y="100"/>
                  </a:cxn>
                  <a:cxn ang="0">
                    <a:pos x="116" y="184"/>
                  </a:cxn>
                  <a:cxn ang="0">
                    <a:pos x="114" y="225"/>
                  </a:cxn>
                  <a:cxn ang="0">
                    <a:pos x="118" y="243"/>
                  </a:cxn>
                  <a:cxn ang="0">
                    <a:pos x="108" y="256"/>
                  </a:cxn>
                  <a:cxn ang="0">
                    <a:pos x="51" y="272"/>
                  </a:cxn>
                  <a:cxn ang="0">
                    <a:pos x="12" y="264"/>
                  </a:cxn>
                  <a:cxn ang="0">
                    <a:pos x="0" y="250"/>
                  </a:cxn>
                  <a:cxn ang="0">
                    <a:pos x="6" y="231"/>
                  </a:cxn>
                  <a:cxn ang="0">
                    <a:pos x="42" y="223"/>
                  </a:cxn>
                  <a:cxn ang="0">
                    <a:pos x="75" y="225"/>
                  </a:cxn>
                  <a:cxn ang="0">
                    <a:pos x="87" y="211"/>
                  </a:cxn>
                  <a:cxn ang="0">
                    <a:pos x="75" y="105"/>
                  </a:cxn>
                  <a:cxn ang="0">
                    <a:pos x="73" y="53"/>
                  </a:cxn>
                  <a:cxn ang="0">
                    <a:pos x="75" y="33"/>
                  </a:cxn>
                  <a:cxn ang="0">
                    <a:pos x="102" y="0"/>
                  </a:cxn>
                  <a:cxn ang="0">
                    <a:pos x="106" y="15"/>
                  </a:cxn>
                </a:cxnLst>
                <a:rect l="0" t="0" r="r" b="b"/>
                <a:pathLst>
                  <a:path w="118" h="272">
                    <a:moveTo>
                      <a:pt x="106" y="15"/>
                    </a:moveTo>
                    <a:lnTo>
                      <a:pt x="118" y="100"/>
                    </a:lnTo>
                    <a:lnTo>
                      <a:pt x="116" y="184"/>
                    </a:lnTo>
                    <a:lnTo>
                      <a:pt x="114" y="225"/>
                    </a:lnTo>
                    <a:lnTo>
                      <a:pt x="118" y="243"/>
                    </a:lnTo>
                    <a:lnTo>
                      <a:pt x="108" y="256"/>
                    </a:lnTo>
                    <a:lnTo>
                      <a:pt x="51" y="272"/>
                    </a:lnTo>
                    <a:lnTo>
                      <a:pt x="12" y="264"/>
                    </a:lnTo>
                    <a:lnTo>
                      <a:pt x="0" y="250"/>
                    </a:lnTo>
                    <a:lnTo>
                      <a:pt x="6" y="231"/>
                    </a:lnTo>
                    <a:lnTo>
                      <a:pt x="42" y="223"/>
                    </a:lnTo>
                    <a:lnTo>
                      <a:pt x="75" y="225"/>
                    </a:lnTo>
                    <a:lnTo>
                      <a:pt x="87" y="211"/>
                    </a:lnTo>
                    <a:lnTo>
                      <a:pt x="75" y="105"/>
                    </a:lnTo>
                    <a:lnTo>
                      <a:pt x="73" y="53"/>
                    </a:lnTo>
                    <a:lnTo>
                      <a:pt x="75" y="33"/>
                    </a:lnTo>
                    <a:lnTo>
                      <a:pt x="102" y="0"/>
                    </a:lnTo>
                    <a:lnTo>
                      <a:pt x="106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285" y="3355"/>
              <a:ext cx="2321" cy="764"/>
              <a:chOff x="2285" y="3355"/>
              <a:chExt cx="2321" cy="764"/>
            </a:xfrm>
          </p:grpSpPr>
          <p:sp>
            <p:nvSpPr>
              <p:cNvPr id="141332" name="Freeform 20"/>
              <p:cNvSpPr>
                <a:spLocks/>
              </p:cNvSpPr>
              <p:nvPr/>
            </p:nvSpPr>
            <p:spPr bwMode="auto">
              <a:xfrm>
                <a:off x="4304" y="3463"/>
                <a:ext cx="224" cy="270"/>
              </a:xfrm>
              <a:custGeom>
                <a:avLst/>
                <a:gdLst/>
                <a:ahLst/>
                <a:cxnLst>
                  <a:cxn ang="0">
                    <a:pos x="10" y="41"/>
                  </a:cxn>
                  <a:cxn ang="0">
                    <a:pos x="0" y="207"/>
                  </a:cxn>
                  <a:cxn ang="0">
                    <a:pos x="224" y="270"/>
                  </a:cxn>
                  <a:cxn ang="0">
                    <a:pos x="218" y="0"/>
                  </a:cxn>
                  <a:cxn ang="0">
                    <a:pos x="10" y="41"/>
                  </a:cxn>
                </a:cxnLst>
                <a:rect l="0" t="0" r="r" b="b"/>
                <a:pathLst>
                  <a:path w="224" h="270">
                    <a:moveTo>
                      <a:pt x="10" y="41"/>
                    </a:moveTo>
                    <a:lnTo>
                      <a:pt x="0" y="207"/>
                    </a:lnTo>
                    <a:lnTo>
                      <a:pt x="224" y="270"/>
                    </a:lnTo>
                    <a:lnTo>
                      <a:pt x="218" y="0"/>
                    </a:lnTo>
                    <a:lnTo>
                      <a:pt x="10" y="41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33" name="Freeform 21"/>
              <p:cNvSpPr>
                <a:spLocks/>
              </p:cNvSpPr>
              <p:nvPr/>
            </p:nvSpPr>
            <p:spPr bwMode="auto">
              <a:xfrm>
                <a:off x="2297" y="3361"/>
                <a:ext cx="2301" cy="742"/>
              </a:xfrm>
              <a:custGeom>
                <a:avLst/>
                <a:gdLst/>
                <a:ahLst/>
                <a:cxnLst>
                  <a:cxn ang="0">
                    <a:pos x="0" y="337"/>
                  </a:cxn>
                  <a:cxn ang="0">
                    <a:pos x="1996" y="0"/>
                  </a:cxn>
                  <a:cxn ang="0">
                    <a:pos x="2301" y="76"/>
                  </a:cxn>
                  <a:cxn ang="0">
                    <a:pos x="288" y="476"/>
                  </a:cxn>
                  <a:cxn ang="0">
                    <a:pos x="298" y="742"/>
                  </a:cxn>
                  <a:cxn ang="0">
                    <a:pos x="57" y="554"/>
                  </a:cxn>
                  <a:cxn ang="0">
                    <a:pos x="61" y="423"/>
                  </a:cxn>
                  <a:cxn ang="0">
                    <a:pos x="0" y="388"/>
                  </a:cxn>
                  <a:cxn ang="0">
                    <a:pos x="0" y="337"/>
                  </a:cxn>
                </a:cxnLst>
                <a:rect l="0" t="0" r="r" b="b"/>
                <a:pathLst>
                  <a:path w="2301" h="742">
                    <a:moveTo>
                      <a:pt x="0" y="337"/>
                    </a:moveTo>
                    <a:lnTo>
                      <a:pt x="1996" y="0"/>
                    </a:lnTo>
                    <a:lnTo>
                      <a:pt x="2301" y="76"/>
                    </a:lnTo>
                    <a:lnTo>
                      <a:pt x="288" y="476"/>
                    </a:lnTo>
                    <a:lnTo>
                      <a:pt x="298" y="742"/>
                    </a:lnTo>
                    <a:lnTo>
                      <a:pt x="57" y="554"/>
                    </a:lnTo>
                    <a:lnTo>
                      <a:pt x="61" y="423"/>
                    </a:lnTo>
                    <a:lnTo>
                      <a:pt x="0" y="388"/>
                    </a:lnTo>
                    <a:lnTo>
                      <a:pt x="0" y="337"/>
                    </a:lnTo>
                    <a:close/>
                  </a:path>
                </a:pathLst>
              </a:custGeom>
              <a:solidFill>
                <a:srgbClr val="99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2285" y="3355"/>
                <a:ext cx="2321" cy="764"/>
                <a:chOff x="2285" y="3355"/>
                <a:chExt cx="2321" cy="764"/>
              </a:xfrm>
            </p:grpSpPr>
            <p:sp>
              <p:nvSpPr>
                <p:cNvPr id="141335" name="Freeform 23"/>
                <p:cNvSpPr>
                  <a:spLocks/>
                </p:cNvSpPr>
                <p:nvPr/>
              </p:nvSpPr>
              <p:spPr bwMode="auto">
                <a:xfrm>
                  <a:off x="2285" y="3355"/>
                  <a:ext cx="2321" cy="764"/>
                </a:xfrm>
                <a:custGeom>
                  <a:avLst/>
                  <a:gdLst/>
                  <a:ahLst/>
                  <a:cxnLst>
                    <a:cxn ang="0">
                      <a:pos x="18" y="341"/>
                    </a:cxn>
                    <a:cxn ang="0">
                      <a:pos x="20" y="382"/>
                    </a:cxn>
                    <a:cxn ang="0">
                      <a:pos x="133" y="449"/>
                    </a:cxn>
                    <a:cxn ang="0">
                      <a:pos x="129" y="406"/>
                    </a:cxn>
                    <a:cxn ang="0">
                      <a:pos x="519" y="337"/>
                    </a:cxn>
                    <a:cxn ang="0">
                      <a:pos x="695" y="308"/>
                    </a:cxn>
                    <a:cxn ang="0">
                      <a:pos x="333" y="386"/>
                    </a:cxn>
                    <a:cxn ang="0">
                      <a:pos x="149" y="417"/>
                    </a:cxn>
                    <a:cxn ang="0">
                      <a:pos x="149" y="453"/>
                    </a:cxn>
                    <a:cxn ang="0">
                      <a:pos x="251" y="511"/>
                    </a:cxn>
                    <a:cxn ang="0">
                      <a:pos x="257" y="470"/>
                    </a:cxn>
                    <a:cxn ang="0">
                      <a:pos x="633" y="406"/>
                    </a:cxn>
                    <a:cxn ang="0">
                      <a:pos x="1066" y="321"/>
                    </a:cxn>
                    <a:cxn ang="0">
                      <a:pos x="1467" y="237"/>
                    </a:cxn>
                    <a:cxn ang="0">
                      <a:pos x="2086" y="114"/>
                    </a:cxn>
                    <a:cxn ang="0">
                      <a:pos x="2270" y="82"/>
                    </a:cxn>
                    <a:cxn ang="0">
                      <a:pos x="2100" y="47"/>
                    </a:cxn>
                    <a:cxn ang="0">
                      <a:pos x="1833" y="102"/>
                    </a:cxn>
                    <a:cxn ang="0">
                      <a:pos x="2074" y="41"/>
                    </a:cxn>
                    <a:cxn ang="0">
                      <a:pos x="2002" y="20"/>
                    </a:cxn>
                    <a:cxn ang="0">
                      <a:pos x="1988" y="10"/>
                    </a:cxn>
                    <a:cxn ang="0">
                      <a:pos x="2008" y="0"/>
                    </a:cxn>
                    <a:cxn ang="0">
                      <a:pos x="2025" y="4"/>
                    </a:cxn>
                    <a:cxn ang="0">
                      <a:pos x="2198" y="45"/>
                    </a:cxn>
                    <a:cxn ang="0">
                      <a:pos x="2321" y="82"/>
                    </a:cxn>
                    <a:cxn ang="0">
                      <a:pos x="2313" y="108"/>
                    </a:cxn>
                    <a:cxn ang="0">
                      <a:pos x="2245" y="123"/>
                    </a:cxn>
                    <a:cxn ang="0">
                      <a:pos x="2249" y="378"/>
                    </a:cxn>
                    <a:cxn ang="0">
                      <a:pos x="2239" y="392"/>
                    </a:cxn>
                    <a:cxn ang="0">
                      <a:pos x="2043" y="325"/>
                    </a:cxn>
                    <a:cxn ang="0">
                      <a:pos x="2055" y="315"/>
                    </a:cxn>
                    <a:cxn ang="0">
                      <a:pos x="2229" y="368"/>
                    </a:cxn>
                    <a:cxn ang="0">
                      <a:pos x="2221" y="123"/>
                    </a:cxn>
                    <a:cxn ang="0">
                      <a:pos x="1808" y="196"/>
                    </a:cxn>
                    <a:cxn ang="0">
                      <a:pos x="1498" y="257"/>
                    </a:cxn>
                    <a:cxn ang="0">
                      <a:pos x="1111" y="335"/>
                    </a:cxn>
                    <a:cxn ang="0">
                      <a:pos x="742" y="406"/>
                    </a:cxn>
                    <a:cxn ang="0">
                      <a:pos x="474" y="456"/>
                    </a:cxn>
                    <a:cxn ang="0">
                      <a:pos x="317" y="494"/>
                    </a:cxn>
                    <a:cxn ang="0">
                      <a:pos x="323" y="760"/>
                    </a:cxn>
                    <a:cxn ang="0">
                      <a:pos x="302" y="764"/>
                    </a:cxn>
                    <a:cxn ang="0">
                      <a:pos x="59" y="564"/>
                    </a:cxn>
                    <a:cxn ang="0">
                      <a:pos x="61" y="547"/>
                    </a:cxn>
                    <a:cxn ang="0">
                      <a:pos x="298" y="733"/>
                    </a:cxn>
                    <a:cxn ang="0">
                      <a:pos x="292" y="505"/>
                    </a:cxn>
                    <a:cxn ang="0">
                      <a:pos x="268" y="525"/>
                    </a:cxn>
                    <a:cxn ang="0">
                      <a:pos x="241" y="533"/>
                    </a:cxn>
                    <a:cxn ang="0">
                      <a:pos x="8" y="406"/>
                    </a:cxn>
                    <a:cxn ang="0">
                      <a:pos x="0" y="329"/>
                    </a:cxn>
                    <a:cxn ang="0">
                      <a:pos x="18" y="341"/>
                    </a:cxn>
                  </a:cxnLst>
                  <a:rect l="0" t="0" r="r" b="b"/>
                  <a:pathLst>
                    <a:path w="2321" h="764">
                      <a:moveTo>
                        <a:pt x="18" y="341"/>
                      </a:moveTo>
                      <a:lnTo>
                        <a:pt x="20" y="382"/>
                      </a:lnTo>
                      <a:lnTo>
                        <a:pt x="133" y="449"/>
                      </a:lnTo>
                      <a:lnTo>
                        <a:pt x="129" y="406"/>
                      </a:lnTo>
                      <a:lnTo>
                        <a:pt x="519" y="337"/>
                      </a:lnTo>
                      <a:lnTo>
                        <a:pt x="695" y="308"/>
                      </a:lnTo>
                      <a:lnTo>
                        <a:pt x="333" y="386"/>
                      </a:lnTo>
                      <a:lnTo>
                        <a:pt x="149" y="417"/>
                      </a:lnTo>
                      <a:lnTo>
                        <a:pt x="149" y="453"/>
                      </a:lnTo>
                      <a:lnTo>
                        <a:pt x="251" y="511"/>
                      </a:lnTo>
                      <a:lnTo>
                        <a:pt x="257" y="470"/>
                      </a:lnTo>
                      <a:lnTo>
                        <a:pt x="633" y="406"/>
                      </a:lnTo>
                      <a:lnTo>
                        <a:pt x="1066" y="321"/>
                      </a:lnTo>
                      <a:lnTo>
                        <a:pt x="1467" y="237"/>
                      </a:lnTo>
                      <a:lnTo>
                        <a:pt x="2086" y="114"/>
                      </a:lnTo>
                      <a:lnTo>
                        <a:pt x="2270" y="82"/>
                      </a:lnTo>
                      <a:lnTo>
                        <a:pt x="2100" y="47"/>
                      </a:lnTo>
                      <a:lnTo>
                        <a:pt x="1833" y="102"/>
                      </a:lnTo>
                      <a:lnTo>
                        <a:pt x="2074" y="41"/>
                      </a:lnTo>
                      <a:lnTo>
                        <a:pt x="2002" y="20"/>
                      </a:lnTo>
                      <a:lnTo>
                        <a:pt x="1988" y="10"/>
                      </a:lnTo>
                      <a:lnTo>
                        <a:pt x="2008" y="0"/>
                      </a:lnTo>
                      <a:lnTo>
                        <a:pt x="2025" y="4"/>
                      </a:lnTo>
                      <a:lnTo>
                        <a:pt x="2198" y="45"/>
                      </a:lnTo>
                      <a:lnTo>
                        <a:pt x="2321" y="82"/>
                      </a:lnTo>
                      <a:lnTo>
                        <a:pt x="2313" y="108"/>
                      </a:lnTo>
                      <a:lnTo>
                        <a:pt x="2245" y="123"/>
                      </a:lnTo>
                      <a:lnTo>
                        <a:pt x="2249" y="378"/>
                      </a:lnTo>
                      <a:lnTo>
                        <a:pt x="2239" y="392"/>
                      </a:lnTo>
                      <a:lnTo>
                        <a:pt x="2043" y="325"/>
                      </a:lnTo>
                      <a:lnTo>
                        <a:pt x="2055" y="315"/>
                      </a:lnTo>
                      <a:lnTo>
                        <a:pt x="2229" y="368"/>
                      </a:lnTo>
                      <a:lnTo>
                        <a:pt x="2221" y="123"/>
                      </a:lnTo>
                      <a:lnTo>
                        <a:pt x="1808" y="196"/>
                      </a:lnTo>
                      <a:lnTo>
                        <a:pt x="1498" y="257"/>
                      </a:lnTo>
                      <a:lnTo>
                        <a:pt x="1111" y="335"/>
                      </a:lnTo>
                      <a:lnTo>
                        <a:pt x="742" y="406"/>
                      </a:lnTo>
                      <a:lnTo>
                        <a:pt x="474" y="456"/>
                      </a:lnTo>
                      <a:lnTo>
                        <a:pt x="317" y="494"/>
                      </a:lnTo>
                      <a:lnTo>
                        <a:pt x="323" y="760"/>
                      </a:lnTo>
                      <a:lnTo>
                        <a:pt x="302" y="764"/>
                      </a:lnTo>
                      <a:lnTo>
                        <a:pt x="59" y="564"/>
                      </a:lnTo>
                      <a:lnTo>
                        <a:pt x="61" y="547"/>
                      </a:lnTo>
                      <a:lnTo>
                        <a:pt x="298" y="733"/>
                      </a:lnTo>
                      <a:lnTo>
                        <a:pt x="292" y="505"/>
                      </a:lnTo>
                      <a:lnTo>
                        <a:pt x="268" y="525"/>
                      </a:lnTo>
                      <a:lnTo>
                        <a:pt x="241" y="533"/>
                      </a:lnTo>
                      <a:lnTo>
                        <a:pt x="8" y="406"/>
                      </a:lnTo>
                      <a:lnTo>
                        <a:pt x="0" y="329"/>
                      </a:lnTo>
                      <a:lnTo>
                        <a:pt x="18" y="3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336" name="Freeform 24"/>
                <p:cNvSpPr>
                  <a:spLocks/>
                </p:cNvSpPr>
                <p:nvPr/>
              </p:nvSpPr>
              <p:spPr bwMode="auto">
                <a:xfrm>
                  <a:off x="2285" y="3355"/>
                  <a:ext cx="2043" cy="572"/>
                </a:xfrm>
                <a:custGeom>
                  <a:avLst/>
                  <a:gdLst/>
                  <a:ahLst/>
                  <a:cxnLst>
                    <a:cxn ang="0">
                      <a:pos x="65" y="562"/>
                    </a:cxn>
                    <a:cxn ang="0">
                      <a:pos x="59" y="427"/>
                    </a:cxn>
                    <a:cxn ang="0">
                      <a:pos x="10" y="396"/>
                    </a:cxn>
                    <a:cxn ang="0">
                      <a:pos x="0" y="335"/>
                    </a:cxn>
                    <a:cxn ang="0">
                      <a:pos x="421" y="268"/>
                    </a:cxn>
                    <a:cxn ang="0">
                      <a:pos x="760" y="210"/>
                    </a:cxn>
                    <a:cxn ang="0">
                      <a:pos x="1095" y="153"/>
                    </a:cxn>
                    <a:cxn ang="0">
                      <a:pos x="1375" y="102"/>
                    </a:cxn>
                    <a:cxn ang="0">
                      <a:pos x="1698" y="47"/>
                    </a:cxn>
                    <a:cxn ang="0">
                      <a:pos x="2012" y="0"/>
                    </a:cxn>
                    <a:cxn ang="0">
                      <a:pos x="2043" y="10"/>
                    </a:cxn>
                    <a:cxn ang="0">
                      <a:pos x="1792" y="55"/>
                    </a:cxn>
                    <a:cxn ang="0">
                      <a:pos x="1451" y="114"/>
                    </a:cxn>
                    <a:cxn ang="0">
                      <a:pos x="1144" y="163"/>
                    </a:cxn>
                    <a:cxn ang="0">
                      <a:pos x="834" y="212"/>
                    </a:cxn>
                    <a:cxn ang="0">
                      <a:pos x="468" y="278"/>
                    </a:cxn>
                    <a:cxn ang="0">
                      <a:pos x="247" y="308"/>
                    </a:cxn>
                    <a:cxn ang="0">
                      <a:pos x="24" y="349"/>
                    </a:cxn>
                    <a:cxn ang="0">
                      <a:pos x="29" y="392"/>
                    </a:cxn>
                    <a:cxn ang="0">
                      <a:pos x="92" y="433"/>
                    </a:cxn>
                    <a:cxn ang="0">
                      <a:pos x="82" y="572"/>
                    </a:cxn>
                    <a:cxn ang="0">
                      <a:pos x="65" y="562"/>
                    </a:cxn>
                  </a:cxnLst>
                  <a:rect l="0" t="0" r="r" b="b"/>
                  <a:pathLst>
                    <a:path w="2043" h="572">
                      <a:moveTo>
                        <a:pt x="65" y="562"/>
                      </a:moveTo>
                      <a:lnTo>
                        <a:pt x="59" y="427"/>
                      </a:lnTo>
                      <a:lnTo>
                        <a:pt x="10" y="396"/>
                      </a:lnTo>
                      <a:lnTo>
                        <a:pt x="0" y="335"/>
                      </a:lnTo>
                      <a:lnTo>
                        <a:pt x="421" y="268"/>
                      </a:lnTo>
                      <a:lnTo>
                        <a:pt x="760" y="210"/>
                      </a:lnTo>
                      <a:lnTo>
                        <a:pt x="1095" y="153"/>
                      </a:lnTo>
                      <a:lnTo>
                        <a:pt x="1375" y="102"/>
                      </a:lnTo>
                      <a:lnTo>
                        <a:pt x="1698" y="47"/>
                      </a:lnTo>
                      <a:lnTo>
                        <a:pt x="2012" y="0"/>
                      </a:lnTo>
                      <a:lnTo>
                        <a:pt x="2043" y="10"/>
                      </a:lnTo>
                      <a:lnTo>
                        <a:pt x="1792" y="55"/>
                      </a:lnTo>
                      <a:lnTo>
                        <a:pt x="1451" y="114"/>
                      </a:lnTo>
                      <a:lnTo>
                        <a:pt x="1144" y="163"/>
                      </a:lnTo>
                      <a:lnTo>
                        <a:pt x="834" y="212"/>
                      </a:lnTo>
                      <a:lnTo>
                        <a:pt x="468" y="278"/>
                      </a:lnTo>
                      <a:lnTo>
                        <a:pt x="247" y="308"/>
                      </a:lnTo>
                      <a:lnTo>
                        <a:pt x="24" y="349"/>
                      </a:lnTo>
                      <a:lnTo>
                        <a:pt x="29" y="392"/>
                      </a:lnTo>
                      <a:lnTo>
                        <a:pt x="92" y="433"/>
                      </a:lnTo>
                      <a:lnTo>
                        <a:pt x="82" y="572"/>
                      </a:lnTo>
                      <a:lnTo>
                        <a:pt x="65" y="5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337" name="Freeform 25"/>
                <p:cNvSpPr>
                  <a:spLocks/>
                </p:cNvSpPr>
                <p:nvPr/>
              </p:nvSpPr>
              <p:spPr bwMode="auto">
                <a:xfrm>
                  <a:off x="4293" y="3500"/>
                  <a:ext cx="164" cy="206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27" y="161"/>
                    </a:cxn>
                    <a:cxn ang="0">
                      <a:pos x="164" y="206"/>
                    </a:cxn>
                    <a:cxn ang="0">
                      <a:pos x="0" y="172"/>
                    </a:cxn>
                    <a:cxn ang="0">
                      <a:pos x="4" y="6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164" h="206">
                      <a:moveTo>
                        <a:pt x="35" y="0"/>
                      </a:moveTo>
                      <a:lnTo>
                        <a:pt x="27" y="161"/>
                      </a:lnTo>
                      <a:lnTo>
                        <a:pt x="164" y="206"/>
                      </a:lnTo>
                      <a:lnTo>
                        <a:pt x="0" y="172"/>
                      </a:lnTo>
                      <a:lnTo>
                        <a:pt x="4" y="6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3915" y="2871"/>
              <a:ext cx="525" cy="654"/>
              <a:chOff x="3915" y="2871"/>
              <a:chExt cx="525" cy="654"/>
            </a:xfrm>
          </p:grpSpPr>
          <p:sp>
            <p:nvSpPr>
              <p:cNvPr id="141339" name="Freeform 27"/>
              <p:cNvSpPr>
                <a:spLocks/>
              </p:cNvSpPr>
              <p:nvPr/>
            </p:nvSpPr>
            <p:spPr bwMode="auto">
              <a:xfrm>
                <a:off x="4075" y="2871"/>
                <a:ext cx="206" cy="225"/>
              </a:xfrm>
              <a:custGeom>
                <a:avLst/>
                <a:gdLst/>
                <a:ahLst/>
                <a:cxnLst>
                  <a:cxn ang="0">
                    <a:pos x="73" y="47"/>
                  </a:cxn>
                  <a:cxn ang="0">
                    <a:pos x="96" y="22"/>
                  </a:cxn>
                  <a:cxn ang="0">
                    <a:pos x="118" y="8"/>
                  </a:cxn>
                  <a:cxn ang="0">
                    <a:pos x="149" y="0"/>
                  </a:cxn>
                  <a:cxn ang="0">
                    <a:pos x="171" y="10"/>
                  </a:cxn>
                  <a:cxn ang="0">
                    <a:pos x="190" y="33"/>
                  </a:cxn>
                  <a:cxn ang="0">
                    <a:pos x="200" y="65"/>
                  </a:cxn>
                  <a:cxn ang="0">
                    <a:pos x="206" y="108"/>
                  </a:cxn>
                  <a:cxn ang="0">
                    <a:pos x="202" y="139"/>
                  </a:cxn>
                  <a:cxn ang="0">
                    <a:pos x="192" y="176"/>
                  </a:cxn>
                  <a:cxn ang="0">
                    <a:pos x="175" y="204"/>
                  </a:cxn>
                  <a:cxn ang="0">
                    <a:pos x="157" y="216"/>
                  </a:cxn>
                  <a:cxn ang="0">
                    <a:pos x="126" y="225"/>
                  </a:cxn>
                  <a:cxn ang="0">
                    <a:pos x="100" y="223"/>
                  </a:cxn>
                  <a:cxn ang="0">
                    <a:pos x="77" y="212"/>
                  </a:cxn>
                  <a:cxn ang="0">
                    <a:pos x="59" y="174"/>
                  </a:cxn>
                  <a:cxn ang="0">
                    <a:pos x="53" y="143"/>
                  </a:cxn>
                  <a:cxn ang="0">
                    <a:pos x="55" y="133"/>
                  </a:cxn>
                  <a:cxn ang="0">
                    <a:pos x="32" y="127"/>
                  </a:cxn>
                  <a:cxn ang="0">
                    <a:pos x="12" y="120"/>
                  </a:cxn>
                  <a:cxn ang="0">
                    <a:pos x="2" y="108"/>
                  </a:cxn>
                  <a:cxn ang="0">
                    <a:pos x="0" y="100"/>
                  </a:cxn>
                  <a:cxn ang="0">
                    <a:pos x="0" y="94"/>
                  </a:cxn>
                  <a:cxn ang="0">
                    <a:pos x="2" y="88"/>
                  </a:cxn>
                  <a:cxn ang="0">
                    <a:pos x="12" y="88"/>
                  </a:cxn>
                  <a:cxn ang="0">
                    <a:pos x="22" y="90"/>
                  </a:cxn>
                  <a:cxn ang="0">
                    <a:pos x="37" y="96"/>
                  </a:cxn>
                  <a:cxn ang="0">
                    <a:pos x="57" y="104"/>
                  </a:cxn>
                  <a:cxn ang="0">
                    <a:pos x="61" y="77"/>
                  </a:cxn>
                  <a:cxn ang="0">
                    <a:pos x="73" y="47"/>
                  </a:cxn>
                </a:cxnLst>
                <a:rect l="0" t="0" r="r" b="b"/>
                <a:pathLst>
                  <a:path w="206" h="225">
                    <a:moveTo>
                      <a:pt x="73" y="47"/>
                    </a:moveTo>
                    <a:lnTo>
                      <a:pt x="96" y="22"/>
                    </a:lnTo>
                    <a:lnTo>
                      <a:pt x="118" y="8"/>
                    </a:lnTo>
                    <a:lnTo>
                      <a:pt x="149" y="0"/>
                    </a:lnTo>
                    <a:lnTo>
                      <a:pt x="171" y="10"/>
                    </a:lnTo>
                    <a:lnTo>
                      <a:pt x="190" y="33"/>
                    </a:lnTo>
                    <a:lnTo>
                      <a:pt x="200" y="65"/>
                    </a:lnTo>
                    <a:lnTo>
                      <a:pt x="206" y="108"/>
                    </a:lnTo>
                    <a:lnTo>
                      <a:pt x="202" y="139"/>
                    </a:lnTo>
                    <a:lnTo>
                      <a:pt x="192" y="176"/>
                    </a:lnTo>
                    <a:lnTo>
                      <a:pt x="175" y="204"/>
                    </a:lnTo>
                    <a:lnTo>
                      <a:pt x="157" y="216"/>
                    </a:lnTo>
                    <a:lnTo>
                      <a:pt x="126" y="225"/>
                    </a:lnTo>
                    <a:lnTo>
                      <a:pt x="100" y="223"/>
                    </a:lnTo>
                    <a:lnTo>
                      <a:pt x="77" y="212"/>
                    </a:lnTo>
                    <a:lnTo>
                      <a:pt x="59" y="174"/>
                    </a:lnTo>
                    <a:lnTo>
                      <a:pt x="53" y="143"/>
                    </a:lnTo>
                    <a:lnTo>
                      <a:pt x="55" y="133"/>
                    </a:lnTo>
                    <a:lnTo>
                      <a:pt x="32" y="127"/>
                    </a:lnTo>
                    <a:lnTo>
                      <a:pt x="12" y="120"/>
                    </a:lnTo>
                    <a:lnTo>
                      <a:pt x="2" y="108"/>
                    </a:lnTo>
                    <a:lnTo>
                      <a:pt x="0" y="100"/>
                    </a:lnTo>
                    <a:lnTo>
                      <a:pt x="0" y="94"/>
                    </a:lnTo>
                    <a:lnTo>
                      <a:pt x="2" y="88"/>
                    </a:lnTo>
                    <a:lnTo>
                      <a:pt x="12" y="88"/>
                    </a:lnTo>
                    <a:lnTo>
                      <a:pt x="22" y="90"/>
                    </a:lnTo>
                    <a:lnTo>
                      <a:pt x="37" y="96"/>
                    </a:lnTo>
                    <a:lnTo>
                      <a:pt x="57" y="104"/>
                    </a:lnTo>
                    <a:lnTo>
                      <a:pt x="61" y="77"/>
                    </a:lnTo>
                    <a:lnTo>
                      <a:pt x="73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40" name="Freeform 28"/>
              <p:cNvSpPr>
                <a:spLocks/>
              </p:cNvSpPr>
              <p:nvPr/>
            </p:nvSpPr>
            <p:spPr bwMode="auto">
              <a:xfrm>
                <a:off x="4189" y="3118"/>
                <a:ext cx="251" cy="329"/>
              </a:xfrm>
              <a:custGeom>
                <a:avLst/>
                <a:gdLst/>
                <a:ahLst/>
                <a:cxnLst>
                  <a:cxn ang="0">
                    <a:pos x="53" y="10"/>
                  </a:cxn>
                  <a:cxn ang="0">
                    <a:pos x="27" y="0"/>
                  </a:cxn>
                  <a:cxn ang="0">
                    <a:pos x="4" y="6"/>
                  </a:cxn>
                  <a:cxn ang="0">
                    <a:pos x="0" y="37"/>
                  </a:cxn>
                  <a:cxn ang="0">
                    <a:pos x="23" y="55"/>
                  </a:cxn>
                  <a:cxn ang="0">
                    <a:pos x="61" y="63"/>
                  </a:cxn>
                  <a:cxn ang="0">
                    <a:pos x="98" y="86"/>
                  </a:cxn>
                  <a:cxn ang="0">
                    <a:pos x="125" y="129"/>
                  </a:cxn>
                  <a:cxn ang="0">
                    <a:pos x="143" y="174"/>
                  </a:cxn>
                  <a:cxn ang="0">
                    <a:pos x="162" y="239"/>
                  </a:cxn>
                  <a:cxn ang="0">
                    <a:pos x="164" y="276"/>
                  </a:cxn>
                  <a:cxn ang="0">
                    <a:pos x="141" y="311"/>
                  </a:cxn>
                  <a:cxn ang="0">
                    <a:pos x="141" y="325"/>
                  </a:cxn>
                  <a:cxn ang="0">
                    <a:pos x="160" y="329"/>
                  </a:cxn>
                  <a:cxn ang="0">
                    <a:pos x="170" y="304"/>
                  </a:cxn>
                  <a:cxn ang="0">
                    <a:pos x="176" y="282"/>
                  </a:cxn>
                  <a:cxn ang="0">
                    <a:pos x="198" y="292"/>
                  </a:cxn>
                  <a:cxn ang="0">
                    <a:pos x="223" y="308"/>
                  </a:cxn>
                  <a:cxn ang="0">
                    <a:pos x="239" y="308"/>
                  </a:cxn>
                  <a:cxn ang="0">
                    <a:pos x="251" y="290"/>
                  </a:cxn>
                  <a:cxn ang="0">
                    <a:pos x="241" y="262"/>
                  </a:cxn>
                  <a:cxn ang="0">
                    <a:pos x="213" y="249"/>
                  </a:cxn>
                  <a:cxn ang="0">
                    <a:pos x="184" y="231"/>
                  </a:cxn>
                  <a:cxn ang="0">
                    <a:pos x="172" y="192"/>
                  </a:cxn>
                  <a:cxn ang="0">
                    <a:pos x="157" y="141"/>
                  </a:cxn>
                  <a:cxn ang="0">
                    <a:pos x="145" y="108"/>
                  </a:cxn>
                  <a:cxn ang="0">
                    <a:pos x="123" y="67"/>
                  </a:cxn>
                  <a:cxn ang="0">
                    <a:pos x="94" y="45"/>
                  </a:cxn>
                  <a:cxn ang="0">
                    <a:pos x="66" y="20"/>
                  </a:cxn>
                  <a:cxn ang="0">
                    <a:pos x="53" y="10"/>
                  </a:cxn>
                </a:cxnLst>
                <a:rect l="0" t="0" r="r" b="b"/>
                <a:pathLst>
                  <a:path w="251" h="329">
                    <a:moveTo>
                      <a:pt x="53" y="10"/>
                    </a:moveTo>
                    <a:lnTo>
                      <a:pt x="27" y="0"/>
                    </a:lnTo>
                    <a:lnTo>
                      <a:pt x="4" y="6"/>
                    </a:lnTo>
                    <a:lnTo>
                      <a:pt x="0" y="37"/>
                    </a:lnTo>
                    <a:lnTo>
                      <a:pt x="23" y="55"/>
                    </a:lnTo>
                    <a:lnTo>
                      <a:pt x="61" y="63"/>
                    </a:lnTo>
                    <a:lnTo>
                      <a:pt x="98" y="86"/>
                    </a:lnTo>
                    <a:lnTo>
                      <a:pt x="125" y="129"/>
                    </a:lnTo>
                    <a:lnTo>
                      <a:pt x="143" y="174"/>
                    </a:lnTo>
                    <a:lnTo>
                      <a:pt x="162" y="239"/>
                    </a:lnTo>
                    <a:lnTo>
                      <a:pt x="164" y="276"/>
                    </a:lnTo>
                    <a:lnTo>
                      <a:pt x="141" y="311"/>
                    </a:lnTo>
                    <a:lnTo>
                      <a:pt x="141" y="325"/>
                    </a:lnTo>
                    <a:lnTo>
                      <a:pt x="160" y="329"/>
                    </a:lnTo>
                    <a:lnTo>
                      <a:pt x="170" y="304"/>
                    </a:lnTo>
                    <a:lnTo>
                      <a:pt x="176" y="282"/>
                    </a:lnTo>
                    <a:lnTo>
                      <a:pt x="198" y="292"/>
                    </a:lnTo>
                    <a:lnTo>
                      <a:pt x="223" y="308"/>
                    </a:lnTo>
                    <a:lnTo>
                      <a:pt x="239" y="308"/>
                    </a:lnTo>
                    <a:lnTo>
                      <a:pt x="251" y="290"/>
                    </a:lnTo>
                    <a:lnTo>
                      <a:pt x="241" y="262"/>
                    </a:lnTo>
                    <a:lnTo>
                      <a:pt x="213" y="249"/>
                    </a:lnTo>
                    <a:lnTo>
                      <a:pt x="184" y="231"/>
                    </a:lnTo>
                    <a:lnTo>
                      <a:pt x="172" y="192"/>
                    </a:lnTo>
                    <a:lnTo>
                      <a:pt x="157" y="141"/>
                    </a:lnTo>
                    <a:lnTo>
                      <a:pt x="145" y="108"/>
                    </a:lnTo>
                    <a:lnTo>
                      <a:pt x="123" y="67"/>
                    </a:lnTo>
                    <a:lnTo>
                      <a:pt x="94" y="45"/>
                    </a:lnTo>
                    <a:lnTo>
                      <a:pt x="66" y="20"/>
                    </a:lnTo>
                    <a:lnTo>
                      <a:pt x="53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41" name="Freeform 29"/>
              <p:cNvSpPr>
                <a:spLocks/>
              </p:cNvSpPr>
              <p:nvPr/>
            </p:nvSpPr>
            <p:spPr bwMode="auto">
              <a:xfrm>
                <a:off x="3915" y="3130"/>
                <a:ext cx="272" cy="395"/>
              </a:xfrm>
              <a:custGeom>
                <a:avLst/>
                <a:gdLst/>
                <a:ahLst/>
                <a:cxnLst>
                  <a:cxn ang="0">
                    <a:pos x="197" y="21"/>
                  </a:cxn>
                  <a:cxn ang="0">
                    <a:pos x="231" y="0"/>
                  </a:cxn>
                  <a:cxn ang="0">
                    <a:pos x="260" y="4"/>
                  </a:cxn>
                  <a:cxn ang="0">
                    <a:pos x="272" y="35"/>
                  </a:cxn>
                  <a:cxn ang="0">
                    <a:pos x="246" y="60"/>
                  </a:cxn>
                  <a:cxn ang="0">
                    <a:pos x="194" y="82"/>
                  </a:cxn>
                  <a:cxn ang="0">
                    <a:pos x="156" y="115"/>
                  </a:cxn>
                  <a:cxn ang="0">
                    <a:pos x="129" y="170"/>
                  </a:cxn>
                  <a:cxn ang="0">
                    <a:pos x="113" y="221"/>
                  </a:cxn>
                  <a:cxn ang="0">
                    <a:pos x="103" y="299"/>
                  </a:cxn>
                  <a:cxn ang="0">
                    <a:pos x="109" y="339"/>
                  </a:cxn>
                  <a:cxn ang="0">
                    <a:pos x="143" y="372"/>
                  </a:cxn>
                  <a:cxn ang="0">
                    <a:pos x="145" y="386"/>
                  </a:cxn>
                  <a:cxn ang="0">
                    <a:pos x="125" y="395"/>
                  </a:cxn>
                  <a:cxn ang="0">
                    <a:pos x="105" y="372"/>
                  </a:cxn>
                  <a:cxn ang="0">
                    <a:pos x="92" y="350"/>
                  </a:cxn>
                  <a:cxn ang="0">
                    <a:pos x="68" y="364"/>
                  </a:cxn>
                  <a:cxn ang="0">
                    <a:pos x="37" y="390"/>
                  </a:cxn>
                  <a:cxn ang="0">
                    <a:pos x="19" y="395"/>
                  </a:cxn>
                  <a:cxn ang="0">
                    <a:pos x="0" y="376"/>
                  </a:cxn>
                  <a:cxn ang="0">
                    <a:pos x="9" y="343"/>
                  </a:cxn>
                  <a:cxn ang="0">
                    <a:pos x="39" y="319"/>
                  </a:cxn>
                  <a:cxn ang="0">
                    <a:pos x="74" y="294"/>
                  </a:cxn>
                  <a:cxn ang="0">
                    <a:pos x="84" y="250"/>
                  </a:cxn>
                  <a:cxn ang="0">
                    <a:pos x="90" y="188"/>
                  </a:cxn>
                  <a:cxn ang="0">
                    <a:pos x="98" y="151"/>
                  </a:cxn>
                  <a:cxn ang="0">
                    <a:pos x="115" y="102"/>
                  </a:cxn>
                  <a:cxn ang="0">
                    <a:pos x="150" y="70"/>
                  </a:cxn>
                  <a:cxn ang="0">
                    <a:pos x="184" y="35"/>
                  </a:cxn>
                  <a:cxn ang="0">
                    <a:pos x="197" y="21"/>
                  </a:cxn>
                </a:cxnLst>
                <a:rect l="0" t="0" r="r" b="b"/>
                <a:pathLst>
                  <a:path w="272" h="395">
                    <a:moveTo>
                      <a:pt x="197" y="21"/>
                    </a:moveTo>
                    <a:lnTo>
                      <a:pt x="231" y="0"/>
                    </a:lnTo>
                    <a:lnTo>
                      <a:pt x="260" y="4"/>
                    </a:lnTo>
                    <a:lnTo>
                      <a:pt x="272" y="35"/>
                    </a:lnTo>
                    <a:lnTo>
                      <a:pt x="246" y="60"/>
                    </a:lnTo>
                    <a:lnTo>
                      <a:pt x="194" y="82"/>
                    </a:lnTo>
                    <a:lnTo>
                      <a:pt x="156" y="115"/>
                    </a:lnTo>
                    <a:lnTo>
                      <a:pt x="129" y="170"/>
                    </a:lnTo>
                    <a:lnTo>
                      <a:pt x="113" y="221"/>
                    </a:lnTo>
                    <a:lnTo>
                      <a:pt x="103" y="299"/>
                    </a:lnTo>
                    <a:lnTo>
                      <a:pt x="109" y="339"/>
                    </a:lnTo>
                    <a:lnTo>
                      <a:pt x="143" y="372"/>
                    </a:lnTo>
                    <a:lnTo>
                      <a:pt x="145" y="386"/>
                    </a:lnTo>
                    <a:lnTo>
                      <a:pt x="125" y="395"/>
                    </a:lnTo>
                    <a:lnTo>
                      <a:pt x="105" y="372"/>
                    </a:lnTo>
                    <a:lnTo>
                      <a:pt x="92" y="350"/>
                    </a:lnTo>
                    <a:lnTo>
                      <a:pt x="68" y="364"/>
                    </a:lnTo>
                    <a:lnTo>
                      <a:pt x="37" y="390"/>
                    </a:lnTo>
                    <a:lnTo>
                      <a:pt x="19" y="395"/>
                    </a:lnTo>
                    <a:lnTo>
                      <a:pt x="0" y="376"/>
                    </a:lnTo>
                    <a:lnTo>
                      <a:pt x="9" y="343"/>
                    </a:lnTo>
                    <a:lnTo>
                      <a:pt x="39" y="319"/>
                    </a:lnTo>
                    <a:lnTo>
                      <a:pt x="74" y="294"/>
                    </a:lnTo>
                    <a:lnTo>
                      <a:pt x="84" y="250"/>
                    </a:lnTo>
                    <a:lnTo>
                      <a:pt x="90" y="188"/>
                    </a:lnTo>
                    <a:lnTo>
                      <a:pt x="98" y="151"/>
                    </a:lnTo>
                    <a:lnTo>
                      <a:pt x="115" y="102"/>
                    </a:lnTo>
                    <a:lnTo>
                      <a:pt x="150" y="70"/>
                    </a:lnTo>
                    <a:lnTo>
                      <a:pt x="184" y="35"/>
                    </a:lnTo>
                    <a:lnTo>
                      <a:pt x="197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42" name="Freeform 30"/>
              <p:cNvSpPr>
                <a:spLocks/>
              </p:cNvSpPr>
              <p:nvPr/>
            </p:nvSpPr>
            <p:spPr bwMode="auto">
              <a:xfrm>
                <a:off x="4081" y="3116"/>
                <a:ext cx="204" cy="360"/>
              </a:xfrm>
              <a:custGeom>
                <a:avLst/>
                <a:gdLst/>
                <a:ahLst/>
                <a:cxnLst>
                  <a:cxn ang="0">
                    <a:pos x="51" y="10"/>
                  </a:cxn>
                  <a:cxn ang="0">
                    <a:pos x="78" y="0"/>
                  </a:cxn>
                  <a:cxn ang="0">
                    <a:pos x="110" y="0"/>
                  </a:cxn>
                  <a:cxn ang="0">
                    <a:pos x="141" y="4"/>
                  </a:cxn>
                  <a:cxn ang="0">
                    <a:pos x="159" y="18"/>
                  </a:cxn>
                  <a:cxn ang="0">
                    <a:pos x="174" y="45"/>
                  </a:cxn>
                  <a:cxn ang="0">
                    <a:pos x="190" y="86"/>
                  </a:cxn>
                  <a:cxn ang="0">
                    <a:pos x="202" y="145"/>
                  </a:cxn>
                  <a:cxn ang="0">
                    <a:pos x="204" y="202"/>
                  </a:cxn>
                  <a:cxn ang="0">
                    <a:pos x="202" y="261"/>
                  </a:cxn>
                  <a:cxn ang="0">
                    <a:pos x="190" y="296"/>
                  </a:cxn>
                  <a:cxn ang="0">
                    <a:pos x="180" y="325"/>
                  </a:cxn>
                  <a:cxn ang="0">
                    <a:pos x="161" y="339"/>
                  </a:cxn>
                  <a:cxn ang="0">
                    <a:pos x="133" y="349"/>
                  </a:cxn>
                  <a:cxn ang="0">
                    <a:pos x="100" y="355"/>
                  </a:cxn>
                  <a:cxn ang="0">
                    <a:pos x="67" y="360"/>
                  </a:cxn>
                  <a:cxn ang="0">
                    <a:pos x="33" y="355"/>
                  </a:cxn>
                  <a:cxn ang="0">
                    <a:pos x="8" y="337"/>
                  </a:cxn>
                  <a:cxn ang="0">
                    <a:pos x="0" y="306"/>
                  </a:cxn>
                  <a:cxn ang="0">
                    <a:pos x="0" y="268"/>
                  </a:cxn>
                  <a:cxn ang="0">
                    <a:pos x="16" y="229"/>
                  </a:cxn>
                  <a:cxn ang="0">
                    <a:pos x="47" y="194"/>
                  </a:cxn>
                  <a:cxn ang="0">
                    <a:pos x="57" y="161"/>
                  </a:cxn>
                  <a:cxn ang="0">
                    <a:pos x="51" y="127"/>
                  </a:cxn>
                  <a:cxn ang="0">
                    <a:pos x="37" y="96"/>
                  </a:cxn>
                  <a:cxn ang="0">
                    <a:pos x="28" y="61"/>
                  </a:cxn>
                  <a:cxn ang="0">
                    <a:pos x="39" y="25"/>
                  </a:cxn>
                  <a:cxn ang="0">
                    <a:pos x="51" y="10"/>
                  </a:cxn>
                </a:cxnLst>
                <a:rect l="0" t="0" r="r" b="b"/>
                <a:pathLst>
                  <a:path w="204" h="360">
                    <a:moveTo>
                      <a:pt x="51" y="10"/>
                    </a:moveTo>
                    <a:lnTo>
                      <a:pt x="78" y="0"/>
                    </a:lnTo>
                    <a:lnTo>
                      <a:pt x="110" y="0"/>
                    </a:lnTo>
                    <a:lnTo>
                      <a:pt x="141" y="4"/>
                    </a:lnTo>
                    <a:lnTo>
                      <a:pt x="159" y="18"/>
                    </a:lnTo>
                    <a:lnTo>
                      <a:pt x="174" y="45"/>
                    </a:lnTo>
                    <a:lnTo>
                      <a:pt x="190" y="86"/>
                    </a:lnTo>
                    <a:lnTo>
                      <a:pt x="202" y="145"/>
                    </a:lnTo>
                    <a:lnTo>
                      <a:pt x="204" y="202"/>
                    </a:lnTo>
                    <a:lnTo>
                      <a:pt x="202" y="261"/>
                    </a:lnTo>
                    <a:lnTo>
                      <a:pt x="190" y="296"/>
                    </a:lnTo>
                    <a:lnTo>
                      <a:pt x="180" y="325"/>
                    </a:lnTo>
                    <a:lnTo>
                      <a:pt x="161" y="339"/>
                    </a:lnTo>
                    <a:lnTo>
                      <a:pt x="133" y="349"/>
                    </a:lnTo>
                    <a:lnTo>
                      <a:pt x="100" y="355"/>
                    </a:lnTo>
                    <a:lnTo>
                      <a:pt x="67" y="360"/>
                    </a:lnTo>
                    <a:lnTo>
                      <a:pt x="33" y="355"/>
                    </a:lnTo>
                    <a:lnTo>
                      <a:pt x="8" y="337"/>
                    </a:lnTo>
                    <a:lnTo>
                      <a:pt x="0" y="306"/>
                    </a:lnTo>
                    <a:lnTo>
                      <a:pt x="0" y="268"/>
                    </a:lnTo>
                    <a:lnTo>
                      <a:pt x="16" y="229"/>
                    </a:lnTo>
                    <a:lnTo>
                      <a:pt x="47" y="194"/>
                    </a:lnTo>
                    <a:lnTo>
                      <a:pt x="57" y="161"/>
                    </a:lnTo>
                    <a:lnTo>
                      <a:pt x="51" y="127"/>
                    </a:lnTo>
                    <a:lnTo>
                      <a:pt x="37" y="96"/>
                    </a:lnTo>
                    <a:lnTo>
                      <a:pt x="28" y="61"/>
                    </a:lnTo>
                    <a:lnTo>
                      <a:pt x="39" y="25"/>
                    </a:lnTo>
                    <a:lnTo>
                      <a:pt x="5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43" name="Freeform 31"/>
              <p:cNvSpPr>
                <a:spLocks/>
              </p:cNvSpPr>
              <p:nvPr/>
            </p:nvSpPr>
            <p:spPr bwMode="auto">
              <a:xfrm>
                <a:off x="3948" y="3335"/>
                <a:ext cx="241" cy="138"/>
              </a:xfrm>
              <a:custGeom>
                <a:avLst/>
                <a:gdLst/>
                <a:ahLst/>
                <a:cxnLst>
                  <a:cxn ang="0">
                    <a:pos x="170" y="40"/>
                  </a:cxn>
                  <a:cxn ang="0">
                    <a:pos x="221" y="55"/>
                  </a:cxn>
                  <a:cxn ang="0">
                    <a:pos x="241" y="81"/>
                  </a:cxn>
                  <a:cxn ang="0">
                    <a:pos x="241" y="108"/>
                  </a:cxn>
                  <a:cxn ang="0">
                    <a:pos x="225" y="134"/>
                  </a:cxn>
                  <a:cxn ang="0">
                    <a:pos x="180" y="138"/>
                  </a:cxn>
                  <a:cxn ang="0">
                    <a:pos x="121" y="106"/>
                  </a:cxn>
                  <a:cxn ang="0">
                    <a:pos x="51" y="61"/>
                  </a:cxn>
                  <a:cxn ang="0">
                    <a:pos x="39" y="51"/>
                  </a:cxn>
                  <a:cxn ang="0">
                    <a:pos x="41" y="73"/>
                  </a:cxn>
                  <a:cxn ang="0">
                    <a:pos x="0" y="81"/>
                  </a:cxn>
                  <a:cxn ang="0">
                    <a:pos x="2" y="38"/>
                  </a:cxn>
                  <a:cxn ang="0">
                    <a:pos x="16" y="6"/>
                  </a:cxn>
                  <a:cxn ang="0">
                    <a:pos x="43" y="0"/>
                  </a:cxn>
                  <a:cxn ang="0">
                    <a:pos x="96" y="18"/>
                  </a:cxn>
                  <a:cxn ang="0">
                    <a:pos x="170" y="40"/>
                  </a:cxn>
                </a:cxnLst>
                <a:rect l="0" t="0" r="r" b="b"/>
                <a:pathLst>
                  <a:path w="241" h="138">
                    <a:moveTo>
                      <a:pt x="170" y="40"/>
                    </a:moveTo>
                    <a:lnTo>
                      <a:pt x="221" y="55"/>
                    </a:lnTo>
                    <a:lnTo>
                      <a:pt x="241" y="81"/>
                    </a:lnTo>
                    <a:lnTo>
                      <a:pt x="241" y="108"/>
                    </a:lnTo>
                    <a:lnTo>
                      <a:pt x="225" y="134"/>
                    </a:lnTo>
                    <a:lnTo>
                      <a:pt x="180" y="138"/>
                    </a:lnTo>
                    <a:lnTo>
                      <a:pt x="121" y="106"/>
                    </a:lnTo>
                    <a:lnTo>
                      <a:pt x="51" y="61"/>
                    </a:lnTo>
                    <a:lnTo>
                      <a:pt x="39" y="51"/>
                    </a:lnTo>
                    <a:lnTo>
                      <a:pt x="41" y="73"/>
                    </a:lnTo>
                    <a:lnTo>
                      <a:pt x="0" y="81"/>
                    </a:lnTo>
                    <a:lnTo>
                      <a:pt x="2" y="38"/>
                    </a:lnTo>
                    <a:lnTo>
                      <a:pt x="16" y="6"/>
                    </a:lnTo>
                    <a:lnTo>
                      <a:pt x="43" y="0"/>
                    </a:lnTo>
                    <a:lnTo>
                      <a:pt x="96" y="18"/>
                    </a:lnTo>
                    <a:lnTo>
                      <a:pt x="17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44" name="Freeform 32"/>
              <p:cNvSpPr>
                <a:spLocks/>
              </p:cNvSpPr>
              <p:nvPr/>
            </p:nvSpPr>
            <p:spPr bwMode="auto">
              <a:xfrm>
                <a:off x="4024" y="3308"/>
                <a:ext cx="241" cy="139"/>
              </a:xfrm>
              <a:custGeom>
                <a:avLst/>
                <a:gdLst/>
                <a:ahLst/>
                <a:cxnLst>
                  <a:cxn ang="0">
                    <a:pos x="169" y="41"/>
                  </a:cxn>
                  <a:cxn ang="0">
                    <a:pos x="220" y="55"/>
                  </a:cxn>
                  <a:cxn ang="0">
                    <a:pos x="241" y="82"/>
                  </a:cxn>
                  <a:cxn ang="0">
                    <a:pos x="241" y="108"/>
                  </a:cxn>
                  <a:cxn ang="0">
                    <a:pos x="224" y="135"/>
                  </a:cxn>
                  <a:cxn ang="0">
                    <a:pos x="179" y="139"/>
                  </a:cxn>
                  <a:cxn ang="0">
                    <a:pos x="120" y="106"/>
                  </a:cxn>
                  <a:cxn ang="0">
                    <a:pos x="51" y="61"/>
                  </a:cxn>
                  <a:cxn ang="0">
                    <a:pos x="38" y="51"/>
                  </a:cxn>
                  <a:cxn ang="0">
                    <a:pos x="41" y="74"/>
                  </a:cxn>
                  <a:cxn ang="0">
                    <a:pos x="0" y="82"/>
                  </a:cxn>
                  <a:cxn ang="0">
                    <a:pos x="2" y="39"/>
                  </a:cxn>
                  <a:cxn ang="0">
                    <a:pos x="16" y="6"/>
                  </a:cxn>
                  <a:cxn ang="0">
                    <a:pos x="43" y="0"/>
                  </a:cxn>
                  <a:cxn ang="0">
                    <a:pos x="96" y="18"/>
                  </a:cxn>
                  <a:cxn ang="0">
                    <a:pos x="169" y="41"/>
                  </a:cxn>
                </a:cxnLst>
                <a:rect l="0" t="0" r="r" b="b"/>
                <a:pathLst>
                  <a:path w="241" h="139">
                    <a:moveTo>
                      <a:pt x="169" y="41"/>
                    </a:moveTo>
                    <a:lnTo>
                      <a:pt x="220" y="55"/>
                    </a:lnTo>
                    <a:lnTo>
                      <a:pt x="241" y="82"/>
                    </a:lnTo>
                    <a:lnTo>
                      <a:pt x="241" y="108"/>
                    </a:lnTo>
                    <a:lnTo>
                      <a:pt x="224" y="135"/>
                    </a:lnTo>
                    <a:lnTo>
                      <a:pt x="179" y="139"/>
                    </a:lnTo>
                    <a:lnTo>
                      <a:pt x="120" y="106"/>
                    </a:lnTo>
                    <a:lnTo>
                      <a:pt x="51" y="61"/>
                    </a:lnTo>
                    <a:lnTo>
                      <a:pt x="38" y="51"/>
                    </a:lnTo>
                    <a:lnTo>
                      <a:pt x="41" y="74"/>
                    </a:lnTo>
                    <a:lnTo>
                      <a:pt x="0" y="82"/>
                    </a:lnTo>
                    <a:lnTo>
                      <a:pt x="2" y="39"/>
                    </a:lnTo>
                    <a:lnTo>
                      <a:pt x="16" y="6"/>
                    </a:lnTo>
                    <a:lnTo>
                      <a:pt x="43" y="0"/>
                    </a:lnTo>
                    <a:lnTo>
                      <a:pt x="96" y="18"/>
                    </a:lnTo>
                    <a:lnTo>
                      <a:pt x="169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33"/>
            <p:cNvGrpSpPr>
              <a:grpSpLocks/>
            </p:cNvGrpSpPr>
            <p:nvPr/>
          </p:nvGrpSpPr>
          <p:grpSpPr bwMode="auto">
            <a:xfrm>
              <a:off x="3133" y="3006"/>
              <a:ext cx="525" cy="655"/>
              <a:chOff x="3133" y="3006"/>
              <a:chExt cx="525" cy="655"/>
            </a:xfrm>
          </p:grpSpPr>
          <p:sp>
            <p:nvSpPr>
              <p:cNvPr id="141346" name="Freeform 34"/>
              <p:cNvSpPr>
                <a:spLocks/>
              </p:cNvSpPr>
              <p:nvPr/>
            </p:nvSpPr>
            <p:spPr bwMode="auto">
              <a:xfrm>
                <a:off x="3292" y="3006"/>
                <a:ext cx="207" cy="224"/>
              </a:xfrm>
              <a:custGeom>
                <a:avLst/>
                <a:gdLst/>
                <a:ahLst/>
                <a:cxnLst>
                  <a:cxn ang="0">
                    <a:pos x="74" y="47"/>
                  </a:cxn>
                  <a:cxn ang="0">
                    <a:pos x="96" y="22"/>
                  </a:cxn>
                  <a:cxn ang="0">
                    <a:pos x="119" y="8"/>
                  </a:cxn>
                  <a:cxn ang="0">
                    <a:pos x="149" y="0"/>
                  </a:cxn>
                  <a:cxn ang="0">
                    <a:pos x="172" y="10"/>
                  </a:cxn>
                  <a:cxn ang="0">
                    <a:pos x="190" y="32"/>
                  </a:cxn>
                  <a:cxn ang="0">
                    <a:pos x="200" y="65"/>
                  </a:cxn>
                  <a:cxn ang="0">
                    <a:pos x="207" y="108"/>
                  </a:cxn>
                  <a:cxn ang="0">
                    <a:pos x="202" y="139"/>
                  </a:cxn>
                  <a:cxn ang="0">
                    <a:pos x="192" y="175"/>
                  </a:cxn>
                  <a:cxn ang="0">
                    <a:pos x="176" y="204"/>
                  </a:cxn>
                  <a:cxn ang="0">
                    <a:pos x="158" y="216"/>
                  </a:cxn>
                  <a:cxn ang="0">
                    <a:pos x="127" y="224"/>
                  </a:cxn>
                  <a:cxn ang="0">
                    <a:pos x="100" y="222"/>
                  </a:cxn>
                  <a:cxn ang="0">
                    <a:pos x="78" y="212"/>
                  </a:cxn>
                  <a:cxn ang="0">
                    <a:pos x="59" y="173"/>
                  </a:cxn>
                  <a:cxn ang="0">
                    <a:pos x="53" y="143"/>
                  </a:cxn>
                  <a:cxn ang="0">
                    <a:pos x="55" y="132"/>
                  </a:cxn>
                  <a:cxn ang="0">
                    <a:pos x="33" y="126"/>
                  </a:cxn>
                  <a:cxn ang="0">
                    <a:pos x="12" y="120"/>
                  </a:cxn>
                  <a:cxn ang="0">
                    <a:pos x="2" y="108"/>
                  </a:cxn>
                  <a:cxn ang="0">
                    <a:pos x="0" y="100"/>
                  </a:cxn>
                  <a:cxn ang="0">
                    <a:pos x="0" y="94"/>
                  </a:cxn>
                  <a:cxn ang="0">
                    <a:pos x="2" y="88"/>
                  </a:cxn>
                  <a:cxn ang="0">
                    <a:pos x="12" y="88"/>
                  </a:cxn>
                  <a:cxn ang="0">
                    <a:pos x="23" y="90"/>
                  </a:cxn>
                  <a:cxn ang="0">
                    <a:pos x="37" y="96"/>
                  </a:cxn>
                  <a:cxn ang="0">
                    <a:pos x="57" y="104"/>
                  </a:cxn>
                  <a:cxn ang="0">
                    <a:pos x="61" y="77"/>
                  </a:cxn>
                  <a:cxn ang="0">
                    <a:pos x="74" y="47"/>
                  </a:cxn>
                </a:cxnLst>
                <a:rect l="0" t="0" r="r" b="b"/>
                <a:pathLst>
                  <a:path w="207" h="224">
                    <a:moveTo>
                      <a:pt x="74" y="47"/>
                    </a:moveTo>
                    <a:lnTo>
                      <a:pt x="96" y="22"/>
                    </a:lnTo>
                    <a:lnTo>
                      <a:pt x="119" y="8"/>
                    </a:lnTo>
                    <a:lnTo>
                      <a:pt x="149" y="0"/>
                    </a:lnTo>
                    <a:lnTo>
                      <a:pt x="172" y="10"/>
                    </a:lnTo>
                    <a:lnTo>
                      <a:pt x="190" y="32"/>
                    </a:lnTo>
                    <a:lnTo>
                      <a:pt x="200" y="65"/>
                    </a:lnTo>
                    <a:lnTo>
                      <a:pt x="207" y="108"/>
                    </a:lnTo>
                    <a:lnTo>
                      <a:pt x="202" y="139"/>
                    </a:lnTo>
                    <a:lnTo>
                      <a:pt x="192" y="175"/>
                    </a:lnTo>
                    <a:lnTo>
                      <a:pt x="176" y="204"/>
                    </a:lnTo>
                    <a:lnTo>
                      <a:pt x="158" y="216"/>
                    </a:lnTo>
                    <a:lnTo>
                      <a:pt x="127" y="224"/>
                    </a:lnTo>
                    <a:lnTo>
                      <a:pt x="100" y="222"/>
                    </a:lnTo>
                    <a:lnTo>
                      <a:pt x="78" y="212"/>
                    </a:lnTo>
                    <a:lnTo>
                      <a:pt x="59" y="173"/>
                    </a:lnTo>
                    <a:lnTo>
                      <a:pt x="53" y="143"/>
                    </a:lnTo>
                    <a:lnTo>
                      <a:pt x="55" y="132"/>
                    </a:lnTo>
                    <a:lnTo>
                      <a:pt x="33" y="126"/>
                    </a:lnTo>
                    <a:lnTo>
                      <a:pt x="12" y="120"/>
                    </a:lnTo>
                    <a:lnTo>
                      <a:pt x="2" y="108"/>
                    </a:lnTo>
                    <a:lnTo>
                      <a:pt x="0" y="100"/>
                    </a:lnTo>
                    <a:lnTo>
                      <a:pt x="0" y="94"/>
                    </a:lnTo>
                    <a:lnTo>
                      <a:pt x="2" y="88"/>
                    </a:lnTo>
                    <a:lnTo>
                      <a:pt x="12" y="88"/>
                    </a:lnTo>
                    <a:lnTo>
                      <a:pt x="23" y="90"/>
                    </a:lnTo>
                    <a:lnTo>
                      <a:pt x="37" y="96"/>
                    </a:lnTo>
                    <a:lnTo>
                      <a:pt x="57" y="104"/>
                    </a:lnTo>
                    <a:lnTo>
                      <a:pt x="61" y="77"/>
                    </a:lnTo>
                    <a:lnTo>
                      <a:pt x="74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47" name="Freeform 35"/>
              <p:cNvSpPr>
                <a:spLocks/>
              </p:cNvSpPr>
              <p:nvPr/>
            </p:nvSpPr>
            <p:spPr bwMode="auto">
              <a:xfrm>
                <a:off x="3407" y="3253"/>
                <a:ext cx="251" cy="331"/>
              </a:xfrm>
              <a:custGeom>
                <a:avLst/>
                <a:gdLst/>
                <a:ahLst/>
                <a:cxnLst>
                  <a:cxn ang="0">
                    <a:pos x="53" y="10"/>
                  </a:cxn>
                  <a:cxn ang="0">
                    <a:pos x="26" y="0"/>
                  </a:cxn>
                  <a:cxn ang="0">
                    <a:pos x="4" y="8"/>
                  </a:cxn>
                  <a:cxn ang="0">
                    <a:pos x="0" y="37"/>
                  </a:cxn>
                  <a:cxn ang="0">
                    <a:pos x="22" y="57"/>
                  </a:cxn>
                  <a:cxn ang="0">
                    <a:pos x="61" y="63"/>
                  </a:cxn>
                  <a:cxn ang="0">
                    <a:pos x="98" y="88"/>
                  </a:cxn>
                  <a:cxn ang="0">
                    <a:pos x="124" y="131"/>
                  </a:cxn>
                  <a:cxn ang="0">
                    <a:pos x="143" y="176"/>
                  </a:cxn>
                  <a:cxn ang="0">
                    <a:pos x="161" y="241"/>
                  </a:cxn>
                  <a:cxn ang="0">
                    <a:pos x="163" y="280"/>
                  </a:cxn>
                  <a:cxn ang="0">
                    <a:pos x="141" y="314"/>
                  </a:cxn>
                  <a:cxn ang="0">
                    <a:pos x="141" y="329"/>
                  </a:cxn>
                  <a:cxn ang="0">
                    <a:pos x="159" y="331"/>
                  </a:cxn>
                  <a:cxn ang="0">
                    <a:pos x="169" y="306"/>
                  </a:cxn>
                  <a:cxn ang="0">
                    <a:pos x="175" y="286"/>
                  </a:cxn>
                  <a:cxn ang="0">
                    <a:pos x="198" y="294"/>
                  </a:cxn>
                  <a:cxn ang="0">
                    <a:pos x="222" y="310"/>
                  </a:cxn>
                  <a:cxn ang="0">
                    <a:pos x="239" y="310"/>
                  </a:cxn>
                  <a:cxn ang="0">
                    <a:pos x="251" y="292"/>
                  </a:cxn>
                  <a:cxn ang="0">
                    <a:pos x="241" y="263"/>
                  </a:cxn>
                  <a:cxn ang="0">
                    <a:pos x="212" y="251"/>
                  </a:cxn>
                  <a:cxn ang="0">
                    <a:pos x="184" y="233"/>
                  </a:cxn>
                  <a:cxn ang="0">
                    <a:pos x="171" y="194"/>
                  </a:cxn>
                  <a:cxn ang="0">
                    <a:pos x="157" y="143"/>
                  </a:cxn>
                  <a:cxn ang="0">
                    <a:pos x="145" y="110"/>
                  </a:cxn>
                  <a:cxn ang="0">
                    <a:pos x="122" y="69"/>
                  </a:cxn>
                  <a:cxn ang="0">
                    <a:pos x="94" y="45"/>
                  </a:cxn>
                  <a:cxn ang="0">
                    <a:pos x="65" y="22"/>
                  </a:cxn>
                  <a:cxn ang="0">
                    <a:pos x="53" y="10"/>
                  </a:cxn>
                </a:cxnLst>
                <a:rect l="0" t="0" r="r" b="b"/>
                <a:pathLst>
                  <a:path w="251" h="331">
                    <a:moveTo>
                      <a:pt x="53" y="10"/>
                    </a:moveTo>
                    <a:lnTo>
                      <a:pt x="26" y="0"/>
                    </a:lnTo>
                    <a:lnTo>
                      <a:pt x="4" y="8"/>
                    </a:lnTo>
                    <a:lnTo>
                      <a:pt x="0" y="37"/>
                    </a:lnTo>
                    <a:lnTo>
                      <a:pt x="22" y="57"/>
                    </a:lnTo>
                    <a:lnTo>
                      <a:pt x="61" y="63"/>
                    </a:lnTo>
                    <a:lnTo>
                      <a:pt x="98" y="88"/>
                    </a:lnTo>
                    <a:lnTo>
                      <a:pt x="124" y="131"/>
                    </a:lnTo>
                    <a:lnTo>
                      <a:pt x="143" y="176"/>
                    </a:lnTo>
                    <a:lnTo>
                      <a:pt x="161" y="241"/>
                    </a:lnTo>
                    <a:lnTo>
                      <a:pt x="163" y="280"/>
                    </a:lnTo>
                    <a:lnTo>
                      <a:pt x="141" y="314"/>
                    </a:lnTo>
                    <a:lnTo>
                      <a:pt x="141" y="329"/>
                    </a:lnTo>
                    <a:lnTo>
                      <a:pt x="159" y="331"/>
                    </a:lnTo>
                    <a:lnTo>
                      <a:pt x="169" y="306"/>
                    </a:lnTo>
                    <a:lnTo>
                      <a:pt x="175" y="286"/>
                    </a:lnTo>
                    <a:lnTo>
                      <a:pt x="198" y="294"/>
                    </a:lnTo>
                    <a:lnTo>
                      <a:pt x="222" y="310"/>
                    </a:lnTo>
                    <a:lnTo>
                      <a:pt x="239" y="310"/>
                    </a:lnTo>
                    <a:lnTo>
                      <a:pt x="251" y="292"/>
                    </a:lnTo>
                    <a:lnTo>
                      <a:pt x="241" y="263"/>
                    </a:lnTo>
                    <a:lnTo>
                      <a:pt x="212" y="251"/>
                    </a:lnTo>
                    <a:lnTo>
                      <a:pt x="184" y="233"/>
                    </a:lnTo>
                    <a:lnTo>
                      <a:pt x="171" y="194"/>
                    </a:lnTo>
                    <a:lnTo>
                      <a:pt x="157" y="143"/>
                    </a:lnTo>
                    <a:lnTo>
                      <a:pt x="145" y="110"/>
                    </a:lnTo>
                    <a:lnTo>
                      <a:pt x="122" y="69"/>
                    </a:lnTo>
                    <a:lnTo>
                      <a:pt x="94" y="45"/>
                    </a:lnTo>
                    <a:lnTo>
                      <a:pt x="65" y="22"/>
                    </a:lnTo>
                    <a:lnTo>
                      <a:pt x="53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48" name="Freeform 36"/>
              <p:cNvSpPr>
                <a:spLocks/>
              </p:cNvSpPr>
              <p:nvPr/>
            </p:nvSpPr>
            <p:spPr bwMode="auto">
              <a:xfrm>
                <a:off x="3133" y="3265"/>
                <a:ext cx="274" cy="396"/>
              </a:xfrm>
              <a:custGeom>
                <a:avLst/>
                <a:gdLst/>
                <a:ahLst/>
                <a:cxnLst>
                  <a:cxn ang="0">
                    <a:pos x="200" y="21"/>
                  </a:cxn>
                  <a:cxn ang="0">
                    <a:pos x="233" y="0"/>
                  </a:cxn>
                  <a:cxn ang="0">
                    <a:pos x="261" y="6"/>
                  </a:cxn>
                  <a:cxn ang="0">
                    <a:pos x="274" y="37"/>
                  </a:cxn>
                  <a:cxn ang="0">
                    <a:pos x="249" y="61"/>
                  </a:cxn>
                  <a:cxn ang="0">
                    <a:pos x="196" y="84"/>
                  </a:cxn>
                  <a:cxn ang="0">
                    <a:pos x="157" y="117"/>
                  </a:cxn>
                  <a:cxn ang="0">
                    <a:pos x="131" y="172"/>
                  </a:cxn>
                  <a:cxn ang="0">
                    <a:pos x="114" y="223"/>
                  </a:cxn>
                  <a:cxn ang="0">
                    <a:pos x="104" y="302"/>
                  </a:cxn>
                  <a:cxn ang="0">
                    <a:pos x="108" y="343"/>
                  </a:cxn>
                  <a:cxn ang="0">
                    <a:pos x="145" y="374"/>
                  </a:cxn>
                  <a:cxn ang="0">
                    <a:pos x="147" y="388"/>
                  </a:cxn>
                  <a:cxn ang="0">
                    <a:pos x="127" y="396"/>
                  </a:cxn>
                  <a:cxn ang="0">
                    <a:pos x="106" y="374"/>
                  </a:cxn>
                  <a:cxn ang="0">
                    <a:pos x="94" y="351"/>
                  </a:cxn>
                  <a:cxn ang="0">
                    <a:pos x="69" y="368"/>
                  </a:cxn>
                  <a:cxn ang="0">
                    <a:pos x="37" y="392"/>
                  </a:cxn>
                  <a:cxn ang="0">
                    <a:pos x="20" y="396"/>
                  </a:cxn>
                  <a:cxn ang="0">
                    <a:pos x="0" y="380"/>
                  </a:cxn>
                  <a:cxn ang="0">
                    <a:pos x="8" y="345"/>
                  </a:cxn>
                  <a:cxn ang="0">
                    <a:pos x="41" y="323"/>
                  </a:cxn>
                  <a:cxn ang="0">
                    <a:pos x="75" y="296"/>
                  </a:cxn>
                  <a:cxn ang="0">
                    <a:pos x="86" y="251"/>
                  </a:cxn>
                  <a:cxn ang="0">
                    <a:pos x="90" y="190"/>
                  </a:cxn>
                  <a:cxn ang="0">
                    <a:pos x="100" y="153"/>
                  </a:cxn>
                  <a:cxn ang="0">
                    <a:pos x="116" y="102"/>
                  </a:cxn>
                  <a:cxn ang="0">
                    <a:pos x="151" y="72"/>
                  </a:cxn>
                  <a:cxn ang="0">
                    <a:pos x="186" y="37"/>
                  </a:cxn>
                  <a:cxn ang="0">
                    <a:pos x="200" y="21"/>
                  </a:cxn>
                </a:cxnLst>
                <a:rect l="0" t="0" r="r" b="b"/>
                <a:pathLst>
                  <a:path w="274" h="396">
                    <a:moveTo>
                      <a:pt x="200" y="21"/>
                    </a:moveTo>
                    <a:lnTo>
                      <a:pt x="233" y="0"/>
                    </a:lnTo>
                    <a:lnTo>
                      <a:pt x="261" y="6"/>
                    </a:lnTo>
                    <a:lnTo>
                      <a:pt x="274" y="37"/>
                    </a:lnTo>
                    <a:lnTo>
                      <a:pt x="249" y="61"/>
                    </a:lnTo>
                    <a:lnTo>
                      <a:pt x="196" y="84"/>
                    </a:lnTo>
                    <a:lnTo>
                      <a:pt x="157" y="117"/>
                    </a:lnTo>
                    <a:lnTo>
                      <a:pt x="131" y="172"/>
                    </a:lnTo>
                    <a:lnTo>
                      <a:pt x="114" y="223"/>
                    </a:lnTo>
                    <a:lnTo>
                      <a:pt x="104" y="302"/>
                    </a:lnTo>
                    <a:lnTo>
                      <a:pt x="108" y="343"/>
                    </a:lnTo>
                    <a:lnTo>
                      <a:pt x="145" y="374"/>
                    </a:lnTo>
                    <a:lnTo>
                      <a:pt x="147" y="388"/>
                    </a:lnTo>
                    <a:lnTo>
                      <a:pt x="127" y="396"/>
                    </a:lnTo>
                    <a:lnTo>
                      <a:pt x="106" y="374"/>
                    </a:lnTo>
                    <a:lnTo>
                      <a:pt x="94" y="351"/>
                    </a:lnTo>
                    <a:lnTo>
                      <a:pt x="69" y="368"/>
                    </a:lnTo>
                    <a:lnTo>
                      <a:pt x="37" y="392"/>
                    </a:lnTo>
                    <a:lnTo>
                      <a:pt x="20" y="396"/>
                    </a:lnTo>
                    <a:lnTo>
                      <a:pt x="0" y="380"/>
                    </a:lnTo>
                    <a:lnTo>
                      <a:pt x="8" y="345"/>
                    </a:lnTo>
                    <a:lnTo>
                      <a:pt x="41" y="323"/>
                    </a:lnTo>
                    <a:lnTo>
                      <a:pt x="75" y="296"/>
                    </a:lnTo>
                    <a:lnTo>
                      <a:pt x="86" y="251"/>
                    </a:lnTo>
                    <a:lnTo>
                      <a:pt x="90" y="190"/>
                    </a:lnTo>
                    <a:lnTo>
                      <a:pt x="100" y="153"/>
                    </a:lnTo>
                    <a:lnTo>
                      <a:pt x="116" y="102"/>
                    </a:lnTo>
                    <a:lnTo>
                      <a:pt x="151" y="72"/>
                    </a:lnTo>
                    <a:lnTo>
                      <a:pt x="186" y="37"/>
                    </a:lnTo>
                    <a:lnTo>
                      <a:pt x="20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49" name="Freeform 37"/>
              <p:cNvSpPr>
                <a:spLocks/>
              </p:cNvSpPr>
              <p:nvPr/>
            </p:nvSpPr>
            <p:spPr bwMode="auto">
              <a:xfrm>
                <a:off x="3300" y="3251"/>
                <a:ext cx="203" cy="359"/>
              </a:xfrm>
              <a:custGeom>
                <a:avLst/>
                <a:gdLst/>
                <a:ahLst/>
                <a:cxnLst>
                  <a:cxn ang="0">
                    <a:pos x="49" y="10"/>
                  </a:cxn>
                  <a:cxn ang="0">
                    <a:pos x="76" y="0"/>
                  </a:cxn>
                  <a:cxn ang="0">
                    <a:pos x="109" y="0"/>
                  </a:cxn>
                  <a:cxn ang="0">
                    <a:pos x="139" y="4"/>
                  </a:cxn>
                  <a:cxn ang="0">
                    <a:pos x="156" y="18"/>
                  </a:cxn>
                  <a:cxn ang="0">
                    <a:pos x="172" y="45"/>
                  </a:cxn>
                  <a:cxn ang="0">
                    <a:pos x="186" y="86"/>
                  </a:cxn>
                  <a:cxn ang="0">
                    <a:pos x="199" y="145"/>
                  </a:cxn>
                  <a:cxn ang="0">
                    <a:pos x="203" y="202"/>
                  </a:cxn>
                  <a:cxn ang="0">
                    <a:pos x="199" y="261"/>
                  </a:cxn>
                  <a:cxn ang="0">
                    <a:pos x="186" y="296"/>
                  </a:cxn>
                  <a:cxn ang="0">
                    <a:pos x="176" y="325"/>
                  </a:cxn>
                  <a:cxn ang="0">
                    <a:pos x="158" y="339"/>
                  </a:cxn>
                  <a:cxn ang="0">
                    <a:pos x="131" y="349"/>
                  </a:cxn>
                  <a:cxn ang="0">
                    <a:pos x="98" y="355"/>
                  </a:cxn>
                  <a:cxn ang="0">
                    <a:pos x="66" y="359"/>
                  </a:cxn>
                  <a:cxn ang="0">
                    <a:pos x="33" y="355"/>
                  </a:cxn>
                  <a:cxn ang="0">
                    <a:pos x="7" y="337"/>
                  </a:cxn>
                  <a:cxn ang="0">
                    <a:pos x="0" y="306"/>
                  </a:cxn>
                  <a:cxn ang="0">
                    <a:pos x="0" y="267"/>
                  </a:cxn>
                  <a:cxn ang="0">
                    <a:pos x="15" y="229"/>
                  </a:cxn>
                  <a:cxn ang="0">
                    <a:pos x="45" y="194"/>
                  </a:cxn>
                  <a:cxn ang="0">
                    <a:pos x="56" y="161"/>
                  </a:cxn>
                  <a:cxn ang="0">
                    <a:pos x="49" y="126"/>
                  </a:cxn>
                  <a:cxn ang="0">
                    <a:pos x="35" y="96"/>
                  </a:cxn>
                  <a:cxn ang="0">
                    <a:pos x="27" y="61"/>
                  </a:cxn>
                  <a:cxn ang="0">
                    <a:pos x="37" y="24"/>
                  </a:cxn>
                  <a:cxn ang="0">
                    <a:pos x="49" y="10"/>
                  </a:cxn>
                </a:cxnLst>
                <a:rect l="0" t="0" r="r" b="b"/>
                <a:pathLst>
                  <a:path w="203" h="359">
                    <a:moveTo>
                      <a:pt x="49" y="10"/>
                    </a:moveTo>
                    <a:lnTo>
                      <a:pt x="76" y="0"/>
                    </a:lnTo>
                    <a:lnTo>
                      <a:pt x="109" y="0"/>
                    </a:lnTo>
                    <a:lnTo>
                      <a:pt x="139" y="4"/>
                    </a:lnTo>
                    <a:lnTo>
                      <a:pt x="156" y="18"/>
                    </a:lnTo>
                    <a:lnTo>
                      <a:pt x="172" y="45"/>
                    </a:lnTo>
                    <a:lnTo>
                      <a:pt x="186" y="86"/>
                    </a:lnTo>
                    <a:lnTo>
                      <a:pt x="199" y="145"/>
                    </a:lnTo>
                    <a:lnTo>
                      <a:pt x="203" y="202"/>
                    </a:lnTo>
                    <a:lnTo>
                      <a:pt x="199" y="261"/>
                    </a:lnTo>
                    <a:lnTo>
                      <a:pt x="186" y="296"/>
                    </a:lnTo>
                    <a:lnTo>
                      <a:pt x="176" y="325"/>
                    </a:lnTo>
                    <a:lnTo>
                      <a:pt x="158" y="339"/>
                    </a:lnTo>
                    <a:lnTo>
                      <a:pt x="131" y="349"/>
                    </a:lnTo>
                    <a:lnTo>
                      <a:pt x="98" y="355"/>
                    </a:lnTo>
                    <a:lnTo>
                      <a:pt x="66" y="359"/>
                    </a:lnTo>
                    <a:lnTo>
                      <a:pt x="33" y="355"/>
                    </a:lnTo>
                    <a:lnTo>
                      <a:pt x="7" y="337"/>
                    </a:lnTo>
                    <a:lnTo>
                      <a:pt x="0" y="306"/>
                    </a:lnTo>
                    <a:lnTo>
                      <a:pt x="0" y="267"/>
                    </a:lnTo>
                    <a:lnTo>
                      <a:pt x="15" y="229"/>
                    </a:lnTo>
                    <a:lnTo>
                      <a:pt x="45" y="194"/>
                    </a:lnTo>
                    <a:lnTo>
                      <a:pt x="56" y="161"/>
                    </a:lnTo>
                    <a:lnTo>
                      <a:pt x="49" y="126"/>
                    </a:lnTo>
                    <a:lnTo>
                      <a:pt x="35" y="96"/>
                    </a:lnTo>
                    <a:lnTo>
                      <a:pt x="27" y="61"/>
                    </a:lnTo>
                    <a:lnTo>
                      <a:pt x="37" y="24"/>
                    </a:lnTo>
                    <a:lnTo>
                      <a:pt x="4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50" name="Freeform 38"/>
              <p:cNvSpPr>
                <a:spLocks/>
              </p:cNvSpPr>
              <p:nvPr/>
            </p:nvSpPr>
            <p:spPr bwMode="auto">
              <a:xfrm>
                <a:off x="3166" y="3469"/>
                <a:ext cx="241" cy="139"/>
              </a:xfrm>
              <a:custGeom>
                <a:avLst/>
                <a:gdLst/>
                <a:ahLst/>
                <a:cxnLst>
                  <a:cxn ang="0">
                    <a:pos x="169" y="41"/>
                  </a:cxn>
                  <a:cxn ang="0">
                    <a:pos x="220" y="56"/>
                  </a:cxn>
                  <a:cxn ang="0">
                    <a:pos x="241" y="82"/>
                  </a:cxn>
                  <a:cxn ang="0">
                    <a:pos x="241" y="109"/>
                  </a:cxn>
                  <a:cxn ang="0">
                    <a:pos x="224" y="135"/>
                  </a:cxn>
                  <a:cxn ang="0">
                    <a:pos x="179" y="139"/>
                  </a:cxn>
                  <a:cxn ang="0">
                    <a:pos x="120" y="107"/>
                  </a:cxn>
                  <a:cxn ang="0">
                    <a:pos x="51" y="62"/>
                  </a:cxn>
                  <a:cxn ang="0">
                    <a:pos x="38" y="51"/>
                  </a:cxn>
                  <a:cxn ang="0">
                    <a:pos x="40" y="74"/>
                  </a:cxn>
                  <a:cxn ang="0">
                    <a:pos x="0" y="82"/>
                  </a:cxn>
                  <a:cxn ang="0">
                    <a:pos x="2" y="39"/>
                  </a:cxn>
                  <a:cxn ang="0">
                    <a:pos x="16" y="7"/>
                  </a:cxn>
                  <a:cxn ang="0">
                    <a:pos x="42" y="0"/>
                  </a:cxn>
                  <a:cxn ang="0">
                    <a:pos x="96" y="19"/>
                  </a:cxn>
                  <a:cxn ang="0">
                    <a:pos x="169" y="41"/>
                  </a:cxn>
                </a:cxnLst>
                <a:rect l="0" t="0" r="r" b="b"/>
                <a:pathLst>
                  <a:path w="241" h="139">
                    <a:moveTo>
                      <a:pt x="169" y="41"/>
                    </a:moveTo>
                    <a:lnTo>
                      <a:pt x="220" y="56"/>
                    </a:lnTo>
                    <a:lnTo>
                      <a:pt x="241" y="82"/>
                    </a:lnTo>
                    <a:lnTo>
                      <a:pt x="241" y="109"/>
                    </a:lnTo>
                    <a:lnTo>
                      <a:pt x="224" y="135"/>
                    </a:lnTo>
                    <a:lnTo>
                      <a:pt x="179" y="139"/>
                    </a:lnTo>
                    <a:lnTo>
                      <a:pt x="120" y="107"/>
                    </a:lnTo>
                    <a:lnTo>
                      <a:pt x="51" y="62"/>
                    </a:lnTo>
                    <a:lnTo>
                      <a:pt x="38" y="51"/>
                    </a:lnTo>
                    <a:lnTo>
                      <a:pt x="40" y="74"/>
                    </a:lnTo>
                    <a:lnTo>
                      <a:pt x="0" y="82"/>
                    </a:lnTo>
                    <a:lnTo>
                      <a:pt x="2" y="39"/>
                    </a:lnTo>
                    <a:lnTo>
                      <a:pt x="16" y="7"/>
                    </a:lnTo>
                    <a:lnTo>
                      <a:pt x="42" y="0"/>
                    </a:lnTo>
                    <a:lnTo>
                      <a:pt x="96" y="19"/>
                    </a:lnTo>
                    <a:lnTo>
                      <a:pt x="169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51" name="Freeform 39"/>
              <p:cNvSpPr>
                <a:spLocks/>
              </p:cNvSpPr>
              <p:nvPr/>
            </p:nvSpPr>
            <p:spPr bwMode="auto">
              <a:xfrm>
                <a:off x="3241" y="3443"/>
                <a:ext cx="241" cy="141"/>
              </a:xfrm>
              <a:custGeom>
                <a:avLst/>
                <a:gdLst/>
                <a:ahLst/>
                <a:cxnLst>
                  <a:cxn ang="0">
                    <a:pos x="170" y="41"/>
                  </a:cxn>
                  <a:cxn ang="0">
                    <a:pos x="221" y="55"/>
                  </a:cxn>
                  <a:cxn ang="0">
                    <a:pos x="241" y="82"/>
                  </a:cxn>
                  <a:cxn ang="0">
                    <a:pos x="241" y="110"/>
                  </a:cxn>
                  <a:cxn ang="0">
                    <a:pos x="225" y="135"/>
                  </a:cxn>
                  <a:cxn ang="0">
                    <a:pos x="180" y="141"/>
                  </a:cxn>
                  <a:cxn ang="0">
                    <a:pos x="121" y="106"/>
                  </a:cxn>
                  <a:cxn ang="0">
                    <a:pos x="51" y="61"/>
                  </a:cxn>
                  <a:cxn ang="0">
                    <a:pos x="39" y="51"/>
                  </a:cxn>
                  <a:cxn ang="0">
                    <a:pos x="41" y="73"/>
                  </a:cxn>
                  <a:cxn ang="0">
                    <a:pos x="0" y="82"/>
                  </a:cxn>
                  <a:cxn ang="0">
                    <a:pos x="2" y="39"/>
                  </a:cxn>
                  <a:cxn ang="0">
                    <a:pos x="16" y="4"/>
                  </a:cxn>
                  <a:cxn ang="0">
                    <a:pos x="43" y="0"/>
                  </a:cxn>
                  <a:cxn ang="0">
                    <a:pos x="96" y="16"/>
                  </a:cxn>
                  <a:cxn ang="0">
                    <a:pos x="170" y="41"/>
                  </a:cxn>
                </a:cxnLst>
                <a:rect l="0" t="0" r="r" b="b"/>
                <a:pathLst>
                  <a:path w="241" h="141">
                    <a:moveTo>
                      <a:pt x="170" y="41"/>
                    </a:moveTo>
                    <a:lnTo>
                      <a:pt x="221" y="55"/>
                    </a:lnTo>
                    <a:lnTo>
                      <a:pt x="241" y="82"/>
                    </a:lnTo>
                    <a:lnTo>
                      <a:pt x="241" y="110"/>
                    </a:lnTo>
                    <a:lnTo>
                      <a:pt x="225" y="135"/>
                    </a:lnTo>
                    <a:lnTo>
                      <a:pt x="180" y="141"/>
                    </a:lnTo>
                    <a:lnTo>
                      <a:pt x="121" y="106"/>
                    </a:lnTo>
                    <a:lnTo>
                      <a:pt x="51" y="61"/>
                    </a:lnTo>
                    <a:lnTo>
                      <a:pt x="39" y="51"/>
                    </a:lnTo>
                    <a:lnTo>
                      <a:pt x="41" y="73"/>
                    </a:lnTo>
                    <a:lnTo>
                      <a:pt x="0" y="82"/>
                    </a:lnTo>
                    <a:lnTo>
                      <a:pt x="2" y="39"/>
                    </a:lnTo>
                    <a:lnTo>
                      <a:pt x="16" y="4"/>
                    </a:lnTo>
                    <a:lnTo>
                      <a:pt x="43" y="0"/>
                    </a:lnTo>
                    <a:lnTo>
                      <a:pt x="96" y="16"/>
                    </a:lnTo>
                    <a:lnTo>
                      <a:pt x="17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1352" name="Freeform 40"/>
            <p:cNvSpPr>
              <a:spLocks/>
            </p:cNvSpPr>
            <p:nvPr/>
          </p:nvSpPr>
          <p:spPr bwMode="auto">
            <a:xfrm>
              <a:off x="2722" y="3543"/>
              <a:ext cx="241" cy="139"/>
            </a:xfrm>
            <a:custGeom>
              <a:avLst/>
              <a:gdLst/>
              <a:ahLst/>
              <a:cxnLst>
                <a:cxn ang="0">
                  <a:pos x="170" y="41"/>
                </a:cxn>
                <a:cxn ang="0">
                  <a:pos x="221" y="55"/>
                </a:cxn>
                <a:cxn ang="0">
                  <a:pos x="241" y="82"/>
                </a:cxn>
                <a:cxn ang="0">
                  <a:pos x="241" y="108"/>
                </a:cxn>
                <a:cxn ang="0">
                  <a:pos x="225" y="135"/>
                </a:cxn>
                <a:cxn ang="0">
                  <a:pos x="180" y="139"/>
                </a:cxn>
                <a:cxn ang="0">
                  <a:pos x="121" y="106"/>
                </a:cxn>
                <a:cxn ang="0">
                  <a:pos x="51" y="61"/>
                </a:cxn>
                <a:cxn ang="0">
                  <a:pos x="39" y="51"/>
                </a:cxn>
                <a:cxn ang="0">
                  <a:pos x="41" y="73"/>
                </a:cxn>
                <a:cxn ang="0">
                  <a:pos x="0" y="82"/>
                </a:cxn>
                <a:cxn ang="0">
                  <a:pos x="2" y="39"/>
                </a:cxn>
                <a:cxn ang="0">
                  <a:pos x="17" y="6"/>
                </a:cxn>
                <a:cxn ang="0">
                  <a:pos x="43" y="0"/>
                </a:cxn>
                <a:cxn ang="0">
                  <a:pos x="96" y="18"/>
                </a:cxn>
                <a:cxn ang="0">
                  <a:pos x="170" y="41"/>
                </a:cxn>
              </a:cxnLst>
              <a:rect l="0" t="0" r="r" b="b"/>
              <a:pathLst>
                <a:path w="241" h="139">
                  <a:moveTo>
                    <a:pt x="170" y="41"/>
                  </a:moveTo>
                  <a:lnTo>
                    <a:pt x="221" y="55"/>
                  </a:lnTo>
                  <a:lnTo>
                    <a:pt x="241" y="82"/>
                  </a:lnTo>
                  <a:lnTo>
                    <a:pt x="241" y="108"/>
                  </a:lnTo>
                  <a:lnTo>
                    <a:pt x="225" y="135"/>
                  </a:lnTo>
                  <a:lnTo>
                    <a:pt x="180" y="139"/>
                  </a:lnTo>
                  <a:lnTo>
                    <a:pt x="121" y="106"/>
                  </a:lnTo>
                  <a:lnTo>
                    <a:pt x="51" y="61"/>
                  </a:lnTo>
                  <a:lnTo>
                    <a:pt x="39" y="51"/>
                  </a:lnTo>
                  <a:lnTo>
                    <a:pt x="41" y="73"/>
                  </a:lnTo>
                  <a:lnTo>
                    <a:pt x="0" y="82"/>
                  </a:lnTo>
                  <a:lnTo>
                    <a:pt x="2" y="39"/>
                  </a:lnTo>
                  <a:lnTo>
                    <a:pt x="17" y="6"/>
                  </a:lnTo>
                  <a:lnTo>
                    <a:pt x="43" y="0"/>
                  </a:lnTo>
                  <a:lnTo>
                    <a:pt x="96" y="18"/>
                  </a:lnTo>
                  <a:lnTo>
                    <a:pt x="17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" name="Group 41"/>
            <p:cNvGrpSpPr>
              <a:grpSpLocks/>
            </p:cNvGrpSpPr>
            <p:nvPr/>
          </p:nvGrpSpPr>
          <p:grpSpPr bwMode="auto">
            <a:xfrm>
              <a:off x="3521" y="2942"/>
              <a:ext cx="390" cy="605"/>
              <a:chOff x="3521" y="2942"/>
              <a:chExt cx="390" cy="605"/>
            </a:xfrm>
          </p:grpSpPr>
          <p:sp>
            <p:nvSpPr>
              <p:cNvPr id="141354" name="Freeform 42"/>
              <p:cNvSpPr>
                <a:spLocks/>
              </p:cNvSpPr>
              <p:nvPr/>
            </p:nvSpPr>
            <p:spPr bwMode="auto">
              <a:xfrm>
                <a:off x="3648" y="2942"/>
                <a:ext cx="206" cy="225"/>
              </a:xfrm>
              <a:custGeom>
                <a:avLst/>
                <a:gdLst/>
                <a:ahLst/>
                <a:cxnLst>
                  <a:cxn ang="0">
                    <a:pos x="73" y="47"/>
                  </a:cxn>
                  <a:cxn ang="0">
                    <a:pos x="96" y="23"/>
                  </a:cxn>
                  <a:cxn ang="0">
                    <a:pos x="118" y="9"/>
                  </a:cxn>
                  <a:cxn ang="0">
                    <a:pos x="149" y="0"/>
                  </a:cxn>
                  <a:cxn ang="0">
                    <a:pos x="171" y="11"/>
                  </a:cxn>
                  <a:cxn ang="0">
                    <a:pos x="190" y="33"/>
                  </a:cxn>
                  <a:cxn ang="0">
                    <a:pos x="200" y="66"/>
                  </a:cxn>
                  <a:cxn ang="0">
                    <a:pos x="206" y="109"/>
                  </a:cxn>
                  <a:cxn ang="0">
                    <a:pos x="202" y="139"/>
                  </a:cxn>
                  <a:cxn ang="0">
                    <a:pos x="192" y="176"/>
                  </a:cxn>
                  <a:cxn ang="0">
                    <a:pos x="175" y="205"/>
                  </a:cxn>
                  <a:cxn ang="0">
                    <a:pos x="157" y="217"/>
                  </a:cxn>
                  <a:cxn ang="0">
                    <a:pos x="126" y="225"/>
                  </a:cxn>
                  <a:cxn ang="0">
                    <a:pos x="100" y="223"/>
                  </a:cxn>
                  <a:cxn ang="0">
                    <a:pos x="77" y="213"/>
                  </a:cxn>
                  <a:cxn ang="0">
                    <a:pos x="59" y="174"/>
                  </a:cxn>
                  <a:cxn ang="0">
                    <a:pos x="53" y="143"/>
                  </a:cxn>
                  <a:cxn ang="0">
                    <a:pos x="55" y="133"/>
                  </a:cxn>
                  <a:cxn ang="0">
                    <a:pos x="32" y="127"/>
                  </a:cxn>
                  <a:cxn ang="0">
                    <a:pos x="12" y="121"/>
                  </a:cxn>
                  <a:cxn ang="0">
                    <a:pos x="2" y="109"/>
                  </a:cxn>
                  <a:cxn ang="0">
                    <a:pos x="0" y="100"/>
                  </a:cxn>
                  <a:cxn ang="0">
                    <a:pos x="0" y="94"/>
                  </a:cxn>
                  <a:cxn ang="0">
                    <a:pos x="2" y="88"/>
                  </a:cxn>
                  <a:cxn ang="0">
                    <a:pos x="12" y="88"/>
                  </a:cxn>
                  <a:cxn ang="0">
                    <a:pos x="22" y="90"/>
                  </a:cxn>
                  <a:cxn ang="0">
                    <a:pos x="36" y="96"/>
                  </a:cxn>
                  <a:cxn ang="0">
                    <a:pos x="57" y="105"/>
                  </a:cxn>
                  <a:cxn ang="0">
                    <a:pos x="61" y="78"/>
                  </a:cxn>
                  <a:cxn ang="0">
                    <a:pos x="73" y="47"/>
                  </a:cxn>
                </a:cxnLst>
                <a:rect l="0" t="0" r="r" b="b"/>
                <a:pathLst>
                  <a:path w="206" h="225">
                    <a:moveTo>
                      <a:pt x="73" y="47"/>
                    </a:moveTo>
                    <a:lnTo>
                      <a:pt x="96" y="23"/>
                    </a:lnTo>
                    <a:lnTo>
                      <a:pt x="118" y="9"/>
                    </a:lnTo>
                    <a:lnTo>
                      <a:pt x="149" y="0"/>
                    </a:lnTo>
                    <a:lnTo>
                      <a:pt x="171" y="11"/>
                    </a:lnTo>
                    <a:lnTo>
                      <a:pt x="190" y="33"/>
                    </a:lnTo>
                    <a:lnTo>
                      <a:pt x="200" y="66"/>
                    </a:lnTo>
                    <a:lnTo>
                      <a:pt x="206" y="109"/>
                    </a:lnTo>
                    <a:lnTo>
                      <a:pt x="202" y="139"/>
                    </a:lnTo>
                    <a:lnTo>
                      <a:pt x="192" y="176"/>
                    </a:lnTo>
                    <a:lnTo>
                      <a:pt x="175" y="205"/>
                    </a:lnTo>
                    <a:lnTo>
                      <a:pt x="157" y="217"/>
                    </a:lnTo>
                    <a:lnTo>
                      <a:pt x="126" y="225"/>
                    </a:lnTo>
                    <a:lnTo>
                      <a:pt x="100" y="223"/>
                    </a:lnTo>
                    <a:lnTo>
                      <a:pt x="77" y="213"/>
                    </a:lnTo>
                    <a:lnTo>
                      <a:pt x="59" y="174"/>
                    </a:lnTo>
                    <a:lnTo>
                      <a:pt x="53" y="143"/>
                    </a:lnTo>
                    <a:lnTo>
                      <a:pt x="55" y="133"/>
                    </a:lnTo>
                    <a:lnTo>
                      <a:pt x="32" y="127"/>
                    </a:lnTo>
                    <a:lnTo>
                      <a:pt x="12" y="121"/>
                    </a:lnTo>
                    <a:lnTo>
                      <a:pt x="2" y="109"/>
                    </a:lnTo>
                    <a:lnTo>
                      <a:pt x="0" y="100"/>
                    </a:lnTo>
                    <a:lnTo>
                      <a:pt x="0" y="94"/>
                    </a:lnTo>
                    <a:lnTo>
                      <a:pt x="2" y="88"/>
                    </a:lnTo>
                    <a:lnTo>
                      <a:pt x="12" y="88"/>
                    </a:lnTo>
                    <a:lnTo>
                      <a:pt x="22" y="90"/>
                    </a:lnTo>
                    <a:lnTo>
                      <a:pt x="36" y="96"/>
                    </a:lnTo>
                    <a:lnTo>
                      <a:pt x="57" y="105"/>
                    </a:lnTo>
                    <a:lnTo>
                      <a:pt x="61" y="78"/>
                    </a:lnTo>
                    <a:lnTo>
                      <a:pt x="73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55" name="Freeform 43"/>
              <p:cNvSpPr>
                <a:spLocks/>
              </p:cNvSpPr>
              <p:nvPr/>
            </p:nvSpPr>
            <p:spPr bwMode="auto">
              <a:xfrm>
                <a:off x="3656" y="3187"/>
                <a:ext cx="202" cy="360"/>
              </a:xfrm>
              <a:custGeom>
                <a:avLst/>
                <a:gdLst/>
                <a:ahLst/>
                <a:cxnLst>
                  <a:cxn ang="0">
                    <a:pos x="49" y="11"/>
                  </a:cxn>
                  <a:cxn ang="0">
                    <a:pos x="75" y="0"/>
                  </a:cxn>
                  <a:cxn ang="0">
                    <a:pos x="108" y="0"/>
                  </a:cxn>
                  <a:cxn ang="0">
                    <a:pos x="139" y="5"/>
                  </a:cxn>
                  <a:cxn ang="0">
                    <a:pos x="155" y="19"/>
                  </a:cxn>
                  <a:cxn ang="0">
                    <a:pos x="172" y="45"/>
                  </a:cxn>
                  <a:cxn ang="0">
                    <a:pos x="186" y="86"/>
                  </a:cxn>
                  <a:cxn ang="0">
                    <a:pos x="198" y="146"/>
                  </a:cxn>
                  <a:cxn ang="0">
                    <a:pos x="202" y="203"/>
                  </a:cxn>
                  <a:cxn ang="0">
                    <a:pos x="198" y="262"/>
                  </a:cxn>
                  <a:cxn ang="0">
                    <a:pos x="186" y="297"/>
                  </a:cxn>
                  <a:cxn ang="0">
                    <a:pos x="176" y="325"/>
                  </a:cxn>
                  <a:cxn ang="0">
                    <a:pos x="157" y="340"/>
                  </a:cxn>
                  <a:cxn ang="0">
                    <a:pos x="131" y="350"/>
                  </a:cxn>
                  <a:cxn ang="0">
                    <a:pos x="98" y="356"/>
                  </a:cxn>
                  <a:cxn ang="0">
                    <a:pos x="65" y="360"/>
                  </a:cxn>
                  <a:cxn ang="0">
                    <a:pos x="33" y="356"/>
                  </a:cxn>
                  <a:cxn ang="0">
                    <a:pos x="6" y="338"/>
                  </a:cxn>
                  <a:cxn ang="0">
                    <a:pos x="0" y="307"/>
                  </a:cxn>
                  <a:cxn ang="0">
                    <a:pos x="0" y="268"/>
                  </a:cxn>
                  <a:cxn ang="0">
                    <a:pos x="14" y="229"/>
                  </a:cxn>
                  <a:cxn ang="0">
                    <a:pos x="45" y="195"/>
                  </a:cxn>
                  <a:cxn ang="0">
                    <a:pos x="55" y="162"/>
                  </a:cxn>
                  <a:cxn ang="0">
                    <a:pos x="49" y="127"/>
                  </a:cxn>
                  <a:cxn ang="0">
                    <a:pos x="35" y="96"/>
                  </a:cxn>
                  <a:cxn ang="0">
                    <a:pos x="26" y="62"/>
                  </a:cxn>
                  <a:cxn ang="0">
                    <a:pos x="37" y="25"/>
                  </a:cxn>
                  <a:cxn ang="0">
                    <a:pos x="49" y="11"/>
                  </a:cxn>
                </a:cxnLst>
                <a:rect l="0" t="0" r="r" b="b"/>
                <a:pathLst>
                  <a:path w="202" h="360">
                    <a:moveTo>
                      <a:pt x="49" y="11"/>
                    </a:moveTo>
                    <a:lnTo>
                      <a:pt x="75" y="0"/>
                    </a:lnTo>
                    <a:lnTo>
                      <a:pt x="108" y="0"/>
                    </a:lnTo>
                    <a:lnTo>
                      <a:pt x="139" y="5"/>
                    </a:lnTo>
                    <a:lnTo>
                      <a:pt x="155" y="19"/>
                    </a:lnTo>
                    <a:lnTo>
                      <a:pt x="172" y="45"/>
                    </a:lnTo>
                    <a:lnTo>
                      <a:pt x="186" y="86"/>
                    </a:lnTo>
                    <a:lnTo>
                      <a:pt x="198" y="146"/>
                    </a:lnTo>
                    <a:lnTo>
                      <a:pt x="202" y="203"/>
                    </a:lnTo>
                    <a:lnTo>
                      <a:pt x="198" y="262"/>
                    </a:lnTo>
                    <a:lnTo>
                      <a:pt x="186" y="297"/>
                    </a:lnTo>
                    <a:lnTo>
                      <a:pt x="176" y="325"/>
                    </a:lnTo>
                    <a:lnTo>
                      <a:pt x="157" y="340"/>
                    </a:lnTo>
                    <a:lnTo>
                      <a:pt x="131" y="350"/>
                    </a:lnTo>
                    <a:lnTo>
                      <a:pt x="98" y="356"/>
                    </a:lnTo>
                    <a:lnTo>
                      <a:pt x="65" y="360"/>
                    </a:lnTo>
                    <a:lnTo>
                      <a:pt x="33" y="356"/>
                    </a:lnTo>
                    <a:lnTo>
                      <a:pt x="6" y="338"/>
                    </a:lnTo>
                    <a:lnTo>
                      <a:pt x="0" y="307"/>
                    </a:lnTo>
                    <a:lnTo>
                      <a:pt x="0" y="268"/>
                    </a:lnTo>
                    <a:lnTo>
                      <a:pt x="14" y="229"/>
                    </a:lnTo>
                    <a:lnTo>
                      <a:pt x="45" y="195"/>
                    </a:lnTo>
                    <a:lnTo>
                      <a:pt x="55" y="162"/>
                    </a:lnTo>
                    <a:lnTo>
                      <a:pt x="49" y="127"/>
                    </a:lnTo>
                    <a:lnTo>
                      <a:pt x="35" y="96"/>
                    </a:lnTo>
                    <a:lnTo>
                      <a:pt x="26" y="62"/>
                    </a:lnTo>
                    <a:lnTo>
                      <a:pt x="37" y="25"/>
                    </a:lnTo>
                    <a:lnTo>
                      <a:pt x="49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56" name="Freeform 44"/>
              <p:cNvSpPr>
                <a:spLocks/>
              </p:cNvSpPr>
              <p:nvPr/>
            </p:nvSpPr>
            <p:spPr bwMode="auto">
              <a:xfrm>
                <a:off x="3521" y="3404"/>
                <a:ext cx="241" cy="141"/>
              </a:xfrm>
              <a:custGeom>
                <a:avLst/>
                <a:gdLst/>
                <a:ahLst/>
                <a:cxnLst>
                  <a:cxn ang="0">
                    <a:pos x="170" y="41"/>
                  </a:cxn>
                  <a:cxn ang="0">
                    <a:pos x="221" y="55"/>
                  </a:cxn>
                  <a:cxn ang="0">
                    <a:pos x="241" y="82"/>
                  </a:cxn>
                  <a:cxn ang="0">
                    <a:pos x="241" y="110"/>
                  </a:cxn>
                  <a:cxn ang="0">
                    <a:pos x="225" y="135"/>
                  </a:cxn>
                  <a:cxn ang="0">
                    <a:pos x="180" y="141"/>
                  </a:cxn>
                  <a:cxn ang="0">
                    <a:pos x="121" y="106"/>
                  </a:cxn>
                  <a:cxn ang="0">
                    <a:pos x="51" y="61"/>
                  </a:cxn>
                  <a:cxn ang="0">
                    <a:pos x="39" y="51"/>
                  </a:cxn>
                  <a:cxn ang="0">
                    <a:pos x="41" y="74"/>
                  </a:cxn>
                  <a:cxn ang="0">
                    <a:pos x="0" y="82"/>
                  </a:cxn>
                  <a:cxn ang="0">
                    <a:pos x="2" y="39"/>
                  </a:cxn>
                  <a:cxn ang="0">
                    <a:pos x="16" y="4"/>
                  </a:cxn>
                  <a:cxn ang="0">
                    <a:pos x="43" y="0"/>
                  </a:cxn>
                  <a:cxn ang="0">
                    <a:pos x="96" y="16"/>
                  </a:cxn>
                  <a:cxn ang="0">
                    <a:pos x="170" y="41"/>
                  </a:cxn>
                </a:cxnLst>
                <a:rect l="0" t="0" r="r" b="b"/>
                <a:pathLst>
                  <a:path w="241" h="141">
                    <a:moveTo>
                      <a:pt x="170" y="41"/>
                    </a:moveTo>
                    <a:lnTo>
                      <a:pt x="221" y="55"/>
                    </a:lnTo>
                    <a:lnTo>
                      <a:pt x="241" y="82"/>
                    </a:lnTo>
                    <a:lnTo>
                      <a:pt x="241" y="110"/>
                    </a:lnTo>
                    <a:lnTo>
                      <a:pt x="225" y="135"/>
                    </a:lnTo>
                    <a:lnTo>
                      <a:pt x="180" y="141"/>
                    </a:lnTo>
                    <a:lnTo>
                      <a:pt x="121" y="106"/>
                    </a:lnTo>
                    <a:lnTo>
                      <a:pt x="51" y="61"/>
                    </a:lnTo>
                    <a:lnTo>
                      <a:pt x="39" y="51"/>
                    </a:lnTo>
                    <a:lnTo>
                      <a:pt x="41" y="74"/>
                    </a:lnTo>
                    <a:lnTo>
                      <a:pt x="0" y="82"/>
                    </a:lnTo>
                    <a:lnTo>
                      <a:pt x="2" y="39"/>
                    </a:lnTo>
                    <a:lnTo>
                      <a:pt x="16" y="4"/>
                    </a:lnTo>
                    <a:lnTo>
                      <a:pt x="43" y="0"/>
                    </a:lnTo>
                    <a:lnTo>
                      <a:pt x="96" y="16"/>
                    </a:lnTo>
                    <a:lnTo>
                      <a:pt x="17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57" name="Freeform 45"/>
              <p:cNvSpPr>
                <a:spLocks/>
              </p:cNvSpPr>
              <p:nvPr/>
            </p:nvSpPr>
            <p:spPr bwMode="auto">
              <a:xfrm>
                <a:off x="3597" y="3380"/>
                <a:ext cx="241" cy="138"/>
              </a:xfrm>
              <a:custGeom>
                <a:avLst/>
                <a:gdLst/>
                <a:ahLst/>
                <a:cxnLst>
                  <a:cxn ang="0">
                    <a:pos x="169" y="40"/>
                  </a:cxn>
                  <a:cxn ang="0">
                    <a:pos x="220" y="55"/>
                  </a:cxn>
                  <a:cxn ang="0">
                    <a:pos x="241" y="81"/>
                  </a:cxn>
                  <a:cxn ang="0">
                    <a:pos x="241" y="108"/>
                  </a:cxn>
                  <a:cxn ang="0">
                    <a:pos x="224" y="134"/>
                  </a:cxn>
                  <a:cxn ang="0">
                    <a:pos x="179" y="138"/>
                  </a:cxn>
                  <a:cxn ang="0">
                    <a:pos x="120" y="106"/>
                  </a:cxn>
                  <a:cxn ang="0">
                    <a:pos x="51" y="61"/>
                  </a:cxn>
                  <a:cxn ang="0">
                    <a:pos x="38" y="51"/>
                  </a:cxn>
                  <a:cxn ang="0">
                    <a:pos x="40" y="73"/>
                  </a:cxn>
                  <a:cxn ang="0">
                    <a:pos x="0" y="81"/>
                  </a:cxn>
                  <a:cxn ang="0">
                    <a:pos x="2" y="38"/>
                  </a:cxn>
                  <a:cxn ang="0">
                    <a:pos x="16" y="6"/>
                  </a:cxn>
                  <a:cxn ang="0">
                    <a:pos x="43" y="0"/>
                  </a:cxn>
                  <a:cxn ang="0">
                    <a:pos x="96" y="18"/>
                  </a:cxn>
                  <a:cxn ang="0">
                    <a:pos x="169" y="40"/>
                  </a:cxn>
                </a:cxnLst>
                <a:rect l="0" t="0" r="r" b="b"/>
                <a:pathLst>
                  <a:path w="241" h="138">
                    <a:moveTo>
                      <a:pt x="169" y="40"/>
                    </a:moveTo>
                    <a:lnTo>
                      <a:pt x="220" y="55"/>
                    </a:lnTo>
                    <a:lnTo>
                      <a:pt x="241" y="81"/>
                    </a:lnTo>
                    <a:lnTo>
                      <a:pt x="241" y="108"/>
                    </a:lnTo>
                    <a:lnTo>
                      <a:pt x="224" y="134"/>
                    </a:lnTo>
                    <a:lnTo>
                      <a:pt x="179" y="138"/>
                    </a:lnTo>
                    <a:lnTo>
                      <a:pt x="120" y="106"/>
                    </a:lnTo>
                    <a:lnTo>
                      <a:pt x="51" y="61"/>
                    </a:lnTo>
                    <a:lnTo>
                      <a:pt x="38" y="51"/>
                    </a:lnTo>
                    <a:lnTo>
                      <a:pt x="40" y="73"/>
                    </a:lnTo>
                    <a:lnTo>
                      <a:pt x="0" y="81"/>
                    </a:lnTo>
                    <a:lnTo>
                      <a:pt x="2" y="38"/>
                    </a:lnTo>
                    <a:lnTo>
                      <a:pt x="16" y="6"/>
                    </a:lnTo>
                    <a:lnTo>
                      <a:pt x="43" y="0"/>
                    </a:lnTo>
                    <a:lnTo>
                      <a:pt x="96" y="18"/>
                    </a:lnTo>
                    <a:lnTo>
                      <a:pt x="169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58" name="Freeform 46"/>
              <p:cNvSpPr>
                <a:spLocks/>
              </p:cNvSpPr>
              <p:nvPr/>
            </p:nvSpPr>
            <p:spPr bwMode="auto">
              <a:xfrm>
                <a:off x="3719" y="3200"/>
                <a:ext cx="192" cy="280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131" y="32"/>
                  </a:cxn>
                  <a:cxn ang="0">
                    <a:pos x="172" y="100"/>
                  </a:cxn>
                  <a:cxn ang="0">
                    <a:pos x="192" y="161"/>
                  </a:cxn>
                  <a:cxn ang="0">
                    <a:pos x="176" y="188"/>
                  </a:cxn>
                  <a:cxn ang="0">
                    <a:pos x="129" y="214"/>
                  </a:cxn>
                  <a:cxn ang="0">
                    <a:pos x="78" y="224"/>
                  </a:cxn>
                  <a:cxn ang="0">
                    <a:pos x="72" y="235"/>
                  </a:cxn>
                  <a:cxn ang="0">
                    <a:pos x="64" y="245"/>
                  </a:cxn>
                  <a:cxn ang="0">
                    <a:pos x="57" y="255"/>
                  </a:cxn>
                  <a:cxn ang="0">
                    <a:pos x="57" y="265"/>
                  </a:cxn>
                  <a:cxn ang="0">
                    <a:pos x="51" y="276"/>
                  </a:cxn>
                  <a:cxn ang="0">
                    <a:pos x="37" y="280"/>
                  </a:cxn>
                  <a:cxn ang="0">
                    <a:pos x="27" y="280"/>
                  </a:cxn>
                  <a:cxn ang="0">
                    <a:pos x="21" y="269"/>
                  </a:cxn>
                  <a:cxn ang="0">
                    <a:pos x="21" y="259"/>
                  </a:cxn>
                  <a:cxn ang="0">
                    <a:pos x="27" y="249"/>
                  </a:cxn>
                  <a:cxn ang="0">
                    <a:pos x="37" y="239"/>
                  </a:cxn>
                  <a:cxn ang="0">
                    <a:pos x="25" y="239"/>
                  </a:cxn>
                  <a:cxn ang="0">
                    <a:pos x="15" y="241"/>
                  </a:cxn>
                  <a:cxn ang="0">
                    <a:pos x="0" y="239"/>
                  </a:cxn>
                  <a:cxn ang="0">
                    <a:pos x="0" y="229"/>
                  </a:cxn>
                  <a:cxn ang="0">
                    <a:pos x="0" y="218"/>
                  </a:cxn>
                  <a:cxn ang="0">
                    <a:pos x="10" y="210"/>
                  </a:cxn>
                  <a:cxn ang="0">
                    <a:pos x="21" y="210"/>
                  </a:cxn>
                  <a:cxn ang="0">
                    <a:pos x="31" y="210"/>
                  </a:cxn>
                  <a:cxn ang="0">
                    <a:pos x="41" y="208"/>
                  </a:cxn>
                  <a:cxn ang="0">
                    <a:pos x="37" y="198"/>
                  </a:cxn>
                  <a:cxn ang="0">
                    <a:pos x="27" y="192"/>
                  </a:cxn>
                  <a:cxn ang="0">
                    <a:pos x="25" y="182"/>
                  </a:cxn>
                  <a:cxn ang="0">
                    <a:pos x="25" y="171"/>
                  </a:cxn>
                  <a:cxn ang="0">
                    <a:pos x="33" y="163"/>
                  </a:cxn>
                  <a:cxn ang="0">
                    <a:pos x="43" y="163"/>
                  </a:cxn>
                  <a:cxn ang="0">
                    <a:pos x="53" y="171"/>
                  </a:cxn>
                  <a:cxn ang="0">
                    <a:pos x="64" y="177"/>
                  </a:cxn>
                  <a:cxn ang="0">
                    <a:pos x="74" y="182"/>
                  </a:cxn>
                  <a:cxn ang="0">
                    <a:pos x="84" y="188"/>
                  </a:cxn>
                  <a:cxn ang="0">
                    <a:pos x="135" y="173"/>
                  </a:cxn>
                  <a:cxn ang="0">
                    <a:pos x="160" y="153"/>
                  </a:cxn>
                  <a:cxn ang="0">
                    <a:pos x="139" y="106"/>
                  </a:cxn>
                  <a:cxn ang="0">
                    <a:pos x="88" y="67"/>
                  </a:cxn>
                  <a:cxn ang="0">
                    <a:pos x="47" y="37"/>
                  </a:cxn>
                  <a:cxn ang="0">
                    <a:pos x="43" y="8"/>
                  </a:cxn>
                  <a:cxn ang="0">
                    <a:pos x="72" y="0"/>
                  </a:cxn>
                </a:cxnLst>
                <a:rect l="0" t="0" r="r" b="b"/>
                <a:pathLst>
                  <a:path w="192" h="280">
                    <a:moveTo>
                      <a:pt x="72" y="0"/>
                    </a:moveTo>
                    <a:lnTo>
                      <a:pt x="131" y="32"/>
                    </a:lnTo>
                    <a:lnTo>
                      <a:pt x="172" y="100"/>
                    </a:lnTo>
                    <a:lnTo>
                      <a:pt x="192" y="161"/>
                    </a:lnTo>
                    <a:lnTo>
                      <a:pt x="176" y="188"/>
                    </a:lnTo>
                    <a:lnTo>
                      <a:pt x="129" y="214"/>
                    </a:lnTo>
                    <a:lnTo>
                      <a:pt x="78" y="224"/>
                    </a:lnTo>
                    <a:lnTo>
                      <a:pt x="72" y="235"/>
                    </a:lnTo>
                    <a:lnTo>
                      <a:pt x="64" y="245"/>
                    </a:lnTo>
                    <a:lnTo>
                      <a:pt x="57" y="255"/>
                    </a:lnTo>
                    <a:lnTo>
                      <a:pt x="57" y="265"/>
                    </a:lnTo>
                    <a:lnTo>
                      <a:pt x="51" y="276"/>
                    </a:lnTo>
                    <a:lnTo>
                      <a:pt x="37" y="280"/>
                    </a:lnTo>
                    <a:lnTo>
                      <a:pt x="27" y="280"/>
                    </a:lnTo>
                    <a:lnTo>
                      <a:pt x="21" y="269"/>
                    </a:lnTo>
                    <a:lnTo>
                      <a:pt x="21" y="259"/>
                    </a:lnTo>
                    <a:lnTo>
                      <a:pt x="27" y="249"/>
                    </a:lnTo>
                    <a:lnTo>
                      <a:pt x="37" y="239"/>
                    </a:lnTo>
                    <a:lnTo>
                      <a:pt x="25" y="239"/>
                    </a:lnTo>
                    <a:lnTo>
                      <a:pt x="15" y="241"/>
                    </a:lnTo>
                    <a:lnTo>
                      <a:pt x="0" y="239"/>
                    </a:lnTo>
                    <a:lnTo>
                      <a:pt x="0" y="229"/>
                    </a:lnTo>
                    <a:lnTo>
                      <a:pt x="0" y="218"/>
                    </a:lnTo>
                    <a:lnTo>
                      <a:pt x="10" y="210"/>
                    </a:lnTo>
                    <a:lnTo>
                      <a:pt x="21" y="210"/>
                    </a:lnTo>
                    <a:lnTo>
                      <a:pt x="31" y="210"/>
                    </a:lnTo>
                    <a:lnTo>
                      <a:pt x="41" y="208"/>
                    </a:lnTo>
                    <a:lnTo>
                      <a:pt x="37" y="198"/>
                    </a:lnTo>
                    <a:lnTo>
                      <a:pt x="27" y="192"/>
                    </a:lnTo>
                    <a:lnTo>
                      <a:pt x="25" y="182"/>
                    </a:lnTo>
                    <a:lnTo>
                      <a:pt x="25" y="171"/>
                    </a:lnTo>
                    <a:lnTo>
                      <a:pt x="33" y="163"/>
                    </a:lnTo>
                    <a:lnTo>
                      <a:pt x="43" y="163"/>
                    </a:lnTo>
                    <a:lnTo>
                      <a:pt x="53" y="171"/>
                    </a:lnTo>
                    <a:lnTo>
                      <a:pt x="64" y="177"/>
                    </a:lnTo>
                    <a:lnTo>
                      <a:pt x="74" y="182"/>
                    </a:lnTo>
                    <a:lnTo>
                      <a:pt x="84" y="188"/>
                    </a:lnTo>
                    <a:lnTo>
                      <a:pt x="135" y="173"/>
                    </a:lnTo>
                    <a:lnTo>
                      <a:pt x="160" y="153"/>
                    </a:lnTo>
                    <a:lnTo>
                      <a:pt x="139" y="106"/>
                    </a:lnTo>
                    <a:lnTo>
                      <a:pt x="88" y="67"/>
                    </a:lnTo>
                    <a:lnTo>
                      <a:pt x="47" y="37"/>
                    </a:lnTo>
                    <a:lnTo>
                      <a:pt x="43" y="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59" name="Freeform 47"/>
              <p:cNvSpPr>
                <a:spLocks/>
              </p:cNvSpPr>
              <p:nvPr/>
            </p:nvSpPr>
            <p:spPr bwMode="auto">
              <a:xfrm>
                <a:off x="3584" y="3202"/>
                <a:ext cx="192" cy="282"/>
              </a:xfrm>
              <a:custGeom>
                <a:avLst/>
                <a:gdLst/>
                <a:ahLst/>
                <a:cxnLst>
                  <a:cxn ang="0">
                    <a:pos x="121" y="0"/>
                  </a:cxn>
                  <a:cxn ang="0">
                    <a:pos x="62" y="35"/>
                  </a:cxn>
                  <a:cxn ang="0">
                    <a:pos x="21" y="102"/>
                  </a:cxn>
                  <a:cxn ang="0">
                    <a:pos x="0" y="163"/>
                  </a:cxn>
                  <a:cxn ang="0">
                    <a:pos x="17" y="190"/>
                  </a:cxn>
                  <a:cxn ang="0">
                    <a:pos x="64" y="216"/>
                  </a:cxn>
                  <a:cxn ang="0">
                    <a:pos x="115" y="227"/>
                  </a:cxn>
                  <a:cxn ang="0">
                    <a:pos x="121" y="237"/>
                  </a:cxn>
                  <a:cxn ang="0">
                    <a:pos x="129" y="247"/>
                  </a:cxn>
                  <a:cxn ang="0">
                    <a:pos x="135" y="257"/>
                  </a:cxn>
                  <a:cxn ang="0">
                    <a:pos x="135" y="267"/>
                  </a:cxn>
                  <a:cxn ang="0">
                    <a:pos x="141" y="278"/>
                  </a:cxn>
                  <a:cxn ang="0">
                    <a:pos x="156" y="282"/>
                  </a:cxn>
                  <a:cxn ang="0">
                    <a:pos x="166" y="282"/>
                  </a:cxn>
                  <a:cxn ang="0">
                    <a:pos x="172" y="271"/>
                  </a:cxn>
                  <a:cxn ang="0">
                    <a:pos x="172" y="261"/>
                  </a:cxn>
                  <a:cxn ang="0">
                    <a:pos x="166" y="251"/>
                  </a:cxn>
                  <a:cxn ang="0">
                    <a:pos x="156" y="241"/>
                  </a:cxn>
                  <a:cxn ang="0">
                    <a:pos x="168" y="241"/>
                  </a:cxn>
                  <a:cxn ang="0">
                    <a:pos x="178" y="245"/>
                  </a:cxn>
                  <a:cxn ang="0">
                    <a:pos x="192" y="241"/>
                  </a:cxn>
                  <a:cxn ang="0">
                    <a:pos x="192" y="231"/>
                  </a:cxn>
                  <a:cxn ang="0">
                    <a:pos x="192" y="220"/>
                  </a:cxn>
                  <a:cxn ang="0">
                    <a:pos x="182" y="214"/>
                  </a:cxn>
                  <a:cxn ang="0">
                    <a:pos x="172" y="214"/>
                  </a:cxn>
                  <a:cxn ang="0">
                    <a:pos x="162" y="214"/>
                  </a:cxn>
                  <a:cxn ang="0">
                    <a:pos x="152" y="210"/>
                  </a:cxn>
                  <a:cxn ang="0">
                    <a:pos x="156" y="200"/>
                  </a:cxn>
                  <a:cxn ang="0">
                    <a:pos x="166" y="194"/>
                  </a:cxn>
                  <a:cxn ang="0">
                    <a:pos x="168" y="184"/>
                  </a:cxn>
                  <a:cxn ang="0">
                    <a:pos x="168" y="173"/>
                  </a:cxn>
                  <a:cxn ang="0">
                    <a:pos x="160" y="165"/>
                  </a:cxn>
                  <a:cxn ang="0">
                    <a:pos x="150" y="165"/>
                  </a:cxn>
                  <a:cxn ang="0">
                    <a:pos x="139" y="173"/>
                  </a:cxn>
                  <a:cxn ang="0">
                    <a:pos x="129" y="180"/>
                  </a:cxn>
                  <a:cxn ang="0">
                    <a:pos x="119" y="184"/>
                  </a:cxn>
                  <a:cxn ang="0">
                    <a:pos x="109" y="190"/>
                  </a:cxn>
                  <a:cxn ang="0">
                    <a:pos x="58" y="175"/>
                  </a:cxn>
                  <a:cxn ang="0">
                    <a:pos x="33" y="155"/>
                  </a:cxn>
                  <a:cxn ang="0">
                    <a:pos x="53" y="108"/>
                  </a:cxn>
                  <a:cxn ang="0">
                    <a:pos x="105" y="67"/>
                  </a:cxn>
                  <a:cxn ang="0">
                    <a:pos x="145" y="37"/>
                  </a:cxn>
                  <a:cxn ang="0">
                    <a:pos x="150" y="10"/>
                  </a:cxn>
                  <a:cxn ang="0">
                    <a:pos x="121" y="0"/>
                  </a:cxn>
                </a:cxnLst>
                <a:rect l="0" t="0" r="r" b="b"/>
                <a:pathLst>
                  <a:path w="192" h="282">
                    <a:moveTo>
                      <a:pt x="121" y="0"/>
                    </a:moveTo>
                    <a:lnTo>
                      <a:pt x="62" y="35"/>
                    </a:lnTo>
                    <a:lnTo>
                      <a:pt x="21" y="102"/>
                    </a:lnTo>
                    <a:lnTo>
                      <a:pt x="0" y="163"/>
                    </a:lnTo>
                    <a:lnTo>
                      <a:pt x="17" y="190"/>
                    </a:lnTo>
                    <a:lnTo>
                      <a:pt x="64" y="216"/>
                    </a:lnTo>
                    <a:lnTo>
                      <a:pt x="115" y="227"/>
                    </a:lnTo>
                    <a:lnTo>
                      <a:pt x="121" y="237"/>
                    </a:lnTo>
                    <a:lnTo>
                      <a:pt x="129" y="247"/>
                    </a:lnTo>
                    <a:lnTo>
                      <a:pt x="135" y="257"/>
                    </a:lnTo>
                    <a:lnTo>
                      <a:pt x="135" y="267"/>
                    </a:lnTo>
                    <a:lnTo>
                      <a:pt x="141" y="278"/>
                    </a:lnTo>
                    <a:lnTo>
                      <a:pt x="156" y="282"/>
                    </a:lnTo>
                    <a:lnTo>
                      <a:pt x="166" y="282"/>
                    </a:lnTo>
                    <a:lnTo>
                      <a:pt x="172" y="271"/>
                    </a:lnTo>
                    <a:lnTo>
                      <a:pt x="172" y="261"/>
                    </a:lnTo>
                    <a:lnTo>
                      <a:pt x="166" y="251"/>
                    </a:lnTo>
                    <a:lnTo>
                      <a:pt x="156" y="241"/>
                    </a:lnTo>
                    <a:lnTo>
                      <a:pt x="168" y="241"/>
                    </a:lnTo>
                    <a:lnTo>
                      <a:pt x="178" y="245"/>
                    </a:lnTo>
                    <a:lnTo>
                      <a:pt x="192" y="241"/>
                    </a:lnTo>
                    <a:lnTo>
                      <a:pt x="192" y="231"/>
                    </a:lnTo>
                    <a:lnTo>
                      <a:pt x="192" y="220"/>
                    </a:lnTo>
                    <a:lnTo>
                      <a:pt x="182" y="214"/>
                    </a:lnTo>
                    <a:lnTo>
                      <a:pt x="172" y="214"/>
                    </a:lnTo>
                    <a:lnTo>
                      <a:pt x="162" y="214"/>
                    </a:lnTo>
                    <a:lnTo>
                      <a:pt x="152" y="210"/>
                    </a:lnTo>
                    <a:lnTo>
                      <a:pt x="156" y="200"/>
                    </a:lnTo>
                    <a:lnTo>
                      <a:pt x="166" y="194"/>
                    </a:lnTo>
                    <a:lnTo>
                      <a:pt x="168" y="184"/>
                    </a:lnTo>
                    <a:lnTo>
                      <a:pt x="168" y="173"/>
                    </a:lnTo>
                    <a:lnTo>
                      <a:pt x="160" y="165"/>
                    </a:lnTo>
                    <a:lnTo>
                      <a:pt x="150" y="165"/>
                    </a:lnTo>
                    <a:lnTo>
                      <a:pt x="139" y="173"/>
                    </a:lnTo>
                    <a:lnTo>
                      <a:pt x="129" y="180"/>
                    </a:lnTo>
                    <a:lnTo>
                      <a:pt x="119" y="184"/>
                    </a:lnTo>
                    <a:lnTo>
                      <a:pt x="109" y="190"/>
                    </a:lnTo>
                    <a:lnTo>
                      <a:pt x="58" y="175"/>
                    </a:lnTo>
                    <a:lnTo>
                      <a:pt x="33" y="155"/>
                    </a:lnTo>
                    <a:lnTo>
                      <a:pt x="53" y="108"/>
                    </a:lnTo>
                    <a:lnTo>
                      <a:pt x="105" y="67"/>
                    </a:lnTo>
                    <a:lnTo>
                      <a:pt x="145" y="37"/>
                    </a:lnTo>
                    <a:lnTo>
                      <a:pt x="150" y="1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48"/>
            <p:cNvGrpSpPr>
              <a:grpSpLocks/>
            </p:cNvGrpSpPr>
            <p:nvPr/>
          </p:nvGrpSpPr>
          <p:grpSpPr bwMode="auto">
            <a:xfrm>
              <a:off x="2381" y="3079"/>
              <a:ext cx="766" cy="721"/>
              <a:chOff x="2381" y="3079"/>
              <a:chExt cx="766" cy="721"/>
            </a:xfrm>
          </p:grpSpPr>
          <p:sp>
            <p:nvSpPr>
              <p:cNvPr id="141361" name="Freeform 49"/>
              <p:cNvSpPr>
                <a:spLocks/>
              </p:cNvSpPr>
              <p:nvPr/>
            </p:nvSpPr>
            <p:spPr bwMode="auto">
              <a:xfrm>
                <a:off x="2506" y="3134"/>
                <a:ext cx="206" cy="225"/>
              </a:xfrm>
              <a:custGeom>
                <a:avLst/>
                <a:gdLst/>
                <a:ahLst/>
                <a:cxnLst>
                  <a:cxn ang="0">
                    <a:pos x="75" y="47"/>
                  </a:cxn>
                  <a:cxn ang="0">
                    <a:pos x="98" y="23"/>
                  </a:cxn>
                  <a:cxn ang="0">
                    <a:pos x="120" y="9"/>
                  </a:cxn>
                  <a:cxn ang="0">
                    <a:pos x="151" y="0"/>
                  </a:cxn>
                  <a:cxn ang="0">
                    <a:pos x="173" y="11"/>
                  </a:cxn>
                  <a:cxn ang="0">
                    <a:pos x="192" y="33"/>
                  </a:cxn>
                  <a:cxn ang="0">
                    <a:pos x="202" y="66"/>
                  </a:cxn>
                  <a:cxn ang="0">
                    <a:pos x="206" y="109"/>
                  </a:cxn>
                  <a:cxn ang="0">
                    <a:pos x="204" y="139"/>
                  </a:cxn>
                  <a:cxn ang="0">
                    <a:pos x="194" y="176"/>
                  </a:cxn>
                  <a:cxn ang="0">
                    <a:pos x="177" y="205"/>
                  </a:cxn>
                  <a:cxn ang="0">
                    <a:pos x="159" y="217"/>
                  </a:cxn>
                  <a:cxn ang="0">
                    <a:pos x="128" y="225"/>
                  </a:cxn>
                  <a:cxn ang="0">
                    <a:pos x="102" y="223"/>
                  </a:cxn>
                  <a:cxn ang="0">
                    <a:pos x="79" y="213"/>
                  </a:cxn>
                  <a:cxn ang="0">
                    <a:pos x="61" y="174"/>
                  </a:cxn>
                  <a:cxn ang="0">
                    <a:pos x="55" y="143"/>
                  </a:cxn>
                  <a:cxn ang="0">
                    <a:pos x="57" y="133"/>
                  </a:cxn>
                  <a:cxn ang="0">
                    <a:pos x="34" y="127"/>
                  </a:cxn>
                  <a:cxn ang="0">
                    <a:pos x="14" y="121"/>
                  </a:cxn>
                  <a:cxn ang="0">
                    <a:pos x="4" y="109"/>
                  </a:cxn>
                  <a:cxn ang="0">
                    <a:pos x="0" y="100"/>
                  </a:cxn>
                  <a:cxn ang="0">
                    <a:pos x="0" y="94"/>
                  </a:cxn>
                  <a:cxn ang="0">
                    <a:pos x="4" y="88"/>
                  </a:cxn>
                  <a:cxn ang="0">
                    <a:pos x="14" y="88"/>
                  </a:cxn>
                  <a:cxn ang="0">
                    <a:pos x="24" y="90"/>
                  </a:cxn>
                  <a:cxn ang="0">
                    <a:pos x="38" y="96"/>
                  </a:cxn>
                  <a:cxn ang="0">
                    <a:pos x="59" y="105"/>
                  </a:cxn>
                  <a:cxn ang="0">
                    <a:pos x="63" y="78"/>
                  </a:cxn>
                  <a:cxn ang="0">
                    <a:pos x="75" y="47"/>
                  </a:cxn>
                </a:cxnLst>
                <a:rect l="0" t="0" r="r" b="b"/>
                <a:pathLst>
                  <a:path w="206" h="225">
                    <a:moveTo>
                      <a:pt x="75" y="47"/>
                    </a:moveTo>
                    <a:lnTo>
                      <a:pt x="98" y="23"/>
                    </a:lnTo>
                    <a:lnTo>
                      <a:pt x="120" y="9"/>
                    </a:lnTo>
                    <a:lnTo>
                      <a:pt x="151" y="0"/>
                    </a:lnTo>
                    <a:lnTo>
                      <a:pt x="173" y="11"/>
                    </a:lnTo>
                    <a:lnTo>
                      <a:pt x="192" y="33"/>
                    </a:lnTo>
                    <a:lnTo>
                      <a:pt x="202" y="66"/>
                    </a:lnTo>
                    <a:lnTo>
                      <a:pt x="206" y="109"/>
                    </a:lnTo>
                    <a:lnTo>
                      <a:pt x="204" y="139"/>
                    </a:lnTo>
                    <a:lnTo>
                      <a:pt x="194" y="176"/>
                    </a:lnTo>
                    <a:lnTo>
                      <a:pt x="177" y="205"/>
                    </a:lnTo>
                    <a:lnTo>
                      <a:pt x="159" y="217"/>
                    </a:lnTo>
                    <a:lnTo>
                      <a:pt x="128" y="225"/>
                    </a:lnTo>
                    <a:lnTo>
                      <a:pt x="102" y="223"/>
                    </a:lnTo>
                    <a:lnTo>
                      <a:pt x="79" y="213"/>
                    </a:lnTo>
                    <a:lnTo>
                      <a:pt x="61" y="174"/>
                    </a:lnTo>
                    <a:lnTo>
                      <a:pt x="55" y="143"/>
                    </a:lnTo>
                    <a:lnTo>
                      <a:pt x="57" y="133"/>
                    </a:lnTo>
                    <a:lnTo>
                      <a:pt x="34" y="127"/>
                    </a:lnTo>
                    <a:lnTo>
                      <a:pt x="14" y="121"/>
                    </a:lnTo>
                    <a:lnTo>
                      <a:pt x="4" y="109"/>
                    </a:lnTo>
                    <a:lnTo>
                      <a:pt x="0" y="100"/>
                    </a:lnTo>
                    <a:lnTo>
                      <a:pt x="0" y="94"/>
                    </a:lnTo>
                    <a:lnTo>
                      <a:pt x="4" y="88"/>
                    </a:lnTo>
                    <a:lnTo>
                      <a:pt x="14" y="88"/>
                    </a:lnTo>
                    <a:lnTo>
                      <a:pt x="24" y="90"/>
                    </a:lnTo>
                    <a:lnTo>
                      <a:pt x="38" y="96"/>
                    </a:lnTo>
                    <a:lnTo>
                      <a:pt x="59" y="105"/>
                    </a:lnTo>
                    <a:lnTo>
                      <a:pt x="63" y="78"/>
                    </a:lnTo>
                    <a:lnTo>
                      <a:pt x="75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62" name="Freeform 50"/>
              <p:cNvSpPr>
                <a:spLocks/>
              </p:cNvSpPr>
              <p:nvPr/>
            </p:nvSpPr>
            <p:spPr bwMode="auto">
              <a:xfrm>
                <a:off x="2516" y="3380"/>
                <a:ext cx="202" cy="359"/>
              </a:xfrm>
              <a:custGeom>
                <a:avLst/>
                <a:gdLst/>
                <a:ahLst/>
                <a:cxnLst>
                  <a:cxn ang="0">
                    <a:pos x="49" y="10"/>
                  </a:cxn>
                  <a:cxn ang="0">
                    <a:pos x="75" y="0"/>
                  </a:cxn>
                  <a:cxn ang="0">
                    <a:pos x="108" y="0"/>
                  </a:cxn>
                  <a:cxn ang="0">
                    <a:pos x="139" y="4"/>
                  </a:cxn>
                  <a:cxn ang="0">
                    <a:pos x="155" y="18"/>
                  </a:cxn>
                  <a:cxn ang="0">
                    <a:pos x="171" y="44"/>
                  </a:cxn>
                  <a:cxn ang="0">
                    <a:pos x="186" y="85"/>
                  </a:cxn>
                  <a:cxn ang="0">
                    <a:pos x="198" y="145"/>
                  </a:cxn>
                  <a:cxn ang="0">
                    <a:pos x="202" y="202"/>
                  </a:cxn>
                  <a:cxn ang="0">
                    <a:pos x="198" y="261"/>
                  </a:cxn>
                  <a:cxn ang="0">
                    <a:pos x="186" y="296"/>
                  </a:cxn>
                  <a:cxn ang="0">
                    <a:pos x="176" y="324"/>
                  </a:cxn>
                  <a:cxn ang="0">
                    <a:pos x="157" y="339"/>
                  </a:cxn>
                  <a:cxn ang="0">
                    <a:pos x="131" y="349"/>
                  </a:cxn>
                  <a:cxn ang="0">
                    <a:pos x="98" y="355"/>
                  </a:cxn>
                  <a:cxn ang="0">
                    <a:pos x="65" y="359"/>
                  </a:cxn>
                  <a:cxn ang="0">
                    <a:pos x="32" y="355"/>
                  </a:cxn>
                  <a:cxn ang="0">
                    <a:pos x="6" y="337"/>
                  </a:cxn>
                  <a:cxn ang="0">
                    <a:pos x="0" y="306"/>
                  </a:cxn>
                  <a:cxn ang="0">
                    <a:pos x="0" y="267"/>
                  </a:cxn>
                  <a:cxn ang="0">
                    <a:pos x="14" y="228"/>
                  </a:cxn>
                  <a:cxn ang="0">
                    <a:pos x="45" y="194"/>
                  </a:cxn>
                  <a:cxn ang="0">
                    <a:pos x="55" y="161"/>
                  </a:cxn>
                  <a:cxn ang="0">
                    <a:pos x="49" y="126"/>
                  </a:cxn>
                  <a:cxn ang="0">
                    <a:pos x="35" y="96"/>
                  </a:cxn>
                  <a:cxn ang="0">
                    <a:pos x="26" y="61"/>
                  </a:cxn>
                  <a:cxn ang="0">
                    <a:pos x="37" y="24"/>
                  </a:cxn>
                  <a:cxn ang="0">
                    <a:pos x="49" y="10"/>
                  </a:cxn>
                </a:cxnLst>
                <a:rect l="0" t="0" r="r" b="b"/>
                <a:pathLst>
                  <a:path w="202" h="359">
                    <a:moveTo>
                      <a:pt x="49" y="10"/>
                    </a:moveTo>
                    <a:lnTo>
                      <a:pt x="75" y="0"/>
                    </a:lnTo>
                    <a:lnTo>
                      <a:pt x="108" y="0"/>
                    </a:lnTo>
                    <a:lnTo>
                      <a:pt x="139" y="4"/>
                    </a:lnTo>
                    <a:lnTo>
                      <a:pt x="155" y="18"/>
                    </a:lnTo>
                    <a:lnTo>
                      <a:pt x="171" y="44"/>
                    </a:lnTo>
                    <a:lnTo>
                      <a:pt x="186" y="85"/>
                    </a:lnTo>
                    <a:lnTo>
                      <a:pt x="198" y="145"/>
                    </a:lnTo>
                    <a:lnTo>
                      <a:pt x="202" y="202"/>
                    </a:lnTo>
                    <a:lnTo>
                      <a:pt x="198" y="261"/>
                    </a:lnTo>
                    <a:lnTo>
                      <a:pt x="186" y="296"/>
                    </a:lnTo>
                    <a:lnTo>
                      <a:pt x="176" y="324"/>
                    </a:lnTo>
                    <a:lnTo>
                      <a:pt x="157" y="339"/>
                    </a:lnTo>
                    <a:lnTo>
                      <a:pt x="131" y="349"/>
                    </a:lnTo>
                    <a:lnTo>
                      <a:pt x="98" y="355"/>
                    </a:lnTo>
                    <a:lnTo>
                      <a:pt x="65" y="359"/>
                    </a:lnTo>
                    <a:lnTo>
                      <a:pt x="32" y="355"/>
                    </a:lnTo>
                    <a:lnTo>
                      <a:pt x="6" y="337"/>
                    </a:lnTo>
                    <a:lnTo>
                      <a:pt x="0" y="306"/>
                    </a:lnTo>
                    <a:lnTo>
                      <a:pt x="0" y="267"/>
                    </a:lnTo>
                    <a:lnTo>
                      <a:pt x="14" y="228"/>
                    </a:lnTo>
                    <a:lnTo>
                      <a:pt x="45" y="194"/>
                    </a:lnTo>
                    <a:lnTo>
                      <a:pt x="55" y="161"/>
                    </a:lnTo>
                    <a:lnTo>
                      <a:pt x="49" y="126"/>
                    </a:lnTo>
                    <a:lnTo>
                      <a:pt x="35" y="96"/>
                    </a:lnTo>
                    <a:lnTo>
                      <a:pt x="26" y="61"/>
                    </a:lnTo>
                    <a:lnTo>
                      <a:pt x="37" y="24"/>
                    </a:lnTo>
                    <a:lnTo>
                      <a:pt x="4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63" name="Freeform 51"/>
              <p:cNvSpPr>
                <a:spLocks/>
              </p:cNvSpPr>
              <p:nvPr/>
            </p:nvSpPr>
            <p:spPr bwMode="auto">
              <a:xfrm>
                <a:off x="2381" y="3598"/>
                <a:ext cx="241" cy="139"/>
              </a:xfrm>
              <a:custGeom>
                <a:avLst/>
                <a:gdLst/>
                <a:ahLst/>
                <a:cxnLst>
                  <a:cxn ang="0">
                    <a:pos x="170" y="41"/>
                  </a:cxn>
                  <a:cxn ang="0">
                    <a:pos x="221" y="55"/>
                  </a:cxn>
                  <a:cxn ang="0">
                    <a:pos x="241" y="82"/>
                  </a:cxn>
                  <a:cxn ang="0">
                    <a:pos x="241" y="108"/>
                  </a:cxn>
                  <a:cxn ang="0">
                    <a:pos x="225" y="135"/>
                  </a:cxn>
                  <a:cxn ang="0">
                    <a:pos x="180" y="139"/>
                  </a:cxn>
                  <a:cxn ang="0">
                    <a:pos x="120" y="106"/>
                  </a:cxn>
                  <a:cxn ang="0">
                    <a:pos x="51" y="61"/>
                  </a:cxn>
                  <a:cxn ang="0">
                    <a:pos x="39" y="51"/>
                  </a:cxn>
                  <a:cxn ang="0">
                    <a:pos x="41" y="74"/>
                  </a:cxn>
                  <a:cxn ang="0">
                    <a:pos x="0" y="82"/>
                  </a:cxn>
                  <a:cxn ang="0">
                    <a:pos x="2" y="39"/>
                  </a:cxn>
                  <a:cxn ang="0">
                    <a:pos x="16" y="6"/>
                  </a:cxn>
                  <a:cxn ang="0">
                    <a:pos x="43" y="0"/>
                  </a:cxn>
                  <a:cxn ang="0">
                    <a:pos x="96" y="18"/>
                  </a:cxn>
                  <a:cxn ang="0">
                    <a:pos x="170" y="41"/>
                  </a:cxn>
                </a:cxnLst>
                <a:rect l="0" t="0" r="r" b="b"/>
                <a:pathLst>
                  <a:path w="241" h="139">
                    <a:moveTo>
                      <a:pt x="170" y="41"/>
                    </a:moveTo>
                    <a:lnTo>
                      <a:pt x="221" y="55"/>
                    </a:lnTo>
                    <a:lnTo>
                      <a:pt x="241" y="82"/>
                    </a:lnTo>
                    <a:lnTo>
                      <a:pt x="241" y="108"/>
                    </a:lnTo>
                    <a:lnTo>
                      <a:pt x="225" y="135"/>
                    </a:lnTo>
                    <a:lnTo>
                      <a:pt x="180" y="139"/>
                    </a:lnTo>
                    <a:lnTo>
                      <a:pt x="120" y="106"/>
                    </a:lnTo>
                    <a:lnTo>
                      <a:pt x="51" y="61"/>
                    </a:lnTo>
                    <a:lnTo>
                      <a:pt x="39" y="51"/>
                    </a:lnTo>
                    <a:lnTo>
                      <a:pt x="41" y="74"/>
                    </a:lnTo>
                    <a:lnTo>
                      <a:pt x="0" y="82"/>
                    </a:lnTo>
                    <a:lnTo>
                      <a:pt x="2" y="39"/>
                    </a:lnTo>
                    <a:lnTo>
                      <a:pt x="16" y="6"/>
                    </a:lnTo>
                    <a:lnTo>
                      <a:pt x="43" y="0"/>
                    </a:lnTo>
                    <a:lnTo>
                      <a:pt x="96" y="18"/>
                    </a:lnTo>
                    <a:lnTo>
                      <a:pt x="17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64" name="Freeform 52"/>
              <p:cNvSpPr>
                <a:spLocks/>
              </p:cNvSpPr>
              <p:nvPr/>
            </p:nvSpPr>
            <p:spPr bwMode="auto">
              <a:xfrm>
                <a:off x="2457" y="3572"/>
                <a:ext cx="241" cy="140"/>
              </a:xfrm>
              <a:custGeom>
                <a:avLst/>
                <a:gdLst/>
                <a:ahLst/>
                <a:cxnLst>
                  <a:cxn ang="0">
                    <a:pos x="169" y="40"/>
                  </a:cxn>
                  <a:cxn ang="0">
                    <a:pos x="220" y="55"/>
                  </a:cxn>
                  <a:cxn ang="0">
                    <a:pos x="241" y="81"/>
                  </a:cxn>
                  <a:cxn ang="0">
                    <a:pos x="241" y="110"/>
                  </a:cxn>
                  <a:cxn ang="0">
                    <a:pos x="224" y="134"/>
                  </a:cxn>
                  <a:cxn ang="0">
                    <a:pos x="179" y="140"/>
                  </a:cxn>
                  <a:cxn ang="0">
                    <a:pos x="120" y="106"/>
                  </a:cxn>
                  <a:cxn ang="0">
                    <a:pos x="51" y="61"/>
                  </a:cxn>
                  <a:cxn ang="0">
                    <a:pos x="38" y="51"/>
                  </a:cxn>
                  <a:cxn ang="0">
                    <a:pos x="40" y="73"/>
                  </a:cxn>
                  <a:cxn ang="0">
                    <a:pos x="0" y="81"/>
                  </a:cxn>
                  <a:cxn ang="0">
                    <a:pos x="2" y="38"/>
                  </a:cxn>
                  <a:cxn ang="0">
                    <a:pos x="16" y="4"/>
                  </a:cxn>
                  <a:cxn ang="0">
                    <a:pos x="42" y="0"/>
                  </a:cxn>
                  <a:cxn ang="0">
                    <a:pos x="96" y="16"/>
                  </a:cxn>
                  <a:cxn ang="0">
                    <a:pos x="169" y="40"/>
                  </a:cxn>
                </a:cxnLst>
                <a:rect l="0" t="0" r="r" b="b"/>
                <a:pathLst>
                  <a:path w="241" h="140">
                    <a:moveTo>
                      <a:pt x="169" y="40"/>
                    </a:moveTo>
                    <a:lnTo>
                      <a:pt x="220" y="55"/>
                    </a:lnTo>
                    <a:lnTo>
                      <a:pt x="241" y="81"/>
                    </a:lnTo>
                    <a:lnTo>
                      <a:pt x="241" y="110"/>
                    </a:lnTo>
                    <a:lnTo>
                      <a:pt x="224" y="134"/>
                    </a:lnTo>
                    <a:lnTo>
                      <a:pt x="179" y="140"/>
                    </a:lnTo>
                    <a:lnTo>
                      <a:pt x="120" y="106"/>
                    </a:lnTo>
                    <a:lnTo>
                      <a:pt x="51" y="61"/>
                    </a:lnTo>
                    <a:lnTo>
                      <a:pt x="38" y="51"/>
                    </a:lnTo>
                    <a:lnTo>
                      <a:pt x="40" y="73"/>
                    </a:lnTo>
                    <a:lnTo>
                      <a:pt x="0" y="81"/>
                    </a:lnTo>
                    <a:lnTo>
                      <a:pt x="2" y="38"/>
                    </a:lnTo>
                    <a:lnTo>
                      <a:pt x="16" y="4"/>
                    </a:lnTo>
                    <a:lnTo>
                      <a:pt x="42" y="0"/>
                    </a:lnTo>
                    <a:lnTo>
                      <a:pt x="96" y="16"/>
                    </a:lnTo>
                    <a:lnTo>
                      <a:pt x="169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4" name="Group 53"/>
              <p:cNvGrpSpPr>
                <a:grpSpLocks/>
              </p:cNvGrpSpPr>
              <p:nvPr/>
            </p:nvGrpSpPr>
            <p:grpSpPr bwMode="auto">
              <a:xfrm>
                <a:off x="2620" y="3079"/>
                <a:ext cx="527" cy="721"/>
                <a:chOff x="2620" y="3079"/>
                <a:chExt cx="527" cy="721"/>
              </a:xfrm>
            </p:grpSpPr>
            <p:sp>
              <p:nvSpPr>
                <p:cNvPr id="141366" name="Freeform 54"/>
                <p:cNvSpPr>
                  <a:spLocks/>
                </p:cNvSpPr>
                <p:nvPr/>
              </p:nvSpPr>
              <p:spPr bwMode="auto">
                <a:xfrm>
                  <a:off x="2849" y="3079"/>
                  <a:ext cx="206" cy="227"/>
                </a:xfrm>
                <a:custGeom>
                  <a:avLst/>
                  <a:gdLst/>
                  <a:ahLst/>
                  <a:cxnLst>
                    <a:cxn ang="0">
                      <a:pos x="73" y="47"/>
                    </a:cxn>
                    <a:cxn ang="0">
                      <a:pos x="96" y="21"/>
                    </a:cxn>
                    <a:cxn ang="0">
                      <a:pos x="118" y="6"/>
                    </a:cxn>
                    <a:cxn ang="0">
                      <a:pos x="149" y="0"/>
                    </a:cxn>
                    <a:cxn ang="0">
                      <a:pos x="171" y="8"/>
                    </a:cxn>
                    <a:cxn ang="0">
                      <a:pos x="190" y="33"/>
                    </a:cxn>
                    <a:cxn ang="0">
                      <a:pos x="200" y="64"/>
                    </a:cxn>
                    <a:cxn ang="0">
                      <a:pos x="206" y="108"/>
                    </a:cxn>
                    <a:cxn ang="0">
                      <a:pos x="202" y="141"/>
                    </a:cxn>
                    <a:cxn ang="0">
                      <a:pos x="192" y="178"/>
                    </a:cxn>
                    <a:cxn ang="0">
                      <a:pos x="176" y="204"/>
                    </a:cxn>
                    <a:cxn ang="0">
                      <a:pos x="157" y="219"/>
                    </a:cxn>
                    <a:cxn ang="0">
                      <a:pos x="127" y="227"/>
                    </a:cxn>
                    <a:cxn ang="0">
                      <a:pos x="100" y="225"/>
                    </a:cxn>
                    <a:cxn ang="0">
                      <a:pos x="77" y="215"/>
                    </a:cxn>
                    <a:cxn ang="0">
                      <a:pos x="59" y="174"/>
                    </a:cxn>
                    <a:cxn ang="0">
                      <a:pos x="53" y="143"/>
                    </a:cxn>
                    <a:cxn ang="0">
                      <a:pos x="55" y="133"/>
                    </a:cxn>
                    <a:cxn ang="0">
                      <a:pos x="33" y="127"/>
                    </a:cxn>
                    <a:cxn ang="0">
                      <a:pos x="12" y="121"/>
                    </a:cxn>
                    <a:cxn ang="0">
                      <a:pos x="2" y="108"/>
                    </a:cxn>
                    <a:cxn ang="0">
                      <a:pos x="0" y="100"/>
                    </a:cxn>
                    <a:cxn ang="0">
                      <a:pos x="0" y="92"/>
                    </a:cxn>
                    <a:cxn ang="0">
                      <a:pos x="2" y="88"/>
                    </a:cxn>
                    <a:cxn ang="0">
                      <a:pos x="12" y="88"/>
                    </a:cxn>
                    <a:cxn ang="0">
                      <a:pos x="22" y="90"/>
                    </a:cxn>
                    <a:cxn ang="0">
                      <a:pos x="37" y="96"/>
                    </a:cxn>
                    <a:cxn ang="0">
                      <a:pos x="57" y="102"/>
                    </a:cxn>
                    <a:cxn ang="0">
                      <a:pos x="61" y="78"/>
                    </a:cxn>
                    <a:cxn ang="0">
                      <a:pos x="73" y="47"/>
                    </a:cxn>
                  </a:cxnLst>
                  <a:rect l="0" t="0" r="r" b="b"/>
                  <a:pathLst>
                    <a:path w="206" h="227">
                      <a:moveTo>
                        <a:pt x="73" y="47"/>
                      </a:moveTo>
                      <a:lnTo>
                        <a:pt x="96" y="21"/>
                      </a:lnTo>
                      <a:lnTo>
                        <a:pt x="118" y="6"/>
                      </a:lnTo>
                      <a:lnTo>
                        <a:pt x="149" y="0"/>
                      </a:lnTo>
                      <a:lnTo>
                        <a:pt x="171" y="8"/>
                      </a:lnTo>
                      <a:lnTo>
                        <a:pt x="190" y="33"/>
                      </a:lnTo>
                      <a:lnTo>
                        <a:pt x="200" y="64"/>
                      </a:lnTo>
                      <a:lnTo>
                        <a:pt x="206" y="108"/>
                      </a:lnTo>
                      <a:lnTo>
                        <a:pt x="202" y="141"/>
                      </a:lnTo>
                      <a:lnTo>
                        <a:pt x="192" y="178"/>
                      </a:lnTo>
                      <a:lnTo>
                        <a:pt x="176" y="204"/>
                      </a:lnTo>
                      <a:lnTo>
                        <a:pt x="157" y="219"/>
                      </a:lnTo>
                      <a:lnTo>
                        <a:pt x="127" y="227"/>
                      </a:lnTo>
                      <a:lnTo>
                        <a:pt x="100" y="225"/>
                      </a:lnTo>
                      <a:lnTo>
                        <a:pt x="77" y="215"/>
                      </a:lnTo>
                      <a:lnTo>
                        <a:pt x="59" y="174"/>
                      </a:lnTo>
                      <a:lnTo>
                        <a:pt x="53" y="143"/>
                      </a:lnTo>
                      <a:lnTo>
                        <a:pt x="55" y="133"/>
                      </a:lnTo>
                      <a:lnTo>
                        <a:pt x="33" y="127"/>
                      </a:lnTo>
                      <a:lnTo>
                        <a:pt x="12" y="121"/>
                      </a:lnTo>
                      <a:lnTo>
                        <a:pt x="2" y="108"/>
                      </a:lnTo>
                      <a:lnTo>
                        <a:pt x="0" y="100"/>
                      </a:lnTo>
                      <a:lnTo>
                        <a:pt x="0" y="92"/>
                      </a:lnTo>
                      <a:lnTo>
                        <a:pt x="2" y="88"/>
                      </a:lnTo>
                      <a:lnTo>
                        <a:pt x="12" y="88"/>
                      </a:lnTo>
                      <a:lnTo>
                        <a:pt x="22" y="90"/>
                      </a:lnTo>
                      <a:lnTo>
                        <a:pt x="37" y="96"/>
                      </a:lnTo>
                      <a:lnTo>
                        <a:pt x="57" y="102"/>
                      </a:lnTo>
                      <a:lnTo>
                        <a:pt x="61" y="78"/>
                      </a:lnTo>
                      <a:lnTo>
                        <a:pt x="73" y="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367" name="Freeform 55"/>
                <p:cNvSpPr>
                  <a:spLocks/>
                </p:cNvSpPr>
                <p:nvPr/>
              </p:nvSpPr>
              <p:spPr bwMode="auto">
                <a:xfrm>
                  <a:off x="2845" y="3343"/>
                  <a:ext cx="165" cy="457"/>
                </a:xfrm>
                <a:custGeom>
                  <a:avLst/>
                  <a:gdLst/>
                  <a:ahLst/>
                  <a:cxnLst>
                    <a:cxn ang="0">
                      <a:pos x="30" y="43"/>
                    </a:cxn>
                    <a:cxn ang="0">
                      <a:pos x="51" y="10"/>
                    </a:cxn>
                    <a:cxn ang="0">
                      <a:pos x="77" y="0"/>
                    </a:cxn>
                    <a:cxn ang="0">
                      <a:pos x="104" y="20"/>
                    </a:cxn>
                    <a:cxn ang="0">
                      <a:pos x="94" y="55"/>
                    </a:cxn>
                    <a:cxn ang="0">
                      <a:pos x="59" y="98"/>
                    </a:cxn>
                    <a:cxn ang="0">
                      <a:pos x="41" y="145"/>
                    </a:cxn>
                    <a:cxn ang="0">
                      <a:pos x="43" y="206"/>
                    </a:cxn>
                    <a:cxn ang="0">
                      <a:pos x="55" y="261"/>
                    </a:cxn>
                    <a:cxn ang="0">
                      <a:pos x="84" y="335"/>
                    </a:cxn>
                    <a:cxn ang="0">
                      <a:pos x="108" y="367"/>
                    </a:cxn>
                    <a:cxn ang="0">
                      <a:pos x="155" y="378"/>
                    </a:cxn>
                    <a:cxn ang="0">
                      <a:pos x="165" y="390"/>
                    </a:cxn>
                    <a:cxn ang="0">
                      <a:pos x="151" y="406"/>
                    </a:cxn>
                    <a:cxn ang="0">
                      <a:pos x="122" y="396"/>
                    </a:cxn>
                    <a:cxn ang="0">
                      <a:pos x="100" y="384"/>
                    </a:cxn>
                    <a:cxn ang="0">
                      <a:pos x="86" y="408"/>
                    </a:cxn>
                    <a:cxn ang="0">
                      <a:pos x="71" y="445"/>
                    </a:cxn>
                    <a:cxn ang="0">
                      <a:pos x="57" y="457"/>
                    </a:cxn>
                    <a:cxn ang="0">
                      <a:pos x="32" y="451"/>
                    </a:cxn>
                    <a:cxn ang="0">
                      <a:pos x="22" y="418"/>
                    </a:cxn>
                    <a:cxn ang="0">
                      <a:pos x="39" y="382"/>
                    </a:cxn>
                    <a:cxn ang="0">
                      <a:pos x="57" y="343"/>
                    </a:cxn>
                    <a:cxn ang="0">
                      <a:pos x="43" y="300"/>
                    </a:cxn>
                    <a:cxn ang="0">
                      <a:pos x="18" y="243"/>
                    </a:cxn>
                    <a:cxn ang="0">
                      <a:pos x="8" y="206"/>
                    </a:cxn>
                    <a:cxn ang="0">
                      <a:pos x="0" y="155"/>
                    </a:cxn>
                    <a:cxn ang="0">
                      <a:pos x="14" y="110"/>
                    </a:cxn>
                    <a:cxn ang="0">
                      <a:pos x="26" y="63"/>
                    </a:cxn>
                    <a:cxn ang="0">
                      <a:pos x="30" y="43"/>
                    </a:cxn>
                  </a:cxnLst>
                  <a:rect l="0" t="0" r="r" b="b"/>
                  <a:pathLst>
                    <a:path w="165" h="457">
                      <a:moveTo>
                        <a:pt x="30" y="43"/>
                      </a:moveTo>
                      <a:lnTo>
                        <a:pt x="51" y="10"/>
                      </a:lnTo>
                      <a:lnTo>
                        <a:pt x="77" y="0"/>
                      </a:lnTo>
                      <a:lnTo>
                        <a:pt x="104" y="20"/>
                      </a:lnTo>
                      <a:lnTo>
                        <a:pt x="94" y="55"/>
                      </a:lnTo>
                      <a:lnTo>
                        <a:pt x="59" y="98"/>
                      </a:lnTo>
                      <a:lnTo>
                        <a:pt x="41" y="145"/>
                      </a:lnTo>
                      <a:lnTo>
                        <a:pt x="43" y="206"/>
                      </a:lnTo>
                      <a:lnTo>
                        <a:pt x="55" y="261"/>
                      </a:lnTo>
                      <a:lnTo>
                        <a:pt x="84" y="335"/>
                      </a:lnTo>
                      <a:lnTo>
                        <a:pt x="108" y="367"/>
                      </a:lnTo>
                      <a:lnTo>
                        <a:pt x="155" y="378"/>
                      </a:lnTo>
                      <a:lnTo>
                        <a:pt x="165" y="390"/>
                      </a:lnTo>
                      <a:lnTo>
                        <a:pt x="151" y="406"/>
                      </a:lnTo>
                      <a:lnTo>
                        <a:pt x="122" y="396"/>
                      </a:lnTo>
                      <a:lnTo>
                        <a:pt x="100" y="384"/>
                      </a:lnTo>
                      <a:lnTo>
                        <a:pt x="86" y="408"/>
                      </a:lnTo>
                      <a:lnTo>
                        <a:pt x="71" y="445"/>
                      </a:lnTo>
                      <a:lnTo>
                        <a:pt x="57" y="457"/>
                      </a:lnTo>
                      <a:lnTo>
                        <a:pt x="32" y="451"/>
                      </a:lnTo>
                      <a:lnTo>
                        <a:pt x="22" y="418"/>
                      </a:lnTo>
                      <a:lnTo>
                        <a:pt x="39" y="382"/>
                      </a:lnTo>
                      <a:lnTo>
                        <a:pt x="57" y="343"/>
                      </a:lnTo>
                      <a:lnTo>
                        <a:pt x="43" y="300"/>
                      </a:lnTo>
                      <a:lnTo>
                        <a:pt x="18" y="243"/>
                      </a:lnTo>
                      <a:lnTo>
                        <a:pt x="8" y="206"/>
                      </a:lnTo>
                      <a:lnTo>
                        <a:pt x="0" y="155"/>
                      </a:lnTo>
                      <a:lnTo>
                        <a:pt x="14" y="110"/>
                      </a:lnTo>
                      <a:lnTo>
                        <a:pt x="26" y="63"/>
                      </a:lnTo>
                      <a:lnTo>
                        <a:pt x="30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368" name="Freeform 56"/>
                <p:cNvSpPr>
                  <a:spLocks/>
                </p:cNvSpPr>
                <p:nvPr/>
              </p:nvSpPr>
              <p:spPr bwMode="auto">
                <a:xfrm>
                  <a:off x="2857" y="3324"/>
                  <a:ext cx="202" cy="362"/>
                </a:xfrm>
                <a:custGeom>
                  <a:avLst/>
                  <a:gdLst/>
                  <a:ahLst/>
                  <a:cxnLst>
                    <a:cxn ang="0">
                      <a:pos x="49" y="9"/>
                    </a:cxn>
                    <a:cxn ang="0">
                      <a:pos x="76" y="0"/>
                    </a:cxn>
                    <a:cxn ang="0">
                      <a:pos x="108" y="0"/>
                    </a:cxn>
                    <a:cxn ang="0">
                      <a:pos x="139" y="4"/>
                    </a:cxn>
                    <a:cxn ang="0">
                      <a:pos x="155" y="17"/>
                    </a:cxn>
                    <a:cxn ang="0">
                      <a:pos x="172" y="45"/>
                    </a:cxn>
                    <a:cxn ang="0">
                      <a:pos x="186" y="86"/>
                    </a:cxn>
                    <a:cxn ang="0">
                      <a:pos x="198" y="145"/>
                    </a:cxn>
                    <a:cxn ang="0">
                      <a:pos x="202" y="203"/>
                    </a:cxn>
                    <a:cxn ang="0">
                      <a:pos x="198" y="262"/>
                    </a:cxn>
                    <a:cxn ang="0">
                      <a:pos x="186" y="297"/>
                    </a:cxn>
                    <a:cxn ang="0">
                      <a:pos x="176" y="325"/>
                    </a:cxn>
                    <a:cxn ang="0">
                      <a:pos x="157" y="341"/>
                    </a:cxn>
                    <a:cxn ang="0">
                      <a:pos x="131" y="352"/>
                    </a:cxn>
                    <a:cxn ang="0">
                      <a:pos x="98" y="356"/>
                    </a:cxn>
                    <a:cxn ang="0">
                      <a:pos x="65" y="362"/>
                    </a:cxn>
                    <a:cxn ang="0">
                      <a:pos x="33" y="356"/>
                    </a:cxn>
                    <a:cxn ang="0">
                      <a:pos x="6" y="337"/>
                    </a:cxn>
                    <a:cxn ang="0">
                      <a:pos x="0" y="307"/>
                    </a:cxn>
                    <a:cxn ang="0">
                      <a:pos x="0" y="270"/>
                    </a:cxn>
                    <a:cxn ang="0">
                      <a:pos x="14" y="229"/>
                    </a:cxn>
                    <a:cxn ang="0">
                      <a:pos x="45" y="194"/>
                    </a:cxn>
                    <a:cxn ang="0">
                      <a:pos x="55" y="162"/>
                    </a:cxn>
                    <a:cxn ang="0">
                      <a:pos x="49" y="127"/>
                    </a:cxn>
                    <a:cxn ang="0">
                      <a:pos x="35" y="96"/>
                    </a:cxn>
                    <a:cxn ang="0">
                      <a:pos x="27" y="60"/>
                    </a:cxn>
                    <a:cxn ang="0">
                      <a:pos x="37" y="25"/>
                    </a:cxn>
                    <a:cxn ang="0">
                      <a:pos x="49" y="9"/>
                    </a:cxn>
                  </a:cxnLst>
                  <a:rect l="0" t="0" r="r" b="b"/>
                  <a:pathLst>
                    <a:path w="202" h="362">
                      <a:moveTo>
                        <a:pt x="49" y="9"/>
                      </a:moveTo>
                      <a:lnTo>
                        <a:pt x="76" y="0"/>
                      </a:lnTo>
                      <a:lnTo>
                        <a:pt x="108" y="0"/>
                      </a:lnTo>
                      <a:lnTo>
                        <a:pt x="139" y="4"/>
                      </a:lnTo>
                      <a:lnTo>
                        <a:pt x="155" y="17"/>
                      </a:lnTo>
                      <a:lnTo>
                        <a:pt x="172" y="45"/>
                      </a:lnTo>
                      <a:lnTo>
                        <a:pt x="186" y="86"/>
                      </a:lnTo>
                      <a:lnTo>
                        <a:pt x="198" y="145"/>
                      </a:lnTo>
                      <a:lnTo>
                        <a:pt x="202" y="203"/>
                      </a:lnTo>
                      <a:lnTo>
                        <a:pt x="198" y="262"/>
                      </a:lnTo>
                      <a:lnTo>
                        <a:pt x="186" y="297"/>
                      </a:lnTo>
                      <a:lnTo>
                        <a:pt x="176" y="325"/>
                      </a:lnTo>
                      <a:lnTo>
                        <a:pt x="157" y="341"/>
                      </a:lnTo>
                      <a:lnTo>
                        <a:pt x="131" y="352"/>
                      </a:lnTo>
                      <a:lnTo>
                        <a:pt x="98" y="356"/>
                      </a:lnTo>
                      <a:lnTo>
                        <a:pt x="65" y="362"/>
                      </a:lnTo>
                      <a:lnTo>
                        <a:pt x="33" y="356"/>
                      </a:lnTo>
                      <a:lnTo>
                        <a:pt x="6" y="337"/>
                      </a:lnTo>
                      <a:lnTo>
                        <a:pt x="0" y="307"/>
                      </a:lnTo>
                      <a:lnTo>
                        <a:pt x="0" y="270"/>
                      </a:lnTo>
                      <a:lnTo>
                        <a:pt x="14" y="229"/>
                      </a:lnTo>
                      <a:lnTo>
                        <a:pt x="45" y="194"/>
                      </a:lnTo>
                      <a:lnTo>
                        <a:pt x="55" y="162"/>
                      </a:lnTo>
                      <a:lnTo>
                        <a:pt x="49" y="127"/>
                      </a:lnTo>
                      <a:lnTo>
                        <a:pt x="35" y="96"/>
                      </a:lnTo>
                      <a:lnTo>
                        <a:pt x="27" y="60"/>
                      </a:lnTo>
                      <a:lnTo>
                        <a:pt x="37" y="25"/>
                      </a:lnTo>
                      <a:lnTo>
                        <a:pt x="49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369" name="Freeform 57"/>
                <p:cNvSpPr>
                  <a:spLocks/>
                </p:cNvSpPr>
                <p:nvPr/>
              </p:nvSpPr>
              <p:spPr bwMode="auto">
                <a:xfrm>
                  <a:off x="2798" y="3518"/>
                  <a:ext cx="241" cy="139"/>
                </a:xfrm>
                <a:custGeom>
                  <a:avLst/>
                  <a:gdLst/>
                  <a:ahLst/>
                  <a:cxnLst>
                    <a:cxn ang="0">
                      <a:pos x="169" y="41"/>
                    </a:cxn>
                    <a:cxn ang="0">
                      <a:pos x="220" y="56"/>
                    </a:cxn>
                    <a:cxn ang="0">
                      <a:pos x="241" y="82"/>
                    </a:cxn>
                    <a:cxn ang="0">
                      <a:pos x="241" y="109"/>
                    </a:cxn>
                    <a:cxn ang="0">
                      <a:pos x="225" y="135"/>
                    </a:cxn>
                    <a:cxn ang="0">
                      <a:pos x="180" y="139"/>
                    </a:cxn>
                    <a:cxn ang="0">
                      <a:pos x="120" y="107"/>
                    </a:cxn>
                    <a:cxn ang="0">
                      <a:pos x="51" y="62"/>
                    </a:cxn>
                    <a:cxn ang="0">
                      <a:pos x="39" y="51"/>
                    </a:cxn>
                    <a:cxn ang="0">
                      <a:pos x="41" y="74"/>
                    </a:cxn>
                    <a:cxn ang="0">
                      <a:pos x="0" y="82"/>
                    </a:cxn>
                    <a:cxn ang="0">
                      <a:pos x="2" y="39"/>
                    </a:cxn>
                    <a:cxn ang="0">
                      <a:pos x="16" y="7"/>
                    </a:cxn>
                    <a:cxn ang="0">
                      <a:pos x="43" y="0"/>
                    </a:cxn>
                    <a:cxn ang="0">
                      <a:pos x="96" y="19"/>
                    </a:cxn>
                    <a:cxn ang="0">
                      <a:pos x="169" y="41"/>
                    </a:cxn>
                  </a:cxnLst>
                  <a:rect l="0" t="0" r="r" b="b"/>
                  <a:pathLst>
                    <a:path w="241" h="139">
                      <a:moveTo>
                        <a:pt x="169" y="41"/>
                      </a:moveTo>
                      <a:lnTo>
                        <a:pt x="220" y="56"/>
                      </a:lnTo>
                      <a:lnTo>
                        <a:pt x="241" y="82"/>
                      </a:lnTo>
                      <a:lnTo>
                        <a:pt x="241" y="109"/>
                      </a:lnTo>
                      <a:lnTo>
                        <a:pt x="225" y="135"/>
                      </a:lnTo>
                      <a:lnTo>
                        <a:pt x="180" y="139"/>
                      </a:lnTo>
                      <a:lnTo>
                        <a:pt x="120" y="107"/>
                      </a:lnTo>
                      <a:lnTo>
                        <a:pt x="51" y="62"/>
                      </a:lnTo>
                      <a:lnTo>
                        <a:pt x="39" y="51"/>
                      </a:lnTo>
                      <a:lnTo>
                        <a:pt x="41" y="74"/>
                      </a:lnTo>
                      <a:lnTo>
                        <a:pt x="0" y="82"/>
                      </a:lnTo>
                      <a:lnTo>
                        <a:pt x="2" y="39"/>
                      </a:lnTo>
                      <a:lnTo>
                        <a:pt x="16" y="7"/>
                      </a:lnTo>
                      <a:lnTo>
                        <a:pt x="43" y="0"/>
                      </a:lnTo>
                      <a:lnTo>
                        <a:pt x="96" y="19"/>
                      </a:lnTo>
                      <a:lnTo>
                        <a:pt x="169" y="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370" name="Freeform 58"/>
                <p:cNvSpPr>
                  <a:spLocks/>
                </p:cNvSpPr>
                <p:nvPr/>
              </p:nvSpPr>
              <p:spPr bwMode="auto">
                <a:xfrm>
                  <a:off x="2620" y="3382"/>
                  <a:ext cx="251" cy="330"/>
                </a:xfrm>
                <a:custGeom>
                  <a:avLst/>
                  <a:gdLst/>
                  <a:ahLst/>
                  <a:cxnLst>
                    <a:cxn ang="0">
                      <a:pos x="55" y="10"/>
                    </a:cxn>
                    <a:cxn ang="0">
                      <a:pos x="29" y="0"/>
                    </a:cxn>
                    <a:cxn ang="0">
                      <a:pos x="6" y="8"/>
                    </a:cxn>
                    <a:cxn ang="0">
                      <a:pos x="0" y="36"/>
                    </a:cxn>
                    <a:cxn ang="0">
                      <a:pos x="25" y="57"/>
                    </a:cxn>
                    <a:cxn ang="0">
                      <a:pos x="63" y="63"/>
                    </a:cxn>
                    <a:cxn ang="0">
                      <a:pos x="100" y="87"/>
                    </a:cxn>
                    <a:cxn ang="0">
                      <a:pos x="127" y="130"/>
                    </a:cxn>
                    <a:cxn ang="0">
                      <a:pos x="145" y="175"/>
                    </a:cxn>
                    <a:cxn ang="0">
                      <a:pos x="163" y="241"/>
                    </a:cxn>
                    <a:cxn ang="0">
                      <a:pos x="165" y="279"/>
                    </a:cxn>
                    <a:cxn ang="0">
                      <a:pos x="143" y="314"/>
                    </a:cxn>
                    <a:cxn ang="0">
                      <a:pos x="143" y="328"/>
                    </a:cxn>
                    <a:cxn ang="0">
                      <a:pos x="161" y="330"/>
                    </a:cxn>
                    <a:cxn ang="0">
                      <a:pos x="172" y="306"/>
                    </a:cxn>
                    <a:cxn ang="0">
                      <a:pos x="178" y="286"/>
                    </a:cxn>
                    <a:cxn ang="0">
                      <a:pos x="200" y="294"/>
                    </a:cxn>
                    <a:cxn ang="0">
                      <a:pos x="225" y="310"/>
                    </a:cxn>
                    <a:cxn ang="0">
                      <a:pos x="241" y="310"/>
                    </a:cxn>
                    <a:cxn ang="0">
                      <a:pos x="251" y="292"/>
                    </a:cxn>
                    <a:cxn ang="0">
                      <a:pos x="243" y="263"/>
                    </a:cxn>
                    <a:cxn ang="0">
                      <a:pos x="215" y="251"/>
                    </a:cxn>
                    <a:cxn ang="0">
                      <a:pos x="186" y="232"/>
                    </a:cxn>
                    <a:cxn ang="0">
                      <a:pos x="174" y="194"/>
                    </a:cxn>
                    <a:cxn ang="0">
                      <a:pos x="159" y="143"/>
                    </a:cxn>
                    <a:cxn ang="0">
                      <a:pos x="147" y="110"/>
                    </a:cxn>
                    <a:cxn ang="0">
                      <a:pos x="125" y="69"/>
                    </a:cxn>
                    <a:cxn ang="0">
                      <a:pos x="96" y="44"/>
                    </a:cxn>
                    <a:cxn ang="0">
                      <a:pos x="67" y="22"/>
                    </a:cxn>
                    <a:cxn ang="0">
                      <a:pos x="55" y="10"/>
                    </a:cxn>
                  </a:cxnLst>
                  <a:rect l="0" t="0" r="r" b="b"/>
                  <a:pathLst>
                    <a:path w="251" h="330">
                      <a:moveTo>
                        <a:pt x="55" y="10"/>
                      </a:moveTo>
                      <a:lnTo>
                        <a:pt x="29" y="0"/>
                      </a:lnTo>
                      <a:lnTo>
                        <a:pt x="6" y="8"/>
                      </a:lnTo>
                      <a:lnTo>
                        <a:pt x="0" y="36"/>
                      </a:lnTo>
                      <a:lnTo>
                        <a:pt x="25" y="57"/>
                      </a:lnTo>
                      <a:lnTo>
                        <a:pt x="63" y="63"/>
                      </a:lnTo>
                      <a:lnTo>
                        <a:pt x="100" y="87"/>
                      </a:lnTo>
                      <a:lnTo>
                        <a:pt x="127" y="130"/>
                      </a:lnTo>
                      <a:lnTo>
                        <a:pt x="145" y="175"/>
                      </a:lnTo>
                      <a:lnTo>
                        <a:pt x="163" y="241"/>
                      </a:lnTo>
                      <a:lnTo>
                        <a:pt x="165" y="279"/>
                      </a:lnTo>
                      <a:lnTo>
                        <a:pt x="143" y="314"/>
                      </a:lnTo>
                      <a:lnTo>
                        <a:pt x="143" y="328"/>
                      </a:lnTo>
                      <a:lnTo>
                        <a:pt x="161" y="330"/>
                      </a:lnTo>
                      <a:lnTo>
                        <a:pt x="172" y="306"/>
                      </a:lnTo>
                      <a:lnTo>
                        <a:pt x="178" y="286"/>
                      </a:lnTo>
                      <a:lnTo>
                        <a:pt x="200" y="294"/>
                      </a:lnTo>
                      <a:lnTo>
                        <a:pt x="225" y="310"/>
                      </a:lnTo>
                      <a:lnTo>
                        <a:pt x="241" y="310"/>
                      </a:lnTo>
                      <a:lnTo>
                        <a:pt x="251" y="292"/>
                      </a:lnTo>
                      <a:lnTo>
                        <a:pt x="243" y="263"/>
                      </a:lnTo>
                      <a:lnTo>
                        <a:pt x="215" y="251"/>
                      </a:lnTo>
                      <a:lnTo>
                        <a:pt x="186" y="232"/>
                      </a:lnTo>
                      <a:lnTo>
                        <a:pt x="174" y="194"/>
                      </a:lnTo>
                      <a:lnTo>
                        <a:pt x="159" y="143"/>
                      </a:lnTo>
                      <a:lnTo>
                        <a:pt x="147" y="110"/>
                      </a:lnTo>
                      <a:lnTo>
                        <a:pt x="125" y="69"/>
                      </a:lnTo>
                      <a:lnTo>
                        <a:pt x="96" y="44"/>
                      </a:lnTo>
                      <a:lnTo>
                        <a:pt x="67" y="22"/>
                      </a:lnTo>
                      <a:lnTo>
                        <a:pt x="5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371" name="Freeform 59"/>
                <p:cNvSpPr>
                  <a:spLocks/>
                </p:cNvSpPr>
                <p:nvPr/>
              </p:nvSpPr>
              <p:spPr bwMode="auto">
                <a:xfrm>
                  <a:off x="2955" y="3339"/>
                  <a:ext cx="192" cy="279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131" y="32"/>
                    </a:cxn>
                    <a:cxn ang="0">
                      <a:pos x="172" y="100"/>
                    </a:cxn>
                    <a:cxn ang="0">
                      <a:pos x="192" y="161"/>
                    </a:cxn>
                    <a:cxn ang="0">
                      <a:pos x="176" y="188"/>
                    </a:cxn>
                    <a:cxn ang="0">
                      <a:pos x="129" y="214"/>
                    </a:cxn>
                    <a:cxn ang="0">
                      <a:pos x="78" y="224"/>
                    </a:cxn>
                    <a:cxn ang="0">
                      <a:pos x="72" y="235"/>
                    </a:cxn>
                    <a:cxn ang="0">
                      <a:pos x="63" y="245"/>
                    </a:cxn>
                    <a:cxn ang="0">
                      <a:pos x="57" y="255"/>
                    </a:cxn>
                    <a:cxn ang="0">
                      <a:pos x="57" y="265"/>
                    </a:cxn>
                    <a:cxn ang="0">
                      <a:pos x="51" y="275"/>
                    </a:cxn>
                    <a:cxn ang="0">
                      <a:pos x="37" y="279"/>
                    </a:cxn>
                    <a:cxn ang="0">
                      <a:pos x="27" y="279"/>
                    </a:cxn>
                    <a:cxn ang="0">
                      <a:pos x="21" y="269"/>
                    </a:cxn>
                    <a:cxn ang="0">
                      <a:pos x="21" y="259"/>
                    </a:cxn>
                    <a:cxn ang="0">
                      <a:pos x="27" y="249"/>
                    </a:cxn>
                    <a:cxn ang="0">
                      <a:pos x="37" y="239"/>
                    </a:cxn>
                    <a:cxn ang="0">
                      <a:pos x="25" y="239"/>
                    </a:cxn>
                    <a:cxn ang="0">
                      <a:pos x="14" y="241"/>
                    </a:cxn>
                    <a:cxn ang="0">
                      <a:pos x="0" y="239"/>
                    </a:cxn>
                    <a:cxn ang="0">
                      <a:pos x="0" y="228"/>
                    </a:cxn>
                    <a:cxn ang="0">
                      <a:pos x="0" y="218"/>
                    </a:cxn>
                    <a:cxn ang="0">
                      <a:pos x="10" y="210"/>
                    </a:cxn>
                    <a:cxn ang="0">
                      <a:pos x="21" y="210"/>
                    </a:cxn>
                    <a:cxn ang="0">
                      <a:pos x="31" y="210"/>
                    </a:cxn>
                    <a:cxn ang="0">
                      <a:pos x="41" y="208"/>
                    </a:cxn>
                    <a:cxn ang="0">
                      <a:pos x="37" y="198"/>
                    </a:cxn>
                    <a:cxn ang="0">
                      <a:pos x="27" y="192"/>
                    </a:cxn>
                    <a:cxn ang="0">
                      <a:pos x="25" y="181"/>
                    </a:cxn>
                    <a:cxn ang="0">
                      <a:pos x="25" y="171"/>
                    </a:cxn>
                    <a:cxn ang="0">
                      <a:pos x="33" y="163"/>
                    </a:cxn>
                    <a:cxn ang="0">
                      <a:pos x="43" y="163"/>
                    </a:cxn>
                    <a:cxn ang="0">
                      <a:pos x="53" y="171"/>
                    </a:cxn>
                    <a:cxn ang="0">
                      <a:pos x="63" y="177"/>
                    </a:cxn>
                    <a:cxn ang="0">
                      <a:pos x="74" y="181"/>
                    </a:cxn>
                    <a:cxn ang="0">
                      <a:pos x="84" y="188"/>
                    </a:cxn>
                    <a:cxn ang="0">
                      <a:pos x="135" y="173"/>
                    </a:cxn>
                    <a:cxn ang="0">
                      <a:pos x="159" y="153"/>
                    </a:cxn>
                    <a:cxn ang="0">
                      <a:pos x="139" y="106"/>
                    </a:cxn>
                    <a:cxn ang="0">
                      <a:pos x="88" y="67"/>
                    </a:cxn>
                    <a:cxn ang="0">
                      <a:pos x="47" y="36"/>
                    </a:cxn>
                    <a:cxn ang="0">
                      <a:pos x="43" y="8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92" h="279">
                      <a:moveTo>
                        <a:pt x="72" y="0"/>
                      </a:moveTo>
                      <a:lnTo>
                        <a:pt x="131" y="32"/>
                      </a:lnTo>
                      <a:lnTo>
                        <a:pt x="172" y="100"/>
                      </a:lnTo>
                      <a:lnTo>
                        <a:pt x="192" y="161"/>
                      </a:lnTo>
                      <a:lnTo>
                        <a:pt x="176" y="188"/>
                      </a:lnTo>
                      <a:lnTo>
                        <a:pt x="129" y="214"/>
                      </a:lnTo>
                      <a:lnTo>
                        <a:pt x="78" y="224"/>
                      </a:lnTo>
                      <a:lnTo>
                        <a:pt x="72" y="235"/>
                      </a:lnTo>
                      <a:lnTo>
                        <a:pt x="63" y="245"/>
                      </a:lnTo>
                      <a:lnTo>
                        <a:pt x="57" y="255"/>
                      </a:lnTo>
                      <a:lnTo>
                        <a:pt x="57" y="265"/>
                      </a:lnTo>
                      <a:lnTo>
                        <a:pt x="51" y="275"/>
                      </a:lnTo>
                      <a:lnTo>
                        <a:pt x="37" y="279"/>
                      </a:lnTo>
                      <a:lnTo>
                        <a:pt x="27" y="279"/>
                      </a:lnTo>
                      <a:lnTo>
                        <a:pt x="21" y="269"/>
                      </a:lnTo>
                      <a:lnTo>
                        <a:pt x="21" y="259"/>
                      </a:lnTo>
                      <a:lnTo>
                        <a:pt x="27" y="249"/>
                      </a:lnTo>
                      <a:lnTo>
                        <a:pt x="37" y="239"/>
                      </a:lnTo>
                      <a:lnTo>
                        <a:pt x="25" y="239"/>
                      </a:lnTo>
                      <a:lnTo>
                        <a:pt x="14" y="241"/>
                      </a:lnTo>
                      <a:lnTo>
                        <a:pt x="0" y="239"/>
                      </a:lnTo>
                      <a:lnTo>
                        <a:pt x="0" y="228"/>
                      </a:lnTo>
                      <a:lnTo>
                        <a:pt x="0" y="218"/>
                      </a:lnTo>
                      <a:lnTo>
                        <a:pt x="10" y="210"/>
                      </a:lnTo>
                      <a:lnTo>
                        <a:pt x="21" y="210"/>
                      </a:lnTo>
                      <a:lnTo>
                        <a:pt x="31" y="210"/>
                      </a:lnTo>
                      <a:lnTo>
                        <a:pt x="41" y="208"/>
                      </a:lnTo>
                      <a:lnTo>
                        <a:pt x="37" y="198"/>
                      </a:lnTo>
                      <a:lnTo>
                        <a:pt x="27" y="192"/>
                      </a:lnTo>
                      <a:lnTo>
                        <a:pt x="25" y="181"/>
                      </a:lnTo>
                      <a:lnTo>
                        <a:pt x="25" y="171"/>
                      </a:lnTo>
                      <a:lnTo>
                        <a:pt x="33" y="163"/>
                      </a:lnTo>
                      <a:lnTo>
                        <a:pt x="43" y="163"/>
                      </a:lnTo>
                      <a:lnTo>
                        <a:pt x="53" y="171"/>
                      </a:lnTo>
                      <a:lnTo>
                        <a:pt x="63" y="177"/>
                      </a:lnTo>
                      <a:lnTo>
                        <a:pt x="74" y="181"/>
                      </a:lnTo>
                      <a:lnTo>
                        <a:pt x="84" y="188"/>
                      </a:lnTo>
                      <a:lnTo>
                        <a:pt x="135" y="173"/>
                      </a:lnTo>
                      <a:lnTo>
                        <a:pt x="159" y="153"/>
                      </a:lnTo>
                      <a:lnTo>
                        <a:pt x="139" y="106"/>
                      </a:lnTo>
                      <a:lnTo>
                        <a:pt x="88" y="67"/>
                      </a:lnTo>
                      <a:lnTo>
                        <a:pt x="47" y="36"/>
                      </a:lnTo>
                      <a:lnTo>
                        <a:pt x="43" y="8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41372" name="Freeform 60"/>
              <p:cNvSpPr>
                <a:spLocks/>
              </p:cNvSpPr>
              <p:nvPr/>
            </p:nvSpPr>
            <p:spPr bwMode="auto">
              <a:xfrm>
                <a:off x="2434" y="3402"/>
                <a:ext cx="192" cy="280"/>
              </a:xfrm>
              <a:custGeom>
                <a:avLst/>
                <a:gdLst/>
                <a:ahLst/>
                <a:cxnLst>
                  <a:cxn ang="0">
                    <a:pos x="121" y="0"/>
                  </a:cxn>
                  <a:cxn ang="0">
                    <a:pos x="61" y="33"/>
                  </a:cxn>
                  <a:cxn ang="0">
                    <a:pos x="21" y="100"/>
                  </a:cxn>
                  <a:cxn ang="0">
                    <a:pos x="0" y="161"/>
                  </a:cxn>
                  <a:cxn ang="0">
                    <a:pos x="16" y="188"/>
                  </a:cxn>
                  <a:cxn ang="0">
                    <a:pos x="63" y="214"/>
                  </a:cxn>
                  <a:cxn ang="0">
                    <a:pos x="114" y="225"/>
                  </a:cxn>
                  <a:cxn ang="0">
                    <a:pos x="121" y="235"/>
                  </a:cxn>
                  <a:cxn ang="0">
                    <a:pos x="129" y="245"/>
                  </a:cxn>
                  <a:cxn ang="0">
                    <a:pos x="135" y="255"/>
                  </a:cxn>
                  <a:cxn ang="0">
                    <a:pos x="135" y="266"/>
                  </a:cxn>
                  <a:cxn ang="0">
                    <a:pos x="141" y="276"/>
                  </a:cxn>
                  <a:cxn ang="0">
                    <a:pos x="155" y="280"/>
                  </a:cxn>
                  <a:cxn ang="0">
                    <a:pos x="166" y="280"/>
                  </a:cxn>
                  <a:cxn ang="0">
                    <a:pos x="172" y="270"/>
                  </a:cxn>
                  <a:cxn ang="0">
                    <a:pos x="172" y="259"/>
                  </a:cxn>
                  <a:cxn ang="0">
                    <a:pos x="166" y="249"/>
                  </a:cxn>
                  <a:cxn ang="0">
                    <a:pos x="155" y="239"/>
                  </a:cxn>
                  <a:cxn ang="0">
                    <a:pos x="168" y="239"/>
                  </a:cxn>
                  <a:cxn ang="0">
                    <a:pos x="178" y="241"/>
                  </a:cxn>
                  <a:cxn ang="0">
                    <a:pos x="192" y="239"/>
                  </a:cxn>
                  <a:cxn ang="0">
                    <a:pos x="192" y="229"/>
                  </a:cxn>
                  <a:cxn ang="0">
                    <a:pos x="192" y="219"/>
                  </a:cxn>
                  <a:cxn ang="0">
                    <a:pos x="182" y="210"/>
                  </a:cxn>
                  <a:cxn ang="0">
                    <a:pos x="172" y="210"/>
                  </a:cxn>
                  <a:cxn ang="0">
                    <a:pos x="161" y="210"/>
                  </a:cxn>
                  <a:cxn ang="0">
                    <a:pos x="151" y="208"/>
                  </a:cxn>
                  <a:cxn ang="0">
                    <a:pos x="155" y="198"/>
                  </a:cxn>
                  <a:cxn ang="0">
                    <a:pos x="166" y="192"/>
                  </a:cxn>
                  <a:cxn ang="0">
                    <a:pos x="168" y="182"/>
                  </a:cxn>
                  <a:cxn ang="0">
                    <a:pos x="168" y="172"/>
                  </a:cxn>
                  <a:cxn ang="0">
                    <a:pos x="159" y="163"/>
                  </a:cxn>
                  <a:cxn ang="0">
                    <a:pos x="149" y="163"/>
                  </a:cxn>
                  <a:cxn ang="0">
                    <a:pos x="139" y="172"/>
                  </a:cxn>
                  <a:cxn ang="0">
                    <a:pos x="129" y="178"/>
                  </a:cxn>
                  <a:cxn ang="0">
                    <a:pos x="119" y="182"/>
                  </a:cxn>
                  <a:cxn ang="0">
                    <a:pos x="108" y="188"/>
                  </a:cxn>
                  <a:cxn ang="0">
                    <a:pos x="57" y="174"/>
                  </a:cxn>
                  <a:cxn ang="0">
                    <a:pos x="33" y="153"/>
                  </a:cxn>
                  <a:cxn ang="0">
                    <a:pos x="53" y="106"/>
                  </a:cxn>
                  <a:cxn ang="0">
                    <a:pos x="104" y="67"/>
                  </a:cxn>
                  <a:cxn ang="0">
                    <a:pos x="145" y="37"/>
                  </a:cxn>
                  <a:cxn ang="0">
                    <a:pos x="149" y="8"/>
                  </a:cxn>
                  <a:cxn ang="0">
                    <a:pos x="121" y="0"/>
                  </a:cxn>
                </a:cxnLst>
                <a:rect l="0" t="0" r="r" b="b"/>
                <a:pathLst>
                  <a:path w="192" h="280">
                    <a:moveTo>
                      <a:pt x="121" y="0"/>
                    </a:moveTo>
                    <a:lnTo>
                      <a:pt x="61" y="33"/>
                    </a:lnTo>
                    <a:lnTo>
                      <a:pt x="21" y="100"/>
                    </a:lnTo>
                    <a:lnTo>
                      <a:pt x="0" y="161"/>
                    </a:lnTo>
                    <a:lnTo>
                      <a:pt x="16" y="188"/>
                    </a:lnTo>
                    <a:lnTo>
                      <a:pt x="63" y="214"/>
                    </a:lnTo>
                    <a:lnTo>
                      <a:pt x="114" y="225"/>
                    </a:lnTo>
                    <a:lnTo>
                      <a:pt x="121" y="235"/>
                    </a:lnTo>
                    <a:lnTo>
                      <a:pt x="129" y="245"/>
                    </a:lnTo>
                    <a:lnTo>
                      <a:pt x="135" y="255"/>
                    </a:lnTo>
                    <a:lnTo>
                      <a:pt x="135" y="266"/>
                    </a:lnTo>
                    <a:lnTo>
                      <a:pt x="141" y="276"/>
                    </a:lnTo>
                    <a:lnTo>
                      <a:pt x="155" y="280"/>
                    </a:lnTo>
                    <a:lnTo>
                      <a:pt x="166" y="280"/>
                    </a:lnTo>
                    <a:lnTo>
                      <a:pt x="172" y="270"/>
                    </a:lnTo>
                    <a:lnTo>
                      <a:pt x="172" y="259"/>
                    </a:lnTo>
                    <a:lnTo>
                      <a:pt x="166" y="249"/>
                    </a:lnTo>
                    <a:lnTo>
                      <a:pt x="155" y="239"/>
                    </a:lnTo>
                    <a:lnTo>
                      <a:pt x="168" y="239"/>
                    </a:lnTo>
                    <a:lnTo>
                      <a:pt x="178" y="241"/>
                    </a:lnTo>
                    <a:lnTo>
                      <a:pt x="192" y="239"/>
                    </a:lnTo>
                    <a:lnTo>
                      <a:pt x="192" y="229"/>
                    </a:lnTo>
                    <a:lnTo>
                      <a:pt x="192" y="219"/>
                    </a:lnTo>
                    <a:lnTo>
                      <a:pt x="182" y="210"/>
                    </a:lnTo>
                    <a:lnTo>
                      <a:pt x="172" y="210"/>
                    </a:lnTo>
                    <a:lnTo>
                      <a:pt x="161" y="210"/>
                    </a:lnTo>
                    <a:lnTo>
                      <a:pt x="151" y="208"/>
                    </a:lnTo>
                    <a:lnTo>
                      <a:pt x="155" y="198"/>
                    </a:lnTo>
                    <a:lnTo>
                      <a:pt x="166" y="192"/>
                    </a:lnTo>
                    <a:lnTo>
                      <a:pt x="168" y="182"/>
                    </a:lnTo>
                    <a:lnTo>
                      <a:pt x="168" y="172"/>
                    </a:lnTo>
                    <a:lnTo>
                      <a:pt x="159" y="163"/>
                    </a:lnTo>
                    <a:lnTo>
                      <a:pt x="149" y="163"/>
                    </a:lnTo>
                    <a:lnTo>
                      <a:pt x="139" y="172"/>
                    </a:lnTo>
                    <a:lnTo>
                      <a:pt x="129" y="178"/>
                    </a:lnTo>
                    <a:lnTo>
                      <a:pt x="119" y="182"/>
                    </a:lnTo>
                    <a:lnTo>
                      <a:pt x="108" y="188"/>
                    </a:lnTo>
                    <a:lnTo>
                      <a:pt x="57" y="174"/>
                    </a:lnTo>
                    <a:lnTo>
                      <a:pt x="33" y="153"/>
                    </a:lnTo>
                    <a:lnTo>
                      <a:pt x="53" y="106"/>
                    </a:lnTo>
                    <a:lnTo>
                      <a:pt x="104" y="67"/>
                    </a:lnTo>
                    <a:lnTo>
                      <a:pt x="145" y="37"/>
                    </a:lnTo>
                    <a:lnTo>
                      <a:pt x="149" y="8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41373" name="WordArt 61"/>
          <p:cNvSpPr>
            <a:spLocks noChangeArrowheads="1" noChangeShapeType="1" noTextEdit="1"/>
          </p:cNvSpPr>
          <p:nvPr/>
        </p:nvSpPr>
        <p:spPr bwMode="auto">
          <a:xfrm>
            <a:off x="2268538" y="4076700"/>
            <a:ext cx="2743200" cy="52387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CFFCC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МОЛОДЦЫ!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1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1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4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1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1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4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  <p:bldP spid="141314" grpId="1"/>
      <p:bldP spid="1413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Проверьте принадлежность точки графику функции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y=-2x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2291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smtClean="0"/>
              <a:t>А(4;-8),</a:t>
            </a:r>
          </a:p>
          <a:p>
            <a:r>
              <a:rPr lang="ru-RU" sz="3600" smtClean="0"/>
              <a:t>В(-10,20), </a:t>
            </a:r>
          </a:p>
          <a:p>
            <a:r>
              <a:rPr lang="ru-RU" sz="3600" smtClean="0"/>
              <a:t>С(0,5; -2),</a:t>
            </a:r>
          </a:p>
          <a:p>
            <a:r>
              <a:rPr lang="ru-RU" sz="3600" smtClean="0"/>
              <a:t>Т (-¼;½)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Найдите значение функции или аргумента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1267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Функция задана формулой </a:t>
            </a:r>
            <a:r>
              <a:rPr lang="en-US" smtClean="0"/>
              <a:t>y</a:t>
            </a:r>
            <a:r>
              <a:rPr lang="ru-RU" smtClean="0"/>
              <a:t>=2</a:t>
            </a:r>
            <a:r>
              <a:rPr lang="en-US" smtClean="0"/>
              <a:t>x</a:t>
            </a:r>
            <a:r>
              <a:rPr lang="ru-RU" smtClean="0"/>
              <a:t>+5. Найдите значение функции, соответствующее значению аргумента, равному -3;0;5</a:t>
            </a:r>
          </a:p>
          <a:p>
            <a:r>
              <a:rPr lang="ru-RU" smtClean="0"/>
              <a:t>Функция задана формулой </a:t>
            </a:r>
            <a:r>
              <a:rPr lang="en-US" smtClean="0"/>
              <a:t>y</a:t>
            </a:r>
            <a:r>
              <a:rPr lang="ru-RU" smtClean="0"/>
              <a:t>=4</a:t>
            </a:r>
            <a:r>
              <a:rPr lang="en-US" smtClean="0"/>
              <a:t>x</a:t>
            </a:r>
            <a:r>
              <a:rPr lang="ru-RU" smtClean="0"/>
              <a:t>-9. Найдите значение аргумента, при котором функция принимает значение -1;0;3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323850" y="836613"/>
            <a:ext cx="84248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663300"/>
                </a:solidFill>
              </a:rPr>
              <a:t>Взаимное расположение графиков линейных функций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042988" y="476250"/>
            <a:ext cx="288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Тема урока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179388" y="1773238"/>
            <a:ext cx="5976937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ru-RU" b="1" i="1" u="sng">
                <a:solidFill>
                  <a:schemeClr val="tx2"/>
                </a:solidFill>
                <a:latin typeface="Times New Roman" pitchFamily="18" charset="0"/>
              </a:rPr>
              <a:t>ЦЕЛИ: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ru-RU" b="1" i="1">
                <a:latin typeface="Times New Roman" pitchFamily="18" charset="0"/>
              </a:rPr>
              <a:t> 1)Изучить особенности взаимного расположения графиков линейных функций с учетом значения коэффициентов </a:t>
            </a:r>
            <a:r>
              <a:rPr lang="en-US" b="1" i="1">
                <a:latin typeface="Times New Roman" pitchFamily="18" charset="0"/>
              </a:rPr>
              <a:t>k</a:t>
            </a:r>
            <a:r>
              <a:rPr lang="ru-RU" b="1" i="1">
                <a:latin typeface="Times New Roman" pitchFamily="18" charset="0"/>
              </a:rPr>
              <a:t> и </a:t>
            </a:r>
            <a:r>
              <a:rPr lang="en-US" b="1" i="1">
                <a:latin typeface="Times New Roman" pitchFamily="18" charset="0"/>
              </a:rPr>
              <a:t>m </a:t>
            </a:r>
            <a:r>
              <a:rPr lang="ru-RU" b="1" i="1">
                <a:latin typeface="Times New Roman" pitchFamily="18" charset="0"/>
              </a:rPr>
              <a:t>линейной функции  у = </a:t>
            </a:r>
            <a:r>
              <a:rPr lang="en-US" b="1" i="1">
                <a:latin typeface="Times New Roman" pitchFamily="18" charset="0"/>
              </a:rPr>
              <a:t>kx </a:t>
            </a:r>
            <a:r>
              <a:rPr lang="ru-RU" b="1" i="1">
                <a:latin typeface="Times New Roman" pitchFamily="18" charset="0"/>
              </a:rPr>
              <a:t>+ </a:t>
            </a:r>
            <a:r>
              <a:rPr lang="en-US" b="1" i="1">
                <a:latin typeface="Times New Roman" pitchFamily="18" charset="0"/>
              </a:rPr>
              <a:t>m </a:t>
            </a:r>
            <a:r>
              <a:rPr lang="ru-RU" b="1" i="1">
                <a:latin typeface="Times New Roman" pitchFamily="18" charset="0"/>
              </a:rPr>
              <a:t>.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ru-RU" b="1" i="1">
                <a:latin typeface="Times New Roman" pitchFamily="18" charset="0"/>
              </a:rPr>
              <a:t>2)Научиться определять по формулам , задающим функции,  взаимное расположение их графиков;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ru-RU" b="1" i="1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ru-RU" b="1" i="1">
              <a:solidFill>
                <a:srgbClr val="663300"/>
              </a:solidFill>
              <a:latin typeface="Times New Roman" pitchFamily="18" charset="0"/>
            </a:endParaRPr>
          </a:p>
        </p:txBody>
      </p:sp>
      <p:pic>
        <p:nvPicPr>
          <p:cNvPr id="8909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2060575"/>
            <a:ext cx="2881312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11188" y="1700213"/>
            <a:ext cx="7916862" cy="4608512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ru-RU" sz="2800"/>
          </a:p>
          <a:p>
            <a:pPr>
              <a:lnSpc>
                <a:spcPct val="90000"/>
              </a:lnSpc>
            </a:pPr>
            <a:r>
              <a:rPr lang="ru-RU" sz="2800"/>
              <a:t>Какую функцию называют линейной?</a:t>
            </a:r>
          </a:p>
          <a:p>
            <a:pPr>
              <a:lnSpc>
                <a:spcPct val="90000"/>
              </a:lnSpc>
            </a:pPr>
            <a:r>
              <a:rPr lang="ru-RU" sz="2800"/>
              <a:t>Что является графиком линейной функции?</a:t>
            </a:r>
          </a:p>
          <a:p>
            <a:pPr>
              <a:lnSpc>
                <a:spcPct val="90000"/>
              </a:lnSpc>
            </a:pPr>
            <a:r>
              <a:rPr lang="ru-RU" sz="2800"/>
              <a:t>Какую функцию называют прямой пропорциональностью?</a:t>
            </a:r>
          </a:p>
          <a:p>
            <a:pPr>
              <a:lnSpc>
                <a:spcPct val="90000"/>
              </a:lnSpc>
            </a:pPr>
            <a:r>
              <a:rPr lang="ru-RU" sz="2800"/>
              <a:t>Скорость распространения звука в воздухе в зависимости от температуры может быть найдена по формуле v = 331+0,6t , где v – скорость, а t – температура? (коэффициенты?)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ru-RU" sz="2800"/>
          </a:p>
          <a:p>
            <a:pPr>
              <a:lnSpc>
                <a:spcPct val="90000"/>
              </a:lnSpc>
            </a:pPr>
            <a:endParaRPr lang="ru-RU" sz="280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476250"/>
            <a:ext cx="7772400" cy="1143000"/>
          </a:xfrm>
        </p:spPr>
        <p:txBody>
          <a:bodyPr/>
          <a:lstStyle/>
          <a:p>
            <a:r>
              <a:rPr lang="ru-RU"/>
              <a:t>Экспресс-опрос</a:t>
            </a: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113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5" name="Rectangle 5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620713"/>
            <a:ext cx="7910512" cy="5472112"/>
          </a:xfrm>
        </p:spPr>
        <p:txBody>
          <a:bodyPr/>
          <a:lstStyle/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endParaRPr lang="ru-RU" sz="2000">
              <a:solidFill>
                <a:schemeClr val="hlink"/>
              </a:solidFill>
            </a:endParaRPr>
          </a:p>
          <a:p>
            <a:pPr marL="381000" indent="-381000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ru-RU" sz="2800"/>
              <a:t>Какая из перечисленных функций не является линейной? </a:t>
            </a:r>
          </a:p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endParaRPr lang="ru-RU" sz="2800"/>
          </a:p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а) у=2-5х;                              д)у=х</a:t>
            </a:r>
            <a:r>
              <a:rPr lang="ru-RU" sz="2800" baseline="30000"/>
              <a:t>2 </a:t>
            </a:r>
            <a:r>
              <a:rPr lang="ru-RU" sz="2800"/>
              <a:t>-3 </a:t>
            </a:r>
          </a:p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б) у= 3х;                               е) у=5 </a:t>
            </a:r>
          </a:p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в) у= 2</a:t>
            </a:r>
            <a:r>
              <a:rPr lang="en-US" sz="2800">
                <a:cs typeface="Tahoma" pitchFamily="34" charset="0"/>
              </a:rPr>
              <a:t>/</a:t>
            </a:r>
            <a:r>
              <a:rPr lang="ru-RU" sz="2800"/>
              <a:t>х + 7;                         ж) х=5</a:t>
            </a:r>
          </a:p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г) у= х</a:t>
            </a:r>
            <a:r>
              <a:rPr lang="en-US" sz="2800">
                <a:cs typeface="Tahoma" pitchFamily="34" charset="0"/>
              </a:rPr>
              <a:t>/</a:t>
            </a:r>
            <a:r>
              <a:rPr lang="ru-RU" sz="2800">
                <a:cs typeface="Tahoma" pitchFamily="34" charset="0"/>
              </a:rPr>
              <a:t>2</a:t>
            </a:r>
            <a:r>
              <a:rPr lang="ru-RU" sz="2800"/>
              <a:t>  +1                           з) у =-11х + 3</a:t>
            </a:r>
          </a:p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endParaRPr lang="en-US" sz="2800"/>
          </a:p>
          <a:p>
            <a:pPr marL="381000" indent="-381000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Blip>
                <a:blip r:embed="rId2"/>
              </a:buBlip>
            </a:pPr>
            <a:r>
              <a:rPr lang="ru-RU" sz="2800"/>
              <a:t>Сколько точек, кроме начала координат, достаточно для построения графика прямой пропорциональности?</a:t>
            </a:r>
          </a:p>
          <a:p>
            <a:pPr marL="381000" indent="-381000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ru-RU" sz="2800"/>
          </a:p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endParaRPr lang="en-US" sz="2800"/>
          </a:p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endParaRPr lang="ru-RU" sz="2800"/>
          </a:p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endParaRPr lang="ru-RU" sz="2000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2586" name="Picture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113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93</TotalTime>
  <Words>1280</Words>
  <Application>Microsoft Office PowerPoint</Application>
  <PresentationFormat>Экран (4:3)</PresentationFormat>
  <Paragraphs>231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Бумажная</vt:lpstr>
      <vt:lpstr>Microsoft Equation 3.0</vt:lpstr>
      <vt:lpstr>Слайд 1</vt:lpstr>
      <vt:lpstr>Слайд 2</vt:lpstr>
      <vt:lpstr>           1. Какие числа употребляются при счете   а)природные;  б)натуральные;    в)искусственные; 2. Как называют верхний угол футбольных ворот   а) девятка;   б) десятка;   в)пятерка; 3. Какими бывают современные фотоаппараты  а)цифровые;    б)числовые;     в)дробные; 4. Как называется расстояние между двумя отметками                         на измерительной шкале?  а)сложение;          б)умножение;       в)деление; 5. Что получается при делении  чисел?  а)частное;     б)общественное;      в)коллективное;  6. Что иногда производят с персоналом предприятия?  а)упрощение;     б)сокращение;    в)вынесение за скобки 7. Какие геометрические фигуры являются спортивными гимнастическими снарядами?     а)ромбы;    б)квадраты;         в)кольца  8. Каким математическим словом характеризуют необщительного, скрытного человека?     а)прямолинейный;  б)замкнутый;   в)вогнутый; </vt:lpstr>
      <vt:lpstr>           1. Какие числа употребляются при счете   а)природные;  б)натуральные;    в)искусственные; 2. Как называют верхний угол футбольных ворот   а) девятка;   б) десятка;   в)пятерка; 3. Какими бывают современные фотоаппараты  а)цифровые;    б)числовые;     в)дробные; 4. Как называется расстояние между двумя отметками                         на измерительной шкале?  а)сложение;          б)умножение;       в)деление; 5. Что получается при деление чисел?  а)частное;     б)общественное;      в)коллективное;  6. Что иногда производят с персоналом предприятия?  а)упрощение;     б)сокращение;    в)вынесение за скобки 7. Какие геометрические фигуры являются спортивными гимнастическими снарядами?     а)ромбы;    б)квадраты;         в)кольца  8. Каким математическим словом характеризуют необщительного, скрытного человека?     а)прямолинейный;  б)замкнутый;   в)вогнутый; </vt:lpstr>
      <vt:lpstr>Проверьте принадлежность точки графику функции y=-2x</vt:lpstr>
      <vt:lpstr>Найдите значение функции или аргумента</vt:lpstr>
      <vt:lpstr>Слайд 7</vt:lpstr>
      <vt:lpstr>Экспресс-опрос</vt:lpstr>
      <vt:lpstr>Слайд 9</vt:lpstr>
      <vt:lpstr>Слайд 10</vt:lpstr>
      <vt:lpstr>Слайд 11</vt:lpstr>
      <vt:lpstr>Слайд 12</vt:lpstr>
      <vt:lpstr>На каком чертеже изображен график функции у=2х-4? </vt:lpstr>
      <vt:lpstr>Какие две пословицы переведены на математический язык? </vt:lpstr>
      <vt:lpstr>Слайд 15</vt:lpstr>
      <vt:lpstr>Проблемы:</vt:lpstr>
      <vt:lpstr> В одной системе координат постройте графики функций , определите закономерность расположения графиков и сходство в записи формул:</vt:lpstr>
      <vt:lpstr>Слайд 18</vt:lpstr>
      <vt:lpstr>Слайд 19</vt:lpstr>
      <vt:lpstr>Слайд 20</vt:lpstr>
      <vt:lpstr>Выводы </vt:lpstr>
      <vt:lpstr>Заполните таблицы</vt:lpstr>
      <vt:lpstr>Заполните таблицы</vt:lpstr>
      <vt:lpstr>Не выполняя построения, установите взаимное расположение графиков линейных функций:</vt:lpstr>
      <vt:lpstr>Поставьте вместо … такое число, чтобы графики заданных линейных функций пересекались:</vt:lpstr>
      <vt:lpstr>Составить функцию, так чтобы они пересекали ось ОУ в точке с координатой ( 0;т )</vt:lpstr>
      <vt:lpstr>    Даны две линейные функции у = к1x + m1 ,  у = к2 х + m2. Подберите такие коэффициенты к2, к1, m2, m1 чтобы графики линейных функций пересекались, причем обе функции были : 1) возрастающими 2) убывающими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Школа</cp:lastModifiedBy>
  <cp:revision>13</cp:revision>
  <dcterms:created xsi:type="dcterms:W3CDTF">2013-10-28T07:31:19Z</dcterms:created>
  <dcterms:modified xsi:type="dcterms:W3CDTF">2013-10-28T09:18:15Z</dcterms:modified>
</cp:coreProperties>
</file>