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67FA0-8DA1-4A0B-A4C7-1CDB3B6726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3453C-0C3D-4D36-A580-C3E9F66B1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D62FD7-9BAE-486A-A7A6-6D0D505185E1}" type="datetimeFigureOut">
              <a:rPr lang="ru-RU" smtClean="0"/>
              <a:t>19.11.2011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8E3AD1-F655-4FC5-9ED8-CFEE3A4ED6F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000125" y="500063"/>
            <a:ext cx="7500938" cy="538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 u="sng"/>
              <a:t>Тема</a:t>
            </a:r>
            <a:r>
              <a:rPr lang="ru-RU" sz="3200"/>
              <a:t> </a:t>
            </a:r>
          </a:p>
          <a:p>
            <a:r>
              <a:rPr lang="ru-RU" sz="3200"/>
              <a:t>           « Роль ИКТ в развитии информационной компетенции учащихся, развитие интереса к предмету»</a:t>
            </a:r>
          </a:p>
          <a:p>
            <a:endParaRPr lang="ru-RU" sz="3200"/>
          </a:p>
          <a:p>
            <a:endParaRPr lang="ru-RU" sz="3200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 i="1"/>
              <a:t>                                                                Учитель МОУ СОШ №2</a:t>
            </a:r>
          </a:p>
          <a:p>
            <a:r>
              <a:rPr lang="ru-RU" i="1"/>
              <a:t>                                                                 ЕВГРАФОВА Н.А.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1052513"/>
            <a:ext cx="8893175" cy="47513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4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Урок – это зеркало общей и педагогической культуры учителя, мерило его интеллектуального богатства, </a:t>
            </a:r>
            <a:br>
              <a:rPr lang="ru-RU" sz="4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показатель его кругозора и эрудиции.</a:t>
            </a:r>
            <a:r>
              <a:rPr lang="ru-RU" sz="3600" b="1" i="1" dirty="0">
                <a:solidFill>
                  <a:srgbClr val="0000FF"/>
                </a:solidFill>
              </a:rPr>
              <a:t> </a:t>
            </a:r>
            <a:br>
              <a:rPr lang="ru-RU" sz="3600" b="1" i="1" dirty="0">
                <a:solidFill>
                  <a:srgbClr val="0000FF"/>
                </a:solidFill>
              </a:rPr>
            </a:br>
            <a:r>
              <a:rPr lang="ru-RU" b="1" i="1" dirty="0">
                <a:solidFill>
                  <a:srgbClr val="0000FF"/>
                </a:solidFill>
              </a:rPr>
              <a:t>					В. Сухомлинский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9933FF"/>
                </a:solidFill>
              </a:rPr>
              <a:t>МЫ ВОСПРИНИМАЕМ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00FF"/>
                </a:solidFill>
              </a:rPr>
              <a:t>10%  из того, что мы ЧИТАЕМ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00FF"/>
                </a:solidFill>
              </a:rPr>
              <a:t>20%  из того, что мы СЛЫШИМ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00FF"/>
                </a:solidFill>
              </a:rPr>
              <a:t>30%  из того, что мы ВИДИМ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00FF"/>
                </a:solidFill>
              </a:rPr>
              <a:t>50%  из того, что мы ВИДИМ и СЛЫШИМ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00FF"/>
                </a:solidFill>
              </a:rPr>
              <a:t>70%  из того, что ОБСУЖДАЕМ с другими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00FF"/>
                </a:solidFill>
              </a:rPr>
              <a:t>80%  из того, что мы ИСПЫТЫВАЕМ лично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00FF"/>
                </a:solidFill>
              </a:rPr>
              <a:t>95%  из того, что мы ПРЕПОДАЕМ кому-то еще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00FF"/>
                </a:solidFill>
              </a:rPr>
              <a:t>						Уильям Глассер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71550"/>
          </a:xfrm>
        </p:spPr>
        <p:txBody>
          <a:bodyPr/>
          <a:lstStyle/>
          <a:p>
            <a:r>
              <a:rPr lang="ru-RU" sz="4800" b="1" smtClean="0">
                <a:solidFill>
                  <a:srgbClr val="9933FF"/>
                </a:solidFill>
              </a:rPr>
              <a:t>Структура урока с ИКТ: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765175"/>
            <a:ext cx="8713788" cy="6092825"/>
          </a:xfrm>
        </p:spPr>
        <p:txBody>
          <a:bodyPr/>
          <a:lstStyle/>
          <a:p>
            <a:pPr marL="92075" indent="-92075">
              <a:buFontTx/>
              <a:buNone/>
            </a:pPr>
            <a:r>
              <a:rPr lang="ru-RU" sz="2200" b="1" smtClean="0">
                <a:solidFill>
                  <a:srgbClr val="0000FF"/>
                </a:solidFill>
              </a:rPr>
              <a:t>Цель и содержание</a:t>
            </a:r>
            <a:r>
              <a:rPr lang="ru-RU" sz="2100" smtClean="0">
                <a:solidFill>
                  <a:srgbClr val="0000FF"/>
                </a:solidFill>
              </a:rPr>
              <a:t> урока обусловлены требованиями стандарта и учебной программы, но благодаря ИКТ могут быть расширены.</a:t>
            </a:r>
            <a:endParaRPr lang="ru-RU" sz="2100" b="1" smtClean="0">
              <a:solidFill>
                <a:srgbClr val="0000FF"/>
              </a:solidFill>
            </a:endParaRPr>
          </a:p>
          <a:p>
            <a:pPr marL="92075" indent="-92075">
              <a:buFontTx/>
              <a:buNone/>
            </a:pPr>
            <a:r>
              <a:rPr lang="ru-RU" sz="2200" b="1" smtClean="0">
                <a:solidFill>
                  <a:srgbClr val="0000FF"/>
                </a:solidFill>
              </a:rPr>
              <a:t>Метод обучения</a:t>
            </a:r>
            <a:r>
              <a:rPr lang="ru-RU" sz="2100" smtClean="0">
                <a:solidFill>
                  <a:srgbClr val="0000FF"/>
                </a:solidFill>
              </a:rPr>
              <a:t> может быть использован любой, особо возрастает эффективность объяснительно-иллюстративного, частично-поискового, проектного методов.</a:t>
            </a:r>
            <a:endParaRPr lang="ru-RU" sz="2100" b="1" smtClean="0">
              <a:solidFill>
                <a:srgbClr val="0000FF"/>
              </a:solidFill>
            </a:endParaRPr>
          </a:p>
          <a:p>
            <a:pPr marL="92075" indent="-92075">
              <a:buFontTx/>
              <a:buNone/>
            </a:pPr>
            <a:r>
              <a:rPr lang="ru-RU" sz="2200" b="1" smtClean="0">
                <a:solidFill>
                  <a:srgbClr val="0000FF"/>
                </a:solidFill>
              </a:rPr>
              <a:t>Формы обучения</a:t>
            </a:r>
            <a:r>
              <a:rPr lang="ru-RU" sz="2100" smtClean="0">
                <a:solidFill>
                  <a:srgbClr val="0000FF"/>
                </a:solidFill>
              </a:rPr>
              <a:t> могут быть любыми: фронтальными, парными, групповыми и индивидуальными; их  выбор зависит от количества компьютеров в классе. </a:t>
            </a:r>
            <a:endParaRPr lang="ru-RU" sz="2100" b="1" smtClean="0">
              <a:solidFill>
                <a:srgbClr val="0000FF"/>
              </a:solidFill>
            </a:endParaRPr>
          </a:p>
          <a:p>
            <a:pPr marL="92075" indent="-92075">
              <a:buFontTx/>
              <a:buNone/>
            </a:pPr>
            <a:r>
              <a:rPr lang="ru-RU" sz="2100" b="1" smtClean="0">
                <a:solidFill>
                  <a:srgbClr val="0000FF"/>
                </a:solidFill>
              </a:rPr>
              <a:t> </a:t>
            </a:r>
            <a:r>
              <a:rPr lang="ru-RU" sz="2200" b="1" smtClean="0">
                <a:solidFill>
                  <a:srgbClr val="0000FF"/>
                </a:solidFill>
              </a:rPr>
              <a:t>Дидактическая структура урока</a:t>
            </a:r>
            <a:r>
              <a:rPr lang="ru-RU" sz="2200" smtClean="0">
                <a:solidFill>
                  <a:srgbClr val="0000FF"/>
                </a:solidFill>
              </a:rPr>
              <a:t>:</a:t>
            </a:r>
          </a:p>
          <a:p>
            <a:pPr marL="92075" indent="-92075">
              <a:lnSpc>
                <a:spcPct val="95000"/>
              </a:lnSpc>
            </a:pPr>
            <a:r>
              <a:rPr lang="ru-RU" sz="2100" smtClean="0">
                <a:solidFill>
                  <a:srgbClr val="0000FF"/>
                </a:solidFill>
              </a:rPr>
              <a:t>определенное организационное начало и постановка задач урока;</a:t>
            </a:r>
          </a:p>
          <a:p>
            <a:pPr marL="92075" indent="-92075">
              <a:lnSpc>
                <a:spcPct val="95000"/>
              </a:lnSpc>
            </a:pPr>
            <a:r>
              <a:rPr lang="ru-RU" sz="2100" smtClean="0">
                <a:solidFill>
                  <a:srgbClr val="0000FF"/>
                </a:solidFill>
              </a:rPr>
              <a:t>актуализация необходимых знаний и умений, включая проверку    домашнего задания;</a:t>
            </a:r>
          </a:p>
          <a:p>
            <a:pPr marL="92075" indent="-92075">
              <a:lnSpc>
                <a:spcPct val="95000"/>
              </a:lnSpc>
            </a:pPr>
            <a:r>
              <a:rPr lang="ru-RU" sz="2100" smtClean="0">
                <a:solidFill>
                  <a:srgbClr val="0000FF"/>
                </a:solidFill>
              </a:rPr>
              <a:t>объяснение нового материала;</a:t>
            </a:r>
          </a:p>
          <a:p>
            <a:pPr marL="92075" indent="-92075">
              <a:lnSpc>
                <a:spcPct val="95000"/>
              </a:lnSpc>
            </a:pPr>
            <a:r>
              <a:rPr lang="ru-RU" sz="2100" smtClean="0">
                <a:solidFill>
                  <a:srgbClr val="0000FF"/>
                </a:solidFill>
              </a:rPr>
              <a:t>закрепление или повторение изученного на уроке;</a:t>
            </a:r>
          </a:p>
          <a:p>
            <a:pPr marL="92075" indent="-92075">
              <a:lnSpc>
                <a:spcPct val="95000"/>
              </a:lnSpc>
            </a:pPr>
            <a:r>
              <a:rPr lang="ru-RU" sz="2100" smtClean="0">
                <a:solidFill>
                  <a:srgbClr val="0000FF"/>
                </a:solidFill>
              </a:rPr>
              <a:t>контроль и оценка учебных достижений учащихся в течение урока;</a:t>
            </a:r>
          </a:p>
          <a:p>
            <a:pPr marL="92075" indent="-92075">
              <a:lnSpc>
                <a:spcPct val="95000"/>
              </a:lnSpc>
            </a:pPr>
            <a:r>
              <a:rPr lang="ru-RU" sz="2100" smtClean="0">
                <a:solidFill>
                  <a:srgbClr val="0000FF"/>
                </a:solidFill>
              </a:rPr>
              <a:t> подведение итогов урока;</a:t>
            </a:r>
          </a:p>
          <a:p>
            <a:pPr marL="92075" indent="-92075">
              <a:lnSpc>
                <a:spcPct val="95000"/>
              </a:lnSpc>
            </a:pPr>
            <a:r>
              <a:rPr lang="ru-RU" sz="2100" smtClean="0">
                <a:solidFill>
                  <a:srgbClr val="0000FF"/>
                </a:solidFill>
              </a:rPr>
              <a:t>задание на дом;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00FF"/>
                </a:solidFill>
              </a:rPr>
              <a:t>ИКТ и педагогика</a:t>
            </a:r>
          </a:p>
        </p:txBody>
      </p:sp>
      <p:graphicFrame>
        <p:nvGraphicFramePr>
          <p:cNvPr id="4157" name="Group 61"/>
          <p:cNvGraphicFramePr>
            <a:graphicFrameLocks noGrp="1"/>
          </p:cNvGraphicFramePr>
          <p:nvPr>
            <p:ph sz="half" idx="1"/>
          </p:nvPr>
        </p:nvGraphicFramePr>
        <p:xfrm>
          <a:off x="179388" y="1600200"/>
          <a:ext cx="8713787" cy="5181600"/>
        </p:xfrm>
        <a:graphic>
          <a:graphicData uri="http://schemas.openxmlformats.org/drawingml/2006/table">
            <a:tbl>
              <a:tblPr/>
              <a:tblGrid>
                <a:gridCol w="4324350"/>
                <a:gridCol w="4389437"/>
              </a:tblGrid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Основные принципы дидактики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Роль ИКТ в реализации основных принципов дидактики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          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</a:rPr>
                        <a:t>Принцип наглядности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- «золотое правило»: все, что возможно представлять для восприятия чувствами: видимое – для восприятия зрением, слышимое – слухом, запахи – обонянием, подлежащее вкусу – вкусом, доступное осязанию – путем осязания, надо представлять через эти органы восприятия».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Ян Амос Коменский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</a:rPr>
                        <a:t>ИКТ позволяют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дополнить «золотое правило» Коменского: наглядно можно представлять не только то, что возможно для непосредственного восприятия чувствами, но и то что выражается абстрактными законами и моделями.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30" name="Picture 52" descr="0012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924175"/>
            <a:ext cx="571500" cy="457200"/>
          </a:xfrm>
          <a:noFill/>
        </p:spPr>
      </p:pic>
      <p:sp>
        <p:nvSpPr>
          <p:cNvPr id="4158" name="Rectangle 62" descr="Газетная бумага"/>
          <p:cNvSpPr>
            <a:spLocks noChangeArrowheads="1"/>
          </p:cNvSpPr>
          <p:nvPr/>
        </p:nvSpPr>
        <p:spPr bwMode="auto">
          <a:xfrm>
            <a:off x="250825" y="3013075"/>
            <a:ext cx="4105275" cy="367188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59" name="Rectangle 63" descr="Газетная бумага"/>
          <p:cNvSpPr>
            <a:spLocks noChangeArrowheads="1"/>
          </p:cNvSpPr>
          <p:nvPr/>
        </p:nvSpPr>
        <p:spPr bwMode="auto">
          <a:xfrm>
            <a:off x="4572000" y="2997200"/>
            <a:ext cx="4248150" cy="244792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8" grpId="0" animBg="1"/>
      <p:bldP spid="41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56" name="Group 64"/>
          <p:cNvGraphicFramePr>
            <a:graphicFrameLocks noGrp="1"/>
          </p:cNvGraphicFramePr>
          <p:nvPr>
            <p:ph sz="quarter" idx="1"/>
          </p:nvPr>
        </p:nvGraphicFramePr>
        <p:xfrm>
          <a:off x="0" y="188913"/>
          <a:ext cx="9036050" cy="6537325"/>
        </p:xfrm>
        <a:graphic>
          <a:graphicData uri="http://schemas.openxmlformats.org/drawingml/2006/table">
            <a:tbl>
              <a:tblPr/>
              <a:tblGrid>
                <a:gridCol w="4702175"/>
                <a:gridCol w="4333875"/>
              </a:tblGrid>
              <a:tr h="266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</a:rPr>
                        <a:t>Принцип доступности и посильности образования: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изучаемый материал по уровню трудности должен быть доступен, но в то же время требовать напряжения умственных и духовных сил для усвоения.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</a:rPr>
                        <a:t>ИКТ позволяют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генерировать задачи возрастающей сложности (трудности). Ученик 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сам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будет отбирать задачи, требующие от него 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умственного напряжения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5050">
                <a:tc>
                  <a:txBody>
                    <a:bodyPr/>
                    <a:lstStyle/>
                    <a:p>
                      <a:pPr marL="1082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</a:rPr>
                        <a:t>Принцип индивидуализации обучения: </a:t>
                      </a:r>
                    </a:p>
                    <a:p>
                      <a:pPr marL="10826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каждый обучающийся уникален, каждый способен по-своему.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</a:rPr>
                        <a:t>ИКТ позволяют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каждому учащемуся выстроить индивидуальную программу освоения необходимого учебного материала, обеспечивая доступ к базам данных и к преподавателю для консультаций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8450">
                <a:tc>
                  <a:txBody>
                    <a:bodyPr/>
                    <a:lstStyle/>
                    <a:p>
                      <a:pPr marL="715963" marR="0" lvl="0" indent="-7159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</a:rPr>
                        <a:t>Принцип сознательности и активности: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ученик должен выступать субъектом учебной деятельности.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</a:rPr>
                        <a:t>ИКТ позволяют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максимально реализовать субъектную позицию учащегося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56" name="Picture 39" descr="21M2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333375"/>
            <a:ext cx="542925" cy="571500"/>
          </a:xfrm>
          <a:noFill/>
        </p:spPr>
      </p:pic>
      <p:pic>
        <p:nvPicPr>
          <p:cNvPr id="10257" name="Picture 46" descr="aluno030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179388" y="5589588"/>
            <a:ext cx="619125" cy="1066800"/>
          </a:xfrm>
          <a:noFill/>
        </p:spPr>
      </p:pic>
      <p:pic>
        <p:nvPicPr>
          <p:cNvPr id="10258" name="Picture 50" descr="child_finger_painting_md_wht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106363" y="2924175"/>
            <a:ext cx="936625" cy="936625"/>
          </a:xfrm>
          <a:noFill/>
        </p:spPr>
      </p:pic>
      <p:sp>
        <p:nvSpPr>
          <p:cNvPr id="8257" name="Rectangle 65" descr="Газетная бумага"/>
          <p:cNvSpPr>
            <a:spLocks noChangeArrowheads="1"/>
          </p:cNvSpPr>
          <p:nvPr/>
        </p:nvSpPr>
        <p:spPr bwMode="auto">
          <a:xfrm>
            <a:off x="63500" y="260350"/>
            <a:ext cx="4572000" cy="2447925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58" name="Rectangle 66" descr="Газетная бумага"/>
          <p:cNvSpPr>
            <a:spLocks noChangeArrowheads="1"/>
          </p:cNvSpPr>
          <p:nvPr/>
        </p:nvSpPr>
        <p:spPr bwMode="auto">
          <a:xfrm>
            <a:off x="4787900" y="260350"/>
            <a:ext cx="4105275" cy="1584325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59" name="Rectangle 67" descr="Газетная бумага"/>
          <p:cNvSpPr>
            <a:spLocks noChangeArrowheads="1"/>
          </p:cNvSpPr>
          <p:nvPr/>
        </p:nvSpPr>
        <p:spPr bwMode="auto">
          <a:xfrm>
            <a:off x="63500" y="2916238"/>
            <a:ext cx="4500563" cy="1944687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60" name="Rectangle 68" descr="Газетная бумага"/>
          <p:cNvSpPr>
            <a:spLocks noChangeArrowheads="1"/>
          </p:cNvSpPr>
          <p:nvPr/>
        </p:nvSpPr>
        <p:spPr bwMode="auto">
          <a:xfrm>
            <a:off x="4787900" y="2916238"/>
            <a:ext cx="4105275" cy="2160587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61" name="Rectangle 69" descr="Газетная бумага"/>
          <p:cNvSpPr>
            <a:spLocks noChangeArrowheads="1"/>
          </p:cNvSpPr>
          <p:nvPr/>
        </p:nvSpPr>
        <p:spPr bwMode="auto">
          <a:xfrm>
            <a:off x="63500" y="5260975"/>
            <a:ext cx="4427538" cy="1368425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62" name="Rectangle 70" descr="Газетная бумага"/>
          <p:cNvSpPr>
            <a:spLocks noChangeArrowheads="1"/>
          </p:cNvSpPr>
          <p:nvPr/>
        </p:nvSpPr>
        <p:spPr bwMode="auto">
          <a:xfrm>
            <a:off x="4787900" y="5229225"/>
            <a:ext cx="4105275" cy="936625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8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7" grpId="0" animBg="1"/>
      <p:bldP spid="8258" grpId="0" animBg="1"/>
      <p:bldP spid="8259" grpId="0" animBg="1"/>
      <p:bldP spid="8260" grpId="0" animBg="1"/>
      <p:bldP spid="8261" grpId="0" animBg="1"/>
      <p:bldP spid="826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424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Слайд 2</vt:lpstr>
      <vt:lpstr>МЫ ВОСПРИНИМАЕМ</vt:lpstr>
      <vt:lpstr>Структура урока с ИКТ:</vt:lpstr>
      <vt:lpstr>ИКТ и педагогика</vt:lpstr>
      <vt:lpstr>Слайд 6</vt:lpstr>
    </vt:vector>
  </TitlesOfParts>
  <Company>Дом, Западная 21-1, Ртищево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Евграфовы Дарья и Надежда</dc:creator>
  <cp:lastModifiedBy>Евграфовы Дарья и Надежда</cp:lastModifiedBy>
  <cp:revision>3</cp:revision>
  <dcterms:created xsi:type="dcterms:W3CDTF">2011-11-19T15:22:57Z</dcterms:created>
  <dcterms:modified xsi:type="dcterms:W3CDTF">2011-11-19T15:27:53Z</dcterms:modified>
</cp:coreProperties>
</file>