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3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2FD7-9BAE-486A-A7A6-6D0D505185E1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E3AD1-F655-4FC5-9ED8-CFEE3A4ED6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2FD7-9BAE-486A-A7A6-6D0D505185E1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E3AD1-F655-4FC5-9ED8-CFEE3A4ED6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2FD7-9BAE-486A-A7A6-6D0D505185E1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E3AD1-F655-4FC5-9ED8-CFEE3A4ED6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2FD7-9BAE-486A-A7A6-6D0D505185E1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E3AD1-F655-4FC5-9ED8-CFEE3A4ED6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2FD7-9BAE-486A-A7A6-6D0D505185E1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E3AD1-F655-4FC5-9ED8-CFEE3A4ED6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2FD7-9BAE-486A-A7A6-6D0D505185E1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E3AD1-F655-4FC5-9ED8-CFEE3A4ED6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2FD7-9BAE-486A-A7A6-6D0D505185E1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E3AD1-F655-4FC5-9ED8-CFEE3A4ED6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2FD7-9BAE-486A-A7A6-6D0D505185E1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E3AD1-F655-4FC5-9ED8-CFEE3A4ED6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2FD7-9BAE-486A-A7A6-6D0D505185E1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E3AD1-F655-4FC5-9ED8-CFEE3A4ED6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2FD7-9BAE-486A-A7A6-6D0D505185E1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E3AD1-F655-4FC5-9ED8-CFEE3A4ED6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2FD7-9BAE-486A-A7A6-6D0D505185E1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58E3AD1-F655-4FC5-9ED8-CFEE3A4ED6F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D62FD7-9BAE-486A-A7A6-6D0D505185E1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8E3AD1-F655-4FC5-9ED8-CFEE3A4ED6F2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 rot="21335516" flipH="1">
            <a:off x="3562350" y="2146300"/>
            <a:ext cx="1873250" cy="595313"/>
          </a:xfrm>
          <a:prstGeom prst="curvedDownArrow">
            <a:avLst>
              <a:gd name="adj1" fmla="val 27373"/>
              <a:gd name="adj2" fmla="val 112566"/>
              <a:gd name="adj3" fmla="val 47958"/>
            </a:avLst>
          </a:prstGeom>
          <a:solidFill>
            <a:srgbClr val="AFC2FF"/>
          </a:solidFill>
          <a:ln w="9525">
            <a:solidFill>
              <a:srgbClr val="000096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7411" name="WordArt 7"/>
          <p:cNvSpPr>
            <a:spLocks noChangeArrowheads="1" noChangeShapeType="1" noTextEdit="1"/>
          </p:cNvSpPr>
          <p:nvPr/>
        </p:nvSpPr>
        <p:spPr bwMode="auto">
          <a:xfrm>
            <a:off x="2628900" y="228600"/>
            <a:ext cx="6264275" cy="412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>
                <a:ln w="9525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96"/>
                </a:solidFill>
                <a:latin typeface="Book Antiqua"/>
              </a:rPr>
              <a:t>РАЗВИТИЕ ТОРГОВЛИ</a:t>
            </a:r>
          </a:p>
        </p:txBody>
      </p:sp>
      <p:sp>
        <p:nvSpPr>
          <p:cNvPr id="17412" name="Text Box 11"/>
          <p:cNvSpPr txBox="1">
            <a:spLocks noChangeArrowheads="1"/>
          </p:cNvSpPr>
          <p:nvPr/>
        </p:nvSpPr>
        <p:spPr bwMode="auto">
          <a:xfrm>
            <a:off x="3851275" y="977900"/>
            <a:ext cx="511175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990033"/>
                </a:solidFill>
                <a:latin typeface="Arial Narrow" pitchFamily="34" charset="0"/>
              </a:rPr>
              <a:t>Греческие купцы привозили: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076825" y="2525713"/>
            <a:ext cx="3311525" cy="720725"/>
            <a:chOff x="3334" y="1207"/>
            <a:chExt cx="2086" cy="454"/>
          </a:xfrm>
        </p:grpSpPr>
        <p:sp>
          <p:nvSpPr>
            <p:cNvPr id="17486" name="Oval 13"/>
            <p:cNvSpPr>
              <a:spLocks noChangeArrowheads="1"/>
            </p:cNvSpPr>
            <p:nvPr/>
          </p:nvSpPr>
          <p:spPr bwMode="auto">
            <a:xfrm>
              <a:off x="3334" y="1207"/>
              <a:ext cx="2086" cy="45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7998"/>
                  </a:schemeClr>
                </a:gs>
                <a:gs pos="100000">
                  <a:srgbClr val="FFFFE3">
                    <a:alpha val="67998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accent2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7487" name="Text Box 14"/>
            <p:cNvSpPr txBox="1">
              <a:spLocks noChangeArrowheads="1"/>
            </p:cNvSpPr>
            <p:nvPr/>
          </p:nvSpPr>
          <p:spPr bwMode="auto">
            <a:xfrm>
              <a:off x="3696" y="1290"/>
              <a:ext cx="1361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>
                  <a:solidFill>
                    <a:srgbClr val="000096"/>
                  </a:solidFill>
                  <a:latin typeface="Arial Narrow" pitchFamily="34" charset="0"/>
                </a:rPr>
                <a:t>из колоний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611188" y="2471738"/>
            <a:ext cx="3384550" cy="720725"/>
            <a:chOff x="476" y="1207"/>
            <a:chExt cx="2132" cy="454"/>
          </a:xfrm>
        </p:grpSpPr>
        <p:sp>
          <p:nvSpPr>
            <p:cNvPr id="17484" name="Oval 16"/>
            <p:cNvSpPr>
              <a:spLocks noChangeArrowheads="1"/>
            </p:cNvSpPr>
            <p:nvPr/>
          </p:nvSpPr>
          <p:spPr bwMode="auto">
            <a:xfrm>
              <a:off x="476" y="1207"/>
              <a:ext cx="2086" cy="45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7998"/>
                  </a:schemeClr>
                </a:gs>
                <a:gs pos="100000">
                  <a:srgbClr val="FFFFE3">
                    <a:alpha val="67998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accent2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7485" name="Text Box 17"/>
            <p:cNvSpPr txBox="1">
              <a:spLocks noChangeArrowheads="1"/>
            </p:cNvSpPr>
            <p:nvPr/>
          </p:nvSpPr>
          <p:spPr bwMode="auto">
            <a:xfrm>
              <a:off x="476" y="1282"/>
              <a:ext cx="213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>
                  <a:solidFill>
                    <a:srgbClr val="000096"/>
                  </a:solidFill>
                  <a:latin typeface="Arial Narrow" pitchFamily="34" charset="0"/>
                </a:rPr>
                <a:t>в города Греции</a:t>
              </a: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 rot="5400000">
            <a:off x="-3132931" y="3383756"/>
            <a:ext cx="6940550" cy="173038"/>
            <a:chOff x="204" y="3748"/>
            <a:chExt cx="5329" cy="136"/>
          </a:xfrm>
        </p:grpSpPr>
        <p:pic>
          <p:nvPicPr>
            <p:cNvPr id="17430" name="Picture 30" descr="Орнамент греческий-кусочек-бело-синий3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DFE"/>
                </a:clrFrom>
                <a:clrTo>
                  <a:srgbClr val="FFFD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080" y="3748"/>
              <a:ext cx="113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" name="Group 31"/>
            <p:cNvGrpSpPr>
              <a:grpSpLocks/>
            </p:cNvGrpSpPr>
            <p:nvPr/>
          </p:nvGrpSpPr>
          <p:grpSpPr bwMode="auto">
            <a:xfrm>
              <a:off x="204" y="3748"/>
              <a:ext cx="5329" cy="136"/>
              <a:chOff x="204" y="3748"/>
              <a:chExt cx="5329" cy="136"/>
            </a:xfrm>
          </p:grpSpPr>
          <p:pic>
            <p:nvPicPr>
              <p:cNvPr id="17432" name="Picture 32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699" y="3748"/>
                <a:ext cx="113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433" name="Picture 33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586" y="3748"/>
                <a:ext cx="113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6" name="Group 34"/>
              <p:cNvGrpSpPr>
                <a:grpSpLocks/>
              </p:cNvGrpSpPr>
              <p:nvPr/>
            </p:nvGrpSpPr>
            <p:grpSpPr bwMode="auto">
              <a:xfrm>
                <a:off x="204" y="3748"/>
                <a:ext cx="5329" cy="136"/>
                <a:chOff x="204" y="3748"/>
                <a:chExt cx="5329" cy="136"/>
              </a:xfrm>
            </p:grpSpPr>
            <p:grpSp>
              <p:nvGrpSpPr>
                <p:cNvPr id="7" name="Group 35"/>
                <p:cNvGrpSpPr>
                  <a:grpSpLocks/>
                </p:cNvGrpSpPr>
                <p:nvPr/>
              </p:nvGrpSpPr>
              <p:grpSpPr bwMode="auto">
                <a:xfrm>
                  <a:off x="204" y="3748"/>
                  <a:ext cx="2381" cy="136"/>
                  <a:chOff x="204" y="3748"/>
                  <a:chExt cx="2381" cy="136"/>
                </a:xfrm>
              </p:grpSpPr>
              <p:grpSp>
                <p:nvGrpSpPr>
                  <p:cNvPr id="8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204" y="3748"/>
                    <a:ext cx="907" cy="136"/>
                    <a:chOff x="1152" y="1008"/>
                    <a:chExt cx="1536" cy="161"/>
                  </a:xfrm>
                </p:grpSpPr>
                <p:pic>
                  <p:nvPicPr>
                    <p:cNvPr id="17476" name="Picture 37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344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7477" name="Picture 38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152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7478" name="Picture 39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728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7479" name="Picture 40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536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7480" name="Picture 41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112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7481" name="Picture 42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920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7482" name="Picture 43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496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7483" name="Picture 44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304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</p:grpSp>
              <p:pic>
                <p:nvPicPr>
                  <p:cNvPr id="17462" name="Picture 45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018" y="3748"/>
                    <a:ext cx="113" cy="13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7463" name="Picture 46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358" y="3748"/>
                    <a:ext cx="114" cy="13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7464" name="Picture 47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132" y="3748"/>
                    <a:ext cx="113" cy="13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7465" name="Picture 48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472" y="3748"/>
                    <a:ext cx="113" cy="13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7466" name="Picture 49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245" y="3748"/>
                    <a:ext cx="114" cy="13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grpSp>
                <p:nvGrpSpPr>
                  <p:cNvPr id="9" name="Group 50"/>
                  <p:cNvGrpSpPr>
                    <a:grpSpLocks/>
                  </p:cNvGrpSpPr>
                  <p:nvPr/>
                </p:nvGrpSpPr>
                <p:grpSpPr bwMode="auto">
                  <a:xfrm>
                    <a:off x="1111" y="3748"/>
                    <a:ext cx="907" cy="136"/>
                    <a:chOff x="1152" y="1008"/>
                    <a:chExt cx="1536" cy="161"/>
                  </a:xfrm>
                </p:grpSpPr>
                <p:pic>
                  <p:nvPicPr>
                    <p:cNvPr id="17468" name="Picture 51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344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7469" name="Picture 52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152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7470" name="Picture 53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728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7471" name="Picture 54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536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7472" name="Picture 55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112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7473" name="Picture 56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920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7474" name="Picture 57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496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7475" name="Picture 58" descr="Орнамент греческий-кусочек-бело-синий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clrChange>
                        <a:clrFrom>
                          <a:srgbClr val="FFFDFE"/>
                        </a:clrFrom>
                        <a:clrTo>
                          <a:srgbClr val="FFFDFE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304" y="1008"/>
                      <a:ext cx="192" cy="16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</p:grpSp>
            </p:grpSp>
            <p:grpSp>
              <p:nvGrpSpPr>
                <p:cNvPr id="10" name="Group 59"/>
                <p:cNvGrpSpPr>
                  <a:grpSpLocks/>
                </p:cNvGrpSpPr>
                <p:nvPr/>
              </p:nvGrpSpPr>
              <p:grpSpPr bwMode="auto">
                <a:xfrm>
                  <a:off x="2812" y="3748"/>
                  <a:ext cx="907" cy="136"/>
                  <a:chOff x="1152" y="1008"/>
                  <a:chExt cx="1536" cy="161"/>
                </a:xfrm>
              </p:grpSpPr>
              <p:pic>
                <p:nvPicPr>
                  <p:cNvPr id="17453" name="Picture 60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344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7454" name="Picture 61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152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7455" name="Picture 62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728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7456" name="Picture 63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536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7457" name="Picture 64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112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7458" name="Picture 65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920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7459" name="Picture 66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496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7460" name="Picture 67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304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  <p:pic>
              <p:nvPicPr>
                <p:cNvPr id="17437" name="Picture 68" descr="Орнамент греческий-кусочек-бело-синий3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FFDFE"/>
                    </a:clrFrom>
                    <a:clrTo>
                      <a:srgbClr val="FFFDFE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4626" y="3748"/>
                  <a:ext cx="113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7438" name="Picture 69" descr="Орнамент греческий-кусочек-бело-синий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DFE"/>
                    </a:clrFrom>
                    <a:clrTo>
                      <a:srgbClr val="FFFDFE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4966" y="3748"/>
                  <a:ext cx="114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7439" name="Picture 70" descr="Орнамент греческий-кусочек-бело-синий3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FFDFE"/>
                    </a:clrFrom>
                    <a:clrTo>
                      <a:srgbClr val="FFFDFE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4740" y="3748"/>
                  <a:ext cx="113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7440" name="Picture 71" descr="Орнамент греческий-кусочек-бело-синий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DFE"/>
                    </a:clrFrom>
                    <a:clrTo>
                      <a:srgbClr val="FFFDFE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4853" y="3748"/>
                  <a:ext cx="114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11" name="Group 72"/>
                <p:cNvGrpSpPr>
                  <a:grpSpLocks/>
                </p:cNvGrpSpPr>
                <p:nvPr/>
              </p:nvGrpSpPr>
              <p:grpSpPr bwMode="auto">
                <a:xfrm>
                  <a:off x="3719" y="3748"/>
                  <a:ext cx="907" cy="136"/>
                  <a:chOff x="1152" y="1008"/>
                  <a:chExt cx="1536" cy="161"/>
                </a:xfrm>
              </p:grpSpPr>
              <p:pic>
                <p:nvPicPr>
                  <p:cNvPr id="17445" name="Picture 73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344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7446" name="Picture 74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152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7447" name="Picture 75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728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7448" name="Picture 76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536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7449" name="Picture 77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112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7450" name="Picture 78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920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7451" name="Picture 79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496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7452" name="Picture 80" descr="Орнамент греческий-кусочек-бело-синий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clrChange>
                      <a:clrFrom>
                        <a:srgbClr val="FFFDFE"/>
                      </a:clrFrom>
                      <a:clrTo>
                        <a:srgbClr val="FFFDFE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304" y="1008"/>
                    <a:ext cx="192" cy="1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  <p:pic>
              <p:nvPicPr>
                <p:cNvPr id="17442" name="Picture 81" descr="Орнамент греческий-кусочек-бело-синий3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FFDFE"/>
                    </a:clrFrom>
                    <a:clrTo>
                      <a:srgbClr val="FFFDFE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5193" y="3748"/>
                  <a:ext cx="113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7443" name="Picture 82" descr="Орнамент греческий-кусочек-бело-синий3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FFDFE"/>
                    </a:clrFrom>
                    <a:clrTo>
                      <a:srgbClr val="FFFDFE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5307" y="3748"/>
                  <a:ext cx="113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7444" name="Picture 83" descr="Орнамент греческий-кусочек-бело-синий3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FFDFE"/>
                    </a:clrFrom>
                    <a:clrTo>
                      <a:srgbClr val="FFFDFE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5420" y="3748"/>
                  <a:ext cx="113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</p:grpSp>
      <p:sp>
        <p:nvSpPr>
          <p:cNvPr id="22612" name="Rectangle 84"/>
          <p:cNvSpPr>
            <a:spLocks noChangeArrowheads="1"/>
          </p:cNvSpPr>
          <p:nvPr/>
        </p:nvSpPr>
        <p:spPr bwMode="auto">
          <a:xfrm>
            <a:off x="755650" y="3535363"/>
            <a:ext cx="3240088" cy="2879725"/>
          </a:xfrm>
          <a:prstGeom prst="rect">
            <a:avLst/>
          </a:prstGeom>
          <a:gradFill rotWithShape="1">
            <a:gsLst>
              <a:gs pos="0">
                <a:schemeClr val="bg1">
                  <a:alpha val="67998"/>
                </a:schemeClr>
              </a:gs>
              <a:gs pos="100000">
                <a:srgbClr val="FFFFE3">
                  <a:alpha val="67998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2613" name="Text Box 85"/>
          <p:cNvSpPr txBox="1">
            <a:spLocks noChangeArrowheads="1"/>
          </p:cNvSpPr>
          <p:nvPr/>
        </p:nvSpPr>
        <p:spPr bwMode="auto">
          <a:xfrm>
            <a:off x="1187450" y="3725863"/>
            <a:ext cx="21605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400">
                <a:solidFill>
                  <a:srgbClr val="580058"/>
                </a:solidFill>
                <a:latin typeface="Arial Narrow" pitchFamily="34" charset="0"/>
              </a:rPr>
              <a:t> пшеницу</a:t>
            </a:r>
          </a:p>
        </p:txBody>
      </p:sp>
      <p:sp>
        <p:nvSpPr>
          <p:cNvPr id="22615" name="Text Box 87"/>
          <p:cNvSpPr txBox="1">
            <a:spLocks noChangeArrowheads="1"/>
          </p:cNvSpPr>
          <p:nvPr/>
        </p:nvSpPr>
        <p:spPr bwMode="auto">
          <a:xfrm>
            <a:off x="1187450" y="4230688"/>
            <a:ext cx="14414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400">
                <a:solidFill>
                  <a:srgbClr val="580058"/>
                </a:solidFill>
                <a:latin typeface="Arial Narrow" pitchFamily="34" charset="0"/>
              </a:rPr>
              <a:t> рабов</a:t>
            </a:r>
          </a:p>
        </p:txBody>
      </p:sp>
      <p:sp>
        <p:nvSpPr>
          <p:cNvPr id="22616" name="Text Box 88"/>
          <p:cNvSpPr txBox="1">
            <a:spLocks noChangeArrowheads="1"/>
          </p:cNvSpPr>
          <p:nvPr/>
        </p:nvSpPr>
        <p:spPr bwMode="auto">
          <a:xfrm>
            <a:off x="1189038" y="4733925"/>
            <a:ext cx="1295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400">
                <a:solidFill>
                  <a:srgbClr val="580058"/>
                </a:solidFill>
                <a:latin typeface="Arial Narrow" pitchFamily="34" charset="0"/>
              </a:rPr>
              <a:t> мед</a:t>
            </a:r>
          </a:p>
        </p:txBody>
      </p:sp>
      <p:sp>
        <p:nvSpPr>
          <p:cNvPr id="22617" name="Text Box 89"/>
          <p:cNvSpPr txBox="1">
            <a:spLocks noChangeArrowheads="1"/>
          </p:cNvSpPr>
          <p:nvPr/>
        </p:nvSpPr>
        <p:spPr bwMode="auto">
          <a:xfrm>
            <a:off x="1187450" y="5238750"/>
            <a:ext cx="27368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400">
                <a:solidFill>
                  <a:srgbClr val="580058"/>
                </a:solidFill>
                <a:latin typeface="Arial Narrow" pitchFamily="34" charset="0"/>
              </a:rPr>
              <a:t> шкуры животных</a:t>
            </a:r>
          </a:p>
        </p:txBody>
      </p:sp>
      <p:pic>
        <p:nvPicPr>
          <p:cNvPr id="17421" name="Picture 99" descr="торговля-вазопись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5558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628" name="Text Box 100"/>
          <p:cNvSpPr txBox="1">
            <a:spLocks noChangeArrowheads="1"/>
          </p:cNvSpPr>
          <p:nvPr/>
        </p:nvSpPr>
        <p:spPr bwMode="auto">
          <a:xfrm>
            <a:off x="1187450" y="5741988"/>
            <a:ext cx="12239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400">
                <a:solidFill>
                  <a:srgbClr val="580058"/>
                </a:solidFill>
                <a:latin typeface="Arial Narrow" pitchFamily="34" charset="0"/>
              </a:rPr>
              <a:t> скот </a:t>
            </a:r>
          </a:p>
        </p:txBody>
      </p:sp>
      <p:pic>
        <p:nvPicPr>
          <p:cNvPr id="17423" name="Picture 101" descr="монеты из Милета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3246438"/>
            <a:ext cx="201612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4" name="Picture 97" descr="охотник "/>
          <p:cNvPicPr>
            <a:picLocks noChangeAspect="1" noChangeArrowheads="1"/>
          </p:cNvPicPr>
          <p:nvPr/>
        </p:nvPicPr>
        <p:blipFill>
          <a:blip r:embed="rId6">
            <a:lum bright="6000" contrast="12000"/>
          </a:blip>
          <a:srcRect/>
          <a:stretch>
            <a:fillRect/>
          </a:stretch>
        </p:blipFill>
        <p:spPr bwMode="auto">
          <a:xfrm>
            <a:off x="6413500" y="3175000"/>
            <a:ext cx="2695575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5" name="Text Box 102"/>
          <p:cNvSpPr txBox="1">
            <a:spLocks noChangeArrowheads="1"/>
          </p:cNvSpPr>
          <p:nvPr/>
        </p:nvSpPr>
        <p:spPr bwMode="auto">
          <a:xfrm>
            <a:off x="5219700" y="5006975"/>
            <a:ext cx="14398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>
                <a:solidFill>
                  <a:srgbClr val="580058"/>
                </a:solidFill>
                <a:latin typeface="Arial Narrow" pitchFamily="34" charset="0"/>
              </a:rPr>
              <a:t>из г. Милета</a:t>
            </a:r>
            <a:endParaRPr lang="ru-RU" sz="1400">
              <a:solidFill>
                <a:srgbClr val="580058"/>
              </a:solidFill>
              <a:latin typeface="Arial Narrow" pitchFamily="34" charset="0"/>
            </a:endParaRPr>
          </a:p>
        </p:txBody>
      </p:sp>
      <p:sp>
        <p:nvSpPr>
          <p:cNvPr id="17426" name="Text Box 103"/>
          <p:cNvSpPr txBox="1">
            <a:spLocks noChangeArrowheads="1"/>
          </p:cNvSpPr>
          <p:nvPr/>
        </p:nvSpPr>
        <p:spPr bwMode="auto">
          <a:xfrm>
            <a:off x="468313" y="1484313"/>
            <a:ext cx="3455987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solidFill>
                  <a:srgbClr val="580058"/>
                </a:solidFill>
                <a:latin typeface="Arial Narrow" pitchFamily="34" charset="0"/>
              </a:rPr>
              <a:t>Взвешивание сильфия (ценного растения) в г. Кирены (Африка)</a:t>
            </a:r>
            <a:endParaRPr lang="ru-RU" sz="1400">
              <a:solidFill>
                <a:srgbClr val="580058"/>
              </a:solidFill>
              <a:latin typeface="Arial Narrow" pitchFamily="34" charset="0"/>
            </a:endParaRPr>
          </a:p>
        </p:txBody>
      </p:sp>
      <p:pic>
        <p:nvPicPr>
          <p:cNvPr id="17427" name="Picture 105" descr="монеты-с-Родоса"/>
          <p:cNvPicPr>
            <a:picLocks noChangeAspect="1" noChangeArrowheads="1"/>
          </p:cNvPicPr>
          <p:nvPr/>
        </p:nvPicPr>
        <p:blipFill>
          <a:blip r:embed="rId7">
            <a:lum bright="-6000" contrast="6000"/>
          </a:blip>
          <a:srcRect/>
          <a:stretch>
            <a:fillRect/>
          </a:stretch>
        </p:blipFill>
        <p:spPr bwMode="auto">
          <a:xfrm>
            <a:off x="4284663" y="4924425"/>
            <a:ext cx="1871662" cy="159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8" name="Text Box 106"/>
          <p:cNvSpPr txBox="1">
            <a:spLocks noChangeArrowheads="1"/>
          </p:cNvSpPr>
          <p:nvPr/>
        </p:nvSpPr>
        <p:spPr bwMode="auto">
          <a:xfrm>
            <a:off x="3995738" y="4543425"/>
            <a:ext cx="151288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>
                <a:solidFill>
                  <a:srgbClr val="580058"/>
                </a:solidFill>
                <a:latin typeface="Arial Narrow" pitchFamily="34" charset="0"/>
              </a:rPr>
              <a:t>Монеты</a:t>
            </a:r>
            <a:endParaRPr lang="ru-RU" sz="1400">
              <a:solidFill>
                <a:srgbClr val="580058"/>
              </a:solidFill>
              <a:latin typeface="Arial Narrow" pitchFamily="34" charset="0"/>
            </a:endParaRPr>
          </a:p>
        </p:txBody>
      </p:sp>
      <p:sp>
        <p:nvSpPr>
          <p:cNvPr id="17429" name="Text Box 107"/>
          <p:cNvSpPr txBox="1">
            <a:spLocks noChangeArrowheads="1"/>
          </p:cNvSpPr>
          <p:nvPr/>
        </p:nvSpPr>
        <p:spPr bwMode="auto">
          <a:xfrm>
            <a:off x="4067175" y="6094413"/>
            <a:ext cx="143986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>
                <a:solidFill>
                  <a:srgbClr val="580058"/>
                </a:solidFill>
                <a:latin typeface="Arial Narrow" pitchFamily="34" charset="0"/>
              </a:rPr>
              <a:t>с о. Родос</a:t>
            </a:r>
            <a:endParaRPr lang="ru-RU" sz="1400">
              <a:solidFill>
                <a:srgbClr val="580058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26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6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6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6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6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12" grpId="0" animBg="1"/>
      <p:bldP spid="22613" grpId="0"/>
      <p:bldP spid="22615" grpId="0"/>
      <p:bldP spid="22616" grpId="0"/>
      <p:bldP spid="22617" grpId="0"/>
      <p:bldP spid="226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10" descr="гребень из скифского курган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3284538"/>
            <a:ext cx="249237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WordArt 3"/>
          <p:cNvSpPr>
            <a:spLocks noChangeArrowheads="1" noChangeShapeType="1" noTextEdit="1"/>
          </p:cNvSpPr>
          <p:nvPr/>
        </p:nvSpPr>
        <p:spPr bwMode="auto">
          <a:xfrm>
            <a:off x="3924300" y="215900"/>
            <a:ext cx="496887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>
                <a:ln w="9525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96"/>
                </a:solidFill>
                <a:latin typeface="Book Antiqua"/>
              </a:rPr>
              <a:t>ГРЕКИ  И  СКИФЫ</a:t>
            </a:r>
          </a:p>
        </p:txBody>
      </p:sp>
      <p:grpSp>
        <p:nvGrpSpPr>
          <p:cNvPr id="2" name="Group 80"/>
          <p:cNvGrpSpPr>
            <a:grpSpLocks/>
          </p:cNvGrpSpPr>
          <p:nvPr/>
        </p:nvGrpSpPr>
        <p:grpSpPr bwMode="auto">
          <a:xfrm>
            <a:off x="277813" y="476250"/>
            <a:ext cx="3590925" cy="158750"/>
            <a:chOff x="384" y="336"/>
            <a:chExt cx="4608" cy="161"/>
          </a:xfrm>
        </p:grpSpPr>
        <p:grpSp>
          <p:nvGrpSpPr>
            <p:cNvPr id="3" name="Group 81"/>
            <p:cNvGrpSpPr>
              <a:grpSpLocks/>
            </p:cNvGrpSpPr>
            <p:nvPr/>
          </p:nvGrpSpPr>
          <p:grpSpPr bwMode="auto">
            <a:xfrm>
              <a:off x="384" y="336"/>
              <a:ext cx="1536" cy="161"/>
              <a:chOff x="1152" y="1008"/>
              <a:chExt cx="1536" cy="161"/>
            </a:xfrm>
          </p:grpSpPr>
          <p:pic>
            <p:nvPicPr>
              <p:cNvPr id="18474" name="Picture 82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3" cstate="email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344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475" name="Picture 83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3" cstate="email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152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476" name="Picture 84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3" cstate="email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728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477" name="Picture 85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3" cstate="email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536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478" name="Picture 86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3" cstate="email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112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479" name="Picture 87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3" cstate="email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920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480" name="Picture 88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3" cstate="email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496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481" name="Picture 89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3" cstate="email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304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" name="Group 90"/>
            <p:cNvGrpSpPr>
              <a:grpSpLocks/>
            </p:cNvGrpSpPr>
            <p:nvPr/>
          </p:nvGrpSpPr>
          <p:grpSpPr bwMode="auto">
            <a:xfrm>
              <a:off x="3456" y="336"/>
              <a:ext cx="1536" cy="161"/>
              <a:chOff x="1152" y="1008"/>
              <a:chExt cx="1536" cy="161"/>
            </a:xfrm>
          </p:grpSpPr>
          <p:pic>
            <p:nvPicPr>
              <p:cNvPr id="18466" name="Picture 91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3" cstate="email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344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467" name="Picture 92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3" cstate="email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152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468" name="Picture 93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3" cstate="email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728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469" name="Picture 94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3" cstate="email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536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470" name="Picture 95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3" cstate="email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112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471" name="Picture 96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3" cstate="email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920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472" name="Picture 97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3" cstate="email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496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473" name="Picture 98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3" cstate="email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304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5" name="Group 99"/>
            <p:cNvGrpSpPr>
              <a:grpSpLocks/>
            </p:cNvGrpSpPr>
            <p:nvPr/>
          </p:nvGrpSpPr>
          <p:grpSpPr bwMode="auto">
            <a:xfrm>
              <a:off x="1920" y="336"/>
              <a:ext cx="1536" cy="161"/>
              <a:chOff x="1152" y="1008"/>
              <a:chExt cx="1536" cy="161"/>
            </a:xfrm>
          </p:grpSpPr>
          <p:pic>
            <p:nvPicPr>
              <p:cNvPr id="18458" name="Picture 100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3" cstate="email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344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459" name="Picture 101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3" cstate="email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152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460" name="Picture 102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3" cstate="email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728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461" name="Picture 103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3" cstate="email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536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462" name="Picture 104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3" cstate="email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112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463" name="Picture 105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3" cstate="email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920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464" name="Picture 106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3" cstate="email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496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465" name="Picture 107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3" cstate="email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304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8437" name="Text Box 114"/>
          <p:cNvSpPr txBox="1">
            <a:spLocks noChangeArrowheads="1"/>
          </p:cNvSpPr>
          <p:nvPr/>
        </p:nvSpPr>
        <p:spPr bwMode="auto">
          <a:xfrm>
            <a:off x="6443663" y="1196975"/>
            <a:ext cx="2232025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solidFill>
                  <a:srgbClr val="580058"/>
                </a:solidFill>
                <a:latin typeface="Arial Narrow" pitchFamily="34" charset="0"/>
              </a:rPr>
              <a:t> </a:t>
            </a:r>
            <a:r>
              <a:rPr lang="ru-RU">
                <a:solidFill>
                  <a:srgbClr val="580058"/>
                </a:solidFill>
                <a:latin typeface="Arial Narrow" pitchFamily="34" charset="0"/>
              </a:rPr>
              <a:t>Скифский лучник. </a:t>
            </a:r>
            <a:r>
              <a:rPr lang="ru-RU" sz="1600">
                <a:solidFill>
                  <a:srgbClr val="580058"/>
                </a:solidFill>
                <a:latin typeface="Arial Narrow" pitchFamily="34" charset="0"/>
              </a:rPr>
              <a:t>Изображение на древнегреческой вазе</a:t>
            </a:r>
          </a:p>
        </p:txBody>
      </p:sp>
      <p:sp>
        <p:nvSpPr>
          <p:cNvPr id="18438" name="Text Box 115"/>
          <p:cNvSpPr txBox="1">
            <a:spLocks noChangeArrowheads="1"/>
          </p:cNvSpPr>
          <p:nvPr/>
        </p:nvSpPr>
        <p:spPr bwMode="auto">
          <a:xfrm>
            <a:off x="1547813" y="6272213"/>
            <a:ext cx="45005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rgbClr val="580058"/>
                </a:solidFill>
                <a:latin typeface="Arial Narrow" pitchFamily="34" charset="0"/>
              </a:rPr>
              <a:t>Золотые вещи из скифских курганов</a:t>
            </a:r>
            <a:endParaRPr lang="ru-RU" sz="1600">
              <a:solidFill>
                <a:srgbClr val="580058"/>
              </a:solidFill>
              <a:latin typeface="Arial Narrow" pitchFamily="34" charset="0"/>
            </a:endParaRPr>
          </a:p>
        </p:txBody>
      </p:sp>
      <p:grpSp>
        <p:nvGrpSpPr>
          <p:cNvPr id="6" name="Group 122"/>
          <p:cNvGrpSpPr>
            <a:grpSpLocks/>
          </p:cNvGrpSpPr>
          <p:nvPr/>
        </p:nvGrpSpPr>
        <p:grpSpPr bwMode="auto">
          <a:xfrm>
            <a:off x="323850" y="1052513"/>
            <a:ext cx="4967288" cy="4968875"/>
            <a:chOff x="204" y="663"/>
            <a:chExt cx="3129" cy="3130"/>
          </a:xfrm>
        </p:grpSpPr>
        <p:pic>
          <p:nvPicPr>
            <p:cNvPr id="18443" name="Picture 75" descr="Причерноморье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04" y="663"/>
              <a:ext cx="3129" cy="3109"/>
            </a:xfrm>
            <a:prstGeom prst="rect">
              <a:avLst/>
            </a:prstGeom>
            <a:noFill/>
            <a:ln w="9525">
              <a:solidFill>
                <a:srgbClr val="000096"/>
              </a:solidFill>
              <a:miter lim="800000"/>
              <a:headEnd/>
              <a:tailEnd/>
            </a:ln>
          </p:spPr>
        </p:pic>
        <p:sp>
          <p:nvSpPr>
            <p:cNvPr id="24652" name="Text Box 76"/>
            <p:cNvSpPr txBox="1">
              <a:spLocks noChangeArrowheads="1"/>
            </p:cNvSpPr>
            <p:nvPr/>
          </p:nvSpPr>
          <p:spPr bwMode="auto">
            <a:xfrm>
              <a:off x="1383" y="1162"/>
              <a:ext cx="77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1600">
                  <a:solidFill>
                    <a:srgbClr val="8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Ольвия</a:t>
              </a:r>
            </a:p>
          </p:txBody>
        </p:sp>
        <p:sp>
          <p:nvSpPr>
            <p:cNvPr id="18445" name="Oval 77"/>
            <p:cNvSpPr>
              <a:spLocks noChangeArrowheads="1"/>
            </p:cNvSpPr>
            <p:nvPr/>
          </p:nvSpPr>
          <p:spPr bwMode="auto">
            <a:xfrm>
              <a:off x="1856" y="1350"/>
              <a:ext cx="48" cy="48"/>
            </a:xfrm>
            <a:prstGeom prst="ellipse">
              <a:avLst/>
            </a:prstGeom>
            <a:solidFill>
              <a:srgbClr val="DA2A00"/>
            </a:solidFill>
            <a:ln w="9525">
              <a:solidFill>
                <a:srgbClr val="DA2A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46" name="Text Box 78"/>
            <p:cNvSpPr txBox="1">
              <a:spLocks noChangeArrowheads="1"/>
            </p:cNvSpPr>
            <p:nvPr/>
          </p:nvSpPr>
          <p:spPr bwMode="auto">
            <a:xfrm>
              <a:off x="1701" y="1838"/>
              <a:ext cx="127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800">
                  <a:solidFill>
                    <a:srgbClr val="000096"/>
                  </a:solidFill>
                  <a:latin typeface="Arial" charset="0"/>
                </a:rPr>
                <a:t>Черное море</a:t>
              </a:r>
            </a:p>
          </p:txBody>
        </p:sp>
        <p:sp>
          <p:nvSpPr>
            <p:cNvPr id="18447" name="Text Box 79"/>
            <p:cNvSpPr txBox="1">
              <a:spLocks noChangeArrowheads="1"/>
            </p:cNvSpPr>
            <p:nvPr/>
          </p:nvSpPr>
          <p:spPr bwMode="auto">
            <a:xfrm rot="3389637">
              <a:off x="733" y="3098"/>
              <a:ext cx="1179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>
                  <a:solidFill>
                    <a:srgbClr val="000096"/>
                  </a:solidFill>
                  <a:latin typeface="Arial" charset="0"/>
                </a:rPr>
                <a:t>Эгейское море</a:t>
              </a:r>
            </a:p>
          </p:txBody>
        </p:sp>
        <p:sp>
          <p:nvSpPr>
            <p:cNvPr id="18448" name="WordArt 112"/>
            <p:cNvSpPr>
              <a:spLocks noChangeArrowheads="1" noChangeShapeType="1" noTextEdit="1"/>
            </p:cNvSpPr>
            <p:nvPr/>
          </p:nvSpPr>
          <p:spPr bwMode="auto">
            <a:xfrm>
              <a:off x="1610" y="981"/>
              <a:ext cx="1315" cy="408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242302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990033"/>
                  </a:solidFill>
                  <a:latin typeface="Arial"/>
                  <a:cs typeface="Arial"/>
                </a:rPr>
                <a:t>скифы</a:t>
              </a:r>
            </a:p>
          </p:txBody>
        </p:sp>
        <p:sp>
          <p:nvSpPr>
            <p:cNvPr id="24692" name="Text Box 116"/>
            <p:cNvSpPr txBox="1">
              <a:spLocks noChangeArrowheads="1"/>
            </p:cNvSpPr>
            <p:nvPr/>
          </p:nvSpPr>
          <p:spPr bwMode="auto">
            <a:xfrm>
              <a:off x="1474" y="3022"/>
              <a:ext cx="77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1600">
                  <a:solidFill>
                    <a:srgbClr val="8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Милет</a:t>
              </a:r>
            </a:p>
          </p:txBody>
        </p:sp>
        <p:sp>
          <p:nvSpPr>
            <p:cNvPr id="18450" name="Oval 117"/>
            <p:cNvSpPr>
              <a:spLocks noChangeArrowheads="1"/>
            </p:cNvSpPr>
            <p:nvPr/>
          </p:nvSpPr>
          <p:spPr bwMode="auto">
            <a:xfrm>
              <a:off x="977" y="3110"/>
              <a:ext cx="48" cy="48"/>
            </a:xfrm>
            <a:prstGeom prst="ellipse">
              <a:avLst/>
            </a:prstGeom>
            <a:solidFill>
              <a:srgbClr val="DA2A00"/>
            </a:solidFill>
            <a:ln w="9525">
              <a:solidFill>
                <a:srgbClr val="DA2A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1" name="Oval 118"/>
            <p:cNvSpPr>
              <a:spLocks noChangeArrowheads="1"/>
            </p:cNvSpPr>
            <p:nvPr/>
          </p:nvSpPr>
          <p:spPr bwMode="auto">
            <a:xfrm>
              <a:off x="1485" y="3174"/>
              <a:ext cx="48" cy="48"/>
            </a:xfrm>
            <a:prstGeom prst="ellipse">
              <a:avLst/>
            </a:prstGeom>
            <a:solidFill>
              <a:srgbClr val="DA2A00"/>
            </a:solidFill>
            <a:ln w="9525">
              <a:solidFill>
                <a:srgbClr val="DA2A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2" name="Text Box 119"/>
            <p:cNvSpPr txBox="1">
              <a:spLocks noChangeArrowheads="1"/>
            </p:cNvSpPr>
            <p:nvPr/>
          </p:nvSpPr>
          <p:spPr bwMode="auto">
            <a:xfrm>
              <a:off x="839" y="3113"/>
              <a:ext cx="45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900">
                  <a:latin typeface="Georgia" pitchFamily="18" charset="0"/>
                </a:rPr>
                <a:t>Афины</a:t>
              </a:r>
            </a:p>
          </p:txBody>
        </p:sp>
        <p:sp>
          <p:nvSpPr>
            <p:cNvPr id="18453" name="Text Box 120"/>
            <p:cNvSpPr txBox="1">
              <a:spLocks noChangeArrowheads="1"/>
            </p:cNvSpPr>
            <p:nvPr/>
          </p:nvSpPr>
          <p:spPr bwMode="auto">
            <a:xfrm>
              <a:off x="612" y="3191"/>
              <a:ext cx="45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900">
                  <a:latin typeface="Georgia" pitchFamily="18" charset="0"/>
                </a:rPr>
                <a:t>Спарта</a:t>
              </a:r>
            </a:p>
          </p:txBody>
        </p:sp>
        <p:sp>
          <p:nvSpPr>
            <p:cNvPr id="18454" name="Oval 121"/>
            <p:cNvSpPr>
              <a:spLocks noChangeArrowheads="1"/>
            </p:cNvSpPr>
            <p:nvPr/>
          </p:nvSpPr>
          <p:spPr bwMode="auto">
            <a:xfrm>
              <a:off x="777" y="3290"/>
              <a:ext cx="48" cy="48"/>
            </a:xfrm>
            <a:prstGeom prst="ellipse">
              <a:avLst/>
            </a:prstGeom>
            <a:solidFill>
              <a:srgbClr val="DA2A00"/>
            </a:solidFill>
            <a:ln w="9525">
              <a:solidFill>
                <a:srgbClr val="DA2A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8440" name="Line 124"/>
          <p:cNvSpPr>
            <a:spLocks noChangeShapeType="1"/>
          </p:cNvSpPr>
          <p:nvPr/>
        </p:nvSpPr>
        <p:spPr bwMode="auto">
          <a:xfrm flipV="1">
            <a:off x="2411413" y="2205038"/>
            <a:ext cx="576262" cy="2808287"/>
          </a:xfrm>
          <a:prstGeom prst="line">
            <a:avLst/>
          </a:prstGeom>
          <a:noFill/>
          <a:ln w="28575">
            <a:solidFill>
              <a:srgbClr val="000096"/>
            </a:solidFill>
            <a:prstDash val="dash"/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pic>
        <p:nvPicPr>
          <p:cNvPr id="18441" name="Picture 127" descr="золотая греческая ваза"/>
          <p:cNvPicPr>
            <a:picLocks noChangeAspect="1" noChangeArrowheads="1"/>
          </p:cNvPicPr>
          <p:nvPr/>
        </p:nvPicPr>
        <p:blipFill>
          <a:blip r:embed="rId5">
            <a:lum bright="-6000" contrast="6000"/>
          </a:blip>
          <a:srcRect/>
          <a:stretch>
            <a:fillRect/>
          </a:stretch>
        </p:blipFill>
        <p:spPr bwMode="auto">
          <a:xfrm>
            <a:off x="5364163" y="4868863"/>
            <a:ext cx="1514475" cy="182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704" name="Picture 128" descr="скифский-лучник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538" y="692150"/>
            <a:ext cx="2447925" cy="2008188"/>
          </a:xfrm>
          <a:prstGeom prst="rect">
            <a:avLst/>
          </a:prstGeom>
          <a:noFill/>
          <a:effectLst>
            <a:outerShdw dist="45791" dir="12821404" algn="ctr" rotWithShape="0">
              <a:srgbClr val="AFC2FF"/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"/>
          <p:cNvSpPr>
            <a:spLocks noChangeArrowheads="1" noChangeShapeType="1" noTextEdit="1"/>
          </p:cNvSpPr>
          <p:nvPr/>
        </p:nvSpPr>
        <p:spPr bwMode="auto">
          <a:xfrm>
            <a:off x="1219200" y="457200"/>
            <a:ext cx="6553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>
                <a:ln w="9525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3333CC"/>
                </a:solidFill>
                <a:latin typeface="Book Antiqua"/>
              </a:rPr>
              <a:t>ЧТО  ДАЛА  КОЛОНИЗАЦИЯ  ГРЕКАМ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39750" y="1844675"/>
            <a:ext cx="8208963" cy="1187450"/>
          </a:xfrm>
          <a:prstGeom prst="rect">
            <a:avLst/>
          </a:prstGeom>
          <a:gradFill rotWithShape="1">
            <a:gsLst>
              <a:gs pos="0">
                <a:schemeClr val="bg1">
                  <a:alpha val="37000"/>
                </a:schemeClr>
              </a:gs>
              <a:gs pos="100000">
                <a:srgbClr val="FFFFE3">
                  <a:alpha val="59000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660066"/>
                </a:solidFill>
                <a:latin typeface="Arial Narrow" pitchFamily="34" charset="0"/>
              </a:rPr>
              <a:t>расширила знания древних греков. Они встретились со множеством новых для них народов, узнали об их обычаях, религии и культуре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39750" y="3398838"/>
            <a:ext cx="8208963" cy="822325"/>
          </a:xfrm>
          <a:prstGeom prst="rect">
            <a:avLst/>
          </a:prstGeom>
          <a:gradFill rotWithShape="1">
            <a:gsLst>
              <a:gs pos="0">
                <a:schemeClr val="bg1">
                  <a:alpha val="37000"/>
                </a:schemeClr>
              </a:gs>
              <a:gs pos="100000">
                <a:srgbClr val="FFFFE3">
                  <a:alpha val="59000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660066"/>
                </a:solidFill>
                <a:latin typeface="Arial Narrow" pitchFamily="34" charset="0"/>
              </a:rPr>
              <a:t>способствовала развитию хозяйства и торговли, а также мореплавания. Росли и богатели новые города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539750" y="4613275"/>
            <a:ext cx="8208963" cy="1614488"/>
          </a:xfrm>
          <a:prstGeom prst="rect">
            <a:avLst/>
          </a:prstGeom>
          <a:gradFill rotWithShape="1">
            <a:gsLst>
              <a:gs pos="0">
                <a:schemeClr val="bg1">
                  <a:alpha val="37000"/>
                </a:schemeClr>
              </a:gs>
              <a:gs pos="100000">
                <a:srgbClr val="FFFFE3">
                  <a:alpha val="59000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660066"/>
                </a:solidFill>
                <a:latin typeface="Arial Narrow" pitchFamily="34" charset="0"/>
              </a:rPr>
              <a:t>заставила греков осознать себя единым народом, отличающимся от других народов. Греки стали называть себя </a:t>
            </a:r>
            <a:r>
              <a:rPr lang="ru-RU" sz="2800">
                <a:solidFill>
                  <a:srgbClr val="990033"/>
                </a:solidFill>
                <a:latin typeface="Arial Narrow" pitchFamily="34" charset="0"/>
              </a:rPr>
              <a:t>эллинами</a:t>
            </a:r>
            <a:r>
              <a:rPr lang="ru-RU" sz="2400">
                <a:solidFill>
                  <a:srgbClr val="660066"/>
                </a:solidFill>
                <a:latin typeface="Arial Narrow" pitchFamily="34" charset="0"/>
              </a:rPr>
              <a:t>, а свою страну - </a:t>
            </a:r>
            <a:r>
              <a:rPr lang="ru-RU" sz="2800">
                <a:solidFill>
                  <a:srgbClr val="990033"/>
                </a:solidFill>
                <a:latin typeface="Arial Narrow" pitchFamily="34" charset="0"/>
              </a:rPr>
              <a:t>Элладой</a:t>
            </a:r>
            <a:r>
              <a:rPr lang="ru-RU" sz="2400">
                <a:solidFill>
                  <a:srgbClr val="660066"/>
                </a:solidFill>
                <a:latin typeface="Arial Narrow" pitchFamily="34" charset="0"/>
              </a:rPr>
              <a:t>.  Другие народы они называли варварами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23850" y="1052513"/>
            <a:ext cx="2808288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>
                <a:solidFill>
                  <a:srgbClr val="990033"/>
                </a:solidFill>
                <a:latin typeface="Arial Narrow" pitchFamily="34" charset="0"/>
              </a:rPr>
              <a:t>Колонизация: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967038" y="1298575"/>
            <a:ext cx="5781675" cy="188913"/>
            <a:chOff x="384" y="336"/>
            <a:chExt cx="4608" cy="161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384" y="336"/>
              <a:ext cx="1536" cy="161"/>
              <a:chOff x="1152" y="1008"/>
              <a:chExt cx="1536" cy="161"/>
            </a:xfrm>
          </p:grpSpPr>
          <p:pic>
            <p:nvPicPr>
              <p:cNvPr id="19485" name="Picture 12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344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486" name="Picture 13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152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487" name="Picture 14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728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488" name="Picture 15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536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489" name="Picture 16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112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490" name="Picture 17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920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491" name="Picture 18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496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492" name="Picture 19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304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" name="Group 20"/>
            <p:cNvGrpSpPr>
              <a:grpSpLocks/>
            </p:cNvGrpSpPr>
            <p:nvPr/>
          </p:nvGrpSpPr>
          <p:grpSpPr bwMode="auto">
            <a:xfrm>
              <a:off x="3456" y="336"/>
              <a:ext cx="1536" cy="161"/>
              <a:chOff x="1152" y="1008"/>
              <a:chExt cx="1536" cy="161"/>
            </a:xfrm>
          </p:grpSpPr>
          <p:pic>
            <p:nvPicPr>
              <p:cNvPr id="19477" name="Picture 21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344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478" name="Picture 22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152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479" name="Picture 23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728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480" name="Picture 24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536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481" name="Picture 25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112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482" name="Picture 26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920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483" name="Picture 27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496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484" name="Picture 28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304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5" name="Group 29"/>
            <p:cNvGrpSpPr>
              <a:grpSpLocks/>
            </p:cNvGrpSpPr>
            <p:nvPr/>
          </p:nvGrpSpPr>
          <p:grpSpPr bwMode="auto">
            <a:xfrm>
              <a:off x="1920" y="336"/>
              <a:ext cx="1536" cy="161"/>
              <a:chOff x="1152" y="1008"/>
              <a:chExt cx="1536" cy="161"/>
            </a:xfrm>
          </p:grpSpPr>
          <p:pic>
            <p:nvPicPr>
              <p:cNvPr id="19469" name="Picture 30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344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470" name="Picture 31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152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471" name="Picture 32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728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472" name="Picture 33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536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473" name="Picture 34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112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474" name="Picture 35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920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475" name="Picture 36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496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476" name="Picture 37" descr="Орнамент греческий-кусочек-бело-синий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304" y="1008"/>
                <a:ext cx="192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13350" name="Picture 38" descr="Орнамент греческий-кусочек-синий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CF3A4"/>
              </a:clrFrom>
              <a:clrTo>
                <a:srgbClr val="FCF3A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6100" y="3106738"/>
            <a:ext cx="242888" cy="204787"/>
          </a:xfrm>
          <a:prstGeom prst="rect">
            <a:avLst/>
          </a:prstGeom>
          <a:gradFill rotWithShape="1">
            <a:gsLst>
              <a:gs pos="0">
                <a:srgbClr val="C5FFC5">
                  <a:alpha val="50000"/>
                </a:srgbClr>
              </a:gs>
              <a:gs pos="100000">
                <a:srgbClr val="BDD2FB">
                  <a:alpha val="50000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</p:pic>
      <p:pic>
        <p:nvPicPr>
          <p:cNvPr id="13351" name="Picture 39" descr="Орнамент греческий-кусочек-синий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CF3A4"/>
              </a:clrFrom>
              <a:clrTo>
                <a:srgbClr val="FCF3A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6100" y="4330700"/>
            <a:ext cx="242888" cy="204788"/>
          </a:xfrm>
          <a:prstGeom prst="rect">
            <a:avLst/>
          </a:prstGeom>
          <a:gradFill rotWithShape="1">
            <a:gsLst>
              <a:gs pos="0">
                <a:srgbClr val="C5FFC5">
                  <a:alpha val="50000"/>
                </a:srgbClr>
              </a:gs>
              <a:gs pos="100000">
                <a:srgbClr val="BDD2FB">
                  <a:alpha val="50000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3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  <p:bldP spid="13318" grpId="0" animBg="1"/>
      <p:bldP spid="13319" grpId="0" animBg="1"/>
      <p:bldP spid="133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928688" y="500063"/>
            <a:ext cx="7572375" cy="5848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eaLnBrk="0" hangingPunct="0"/>
            <a:r>
              <a:rPr lang="ru-RU" sz="2400" u="sng">
                <a:cs typeface="Times New Roman" pitchFamily="18" charset="0"/>
              </a:rPr>
              <a:t>Тест для самопроверки учащихся</a:t>
            </a:r>
          </a:p>
          <a:p>
            <a:pPr indent="449263" eaLnBrk="0" hangingPunct="0"/>
            <a:r>
              <a:rPr lang="ru-RU" sz="1400">
                <a:cs typeface="Times New Roman" pitchFamily="18" charset="0"/>
              </a:rPr>
              <a:t>1. </a:t>
            </a:r>
            <a:r>
              <a:rPr lang="ru-RU" sz="1800">
                <a:cs typeface="Times New Roman" pitchFamily="18" charset="0"/>
              </a:rPr>
              <a:t>Греки покидали Родину и основывали свои поселения из-за:</a:t>
            </a:r>
            <a:endParaRPr lang="ru-RU" sz="1800"/>
          </a:p>
          <a:p>
            <a:pPr indent="449263" eaLnBrk="0" hangingPunct="0"/>
            <a:r>
              <a:rPr lang="ru-RU" sz="1400">
                <a:cs typeface="Times New Roman" pitchFamily="18" charset="0"/>
              </a:rPr>
              <a:t>        а) увеличения притока рабов в полисы Греции</a:t>
            </a:r>
            <a:endParaRPr lang="ru-RU" sz="1400"/>
          </a:p>
          <a:p>
            <a:pPr indent="449263" eaLnBrk="0" hangingPunct="0"/>
            <a:r>
              <a:rPr lang="ru-RU" sz="1400">
                <a:cs typeface="Times New Roman" pitchFamily="18" charset="0"/>
              </a:rPr>
              <a:t>        б) угрозы голода</a:t>
            </a:r>
            <a:endParaRPr lang="ru-RU" sz="1400"/>
          </a:p>
          <a:p>
            <a:pPr indent="449263" eaLnBrk="0" hangingPunct="0"/>
            <a:r>
              <a:rPr lang="ru-RU" sz="1400">
                <a:cs typeface="Times New Roman" pitchFamily="18" charset="0"/>
              </a:rPr>
              <a:t>        в) вторжения племен дорийцев с севера.</a:t>
            </a:r>
            <a:endParaRPr lang="en-US" sz="1400">
              <a:cs typeface="Times New Roman" pitchFamily="18" charset="0"/>
            </a:endParaRPr>
          </a:p>
          <a:p>
            <a:pPr indent="449263" eaLnBrk="0" hangingPunct="0"/>
            <a:r>
              <a:rPr lang="ru-RU" sz="1800">
                <a:cs typeface="Times New Roman" pitchFamily="18" charset="0"/>
              </a:rPr>
              <a:t>2. Где греки основывали свои колонии?       </a:t>
            </a:r>
            <a:r>
              <a:rPr lang="ru-RU" sz="1400">
                <a:cs typeface="Times New Roman" pitchFamily="18" charset="0"/>
              </a:rPr>
              <a:t>                           </a:t>
            </a:r>
            <a:endParaRPr lang="ru-RU" sz="1400"/>
          </a:p>
          <a:p>
            <a:pPr indent="449263" eaLnBrk="0" hangingPunct="0"/>
            <a:r>
              <a:rPr lang="en-US" sz="1400">
                <a:cs typeface="Times New Roman" pitchFamily="18" charset="0"/>
              </a:rPr>
              <a:t>       </a:t>
            </a:r>
            <a:r>
              <a:rPr lang="ru-RU" sz="1400">
                <a:cs typeface="Times New Roman" pitchFamily="18" charset="0"/>
              </a:rPr>
              <a:t>а) в глубине чужих территорий</a:t>
            </a:r>
            <a:endParaRPr lang="ru-RU" sz="1400"/>
          </a:p>
          <a:p>
            <a:pPr indent="449263" eaLnBrk="0" hangingPunct="0"/>
            <a:r>
              <a:rPr lang="en-US" sz="1400">
                <a:cs typeface="Times New Roman" pitchFamily="18" charset="0"/>
              </a:rPr>
              <a:t>       </a:t>
            </a:r>
            <a:r>
              <a:rPr lang="ru-RU" sz="1400">
                <a:cs typeface="Times New Roman" pitchFamily="18" charset="0"/>
              </a:rPr>
              <a:t>б) во внутренних районах балканского полуострова</a:t>
            </a:r>
            <a:endParaRPr lang="ru-RU" sz="1400"/>
          </a:p>
          <a:p>
            <a:pPr indent="449263" eaLnBrk="0" hangingPunct="0"/>
            <a:r>
              <a:rPr lang="en-US" sz="1400">
                <a:cs typeface="Times New Roman" pitchFamily="18" charset="0"/>
              </a:rPr>
              <a:t>       </a:t>
            </a:r>
            <a:r>
              <a:rPr lang="ru-RU" sz="1400">
                <a:cs typeface="Times New Roman" pitchFamily="18" charset="0"/>
              </a:rPr>
              <a:t>в) на побережье Средиземного и Черного морей.</a:t>
            </a:r>
            <a:endParaRPr lang="ru-RU" sz="1400"/>
          </a:p>
          <a:p>
            <a:pPr indent="449263" eaLnBrk="0" hangingPunct="0"/>
            <a:r>
              <a:rPr lang="ru-RU" sz="1800">
                <a:cs typeface="Times New Roman" pitchFamily="18" charset="0"/>
              </a:rPr>
              <a:t>3. Товары, которые греки везли в колонии, - это:</a:t>
            </a:r>
            <a:endParaRPr lang="ru-RU" sz="1800"/>
          </a:p>
          <a:p>
            <a:pPr indent="449263" eaLnBrk="0" hangingPunct="0"/>
            <a:r>
              <a:rPr lang="en-US" sz="1400">
                <a:cs typeface="Times New Roman" pitchFamily="18" charset="0"/>
              </a:rPr>
              <a:t>       </a:t>
            </a:r>
            <a:r>
              <a:rPr lang="ru-RU" sz="1400">
                <a:cs typeface="Times New Roman" pitchFamily="18" charset="0"/>
              </a:rPr>
              <a:t>а) оливковое масло, вино, оружие</a:t>
            </a:r>
            <a:endParaRPr lang="ru-RU" sz="1400"/>
          </a:p>
          <a:p>
            <a:pPr indent="449263" eaLnBrk="0" hangingPunct="0"/>
            <a:r>
              <a:rPr lang="en-US" sz="1400">
                <a:cs typeface="Times New Roman" pitchFamily="18" charset="0"/>
              </a:rPr>
              <a:t>       </a:t>
            </a:r>
            <a:r>
              <a:rPr lang="ru-RU" sz="1400">
                <a:cs typeface="Times New Roman" pitchFamily="18" charset="0"/>
              </a:rPr>
              <a:t>б) рабы, зерно, оливковое масло</a:t>
            </a:r>
            <a:endParaRPr lang="ru-RU" sz="1400"/>
          </a:p>
          <a:p>
            <a:pPr indent="449263" eaLnBrk="0" hangingPunct="0"/>
            <a:r>
              <a:rPr lang="en-US" sz="1400">
                <a:cs typeface="Times New Roman" pitchFamily="18" charset="0"/>
              </a:rPr>
              <a:t>       </a:t>
            </a:r>
            <a:r>
              <a:rPr lang="ru-RU" sz="1400">
                <a:cs typeface="Times New Roman" pitchFamily="18" charset="0"/>
              </a:rPr>
              <a:t>в) зерно, мед, шкуры животных.</a:t>
            </a:r>
            <a:endParaRPr lang="ru-RU" sz="1400"/>
          </a:p>
          <a:p>
            <a:pPr indent="449263" eaLnBrk="0" hangingPunct="0"/>
            <a:r>
              <a:rPr lang="ru-RU" sz="1800">
                <a:cs typeface="Times New Roman" pitchFamily="18" charset="0"/>
              </a:rPr>
              <a:t>4. Греческие колонии:</a:t>
            </a:r>
            <a:endParaRPr lang="ru-RU" sz="1800"/>
          </a:p>
          <a:p>
            <a:pPr indent="449263" eaLnBrk="0" hangingPunct="0"/>
            <a:r>
              <a:rPr lang="en-US" sz="1400">
                <a:cs typeface="Times New Roman" pitchFamily="18" charset="0"/>
              </a:rPr>
              <a:t>        </a:t>
            </a:r>
            <a:r>
              <a:rPr lang="ru-RU" sz="1400">
                <a:cs typeface="Times New Roman" pitchFamily="18" charset="0"/>
              </a:rPr>
              <a:t>а) подчинялись метрополиям</a:t>
            </a:r>
            <a:endParaRPr lang="ru-RU" sz="1400"/>
          </a:p>
          <a:p>
            <a:pPr indent="449263" eaLnBrk="0" hangingPunct="0"/>
            <a:r>
              <a:rPr lang="en-US" sz="1400">
                <a:cs typeface="Times New Roman" pitchFamily="18" charset="0"/>
              </a:rPr>
              <a:t>        </a:t>
            </a:r>
            <a:r>
              <a:rPr lang="ru-RU" sz="1400">
                <a:cs typeface="Times New Roman" pitchFamily="18" charset="0"/>
              </a:rPr>
              <a:t>б) превращались в самостоятельные государства</a:t>
            </a:r>
            <a:endParaRPr lang="ru-RU" sz="1400"/>
          </a:p>
          <a:p>
            <a:pPr indent="449263" eaLnBrk="0" hangingPunct="0"/>
            <a:r>
              <a:rPr lang="en-US" sz="1400">
                <a:cs typeface="Times New Roman" pitchFamily="18" charset="0"/>
              </a:rPr>
              <a:t>        </a:t>
            </a:r>
            <a:r>
              <a:rPr lang="ru-RU" sz="1400">
                <a:cs typeface="Times New Roman" pitchFamily="18" charset="0"/>
              </a:rPr>
              <a:t>в) входили в состав государств, на территории которых были основаны.</a:t>
            </a:r>
            <a:endParaRPr lang="ru-RU" sz="1400"/>
          </a:p>
          <a:p>
            <a:pPr indent="449263" eaLnBrk="0" hangingPunct="0"/>
            <a:r>
              <a:rPr lang="ru-RU" sz="1800">
                <a:cs typeface="Times New Roman" pitchFamily="18" charset="0"/>
              </a:rPr>
              <a:t>5. Греки, жившие в разных концах побережья Средиземного и Черного морей,:</a:t>
            </a:r>
            <a:endParaRPr lang="ru-RU" sz="1800"/>
          </a:p>
          <a:p>
            <a:pPr indent="449263" eaLnBrk="0" hangingPunct="0"/>
            <a:r>
              <a:rPr lang="en-US" sz="1400">
                <a:cs typeface="Times New Roman" pitchFamily="18" charset="0"/>
              </a:rPr>
              <a:t>        </a:t>
            </a:r>
            <a:r>
              <a:rPr lang="ru-RU" sz="1400">
                <a:cs typeface="Times New Roman" pitchFamily="18" charset="0"/>
              </a:rPr>
              <a:t>а) порывали связь с Родиной</a:t>
            </a:r>
            <a:endParaRPr lang="ru-RU" sz="1400"/>
          </a:p>
          <a:p>
            <a:pPr indent="449263" eaLnBrk="0" hangingPunct="0"/>
            <a:r>
              <a:rPr lang="en-US" sz="1400">
                <a:cs typeface="Times New Roman" pitchFamily="18" charset="0"/>
              </a:rPr>
              <a:t>        </a:t>
            </a:r>
            <a:r>
              <a:rPr lang="ru-RU" sz="1400">
                <a:cs typeface="Times New Roman" pitchFamily="18" charset="0"/>
              </a:rPr>
              <a:t>б) забывали родной язык и перенимали культуру местных народов</a:t>
            </a:r>
            <a:endParaRPr lang="ru-RU" sz="1400"/>
          </a:p>
          <a:p>
            <a:pPr indent="449263" eaLnBrk="0" hangingPunct="0"/>
            <a:r>
              <a:rPr lang="en-US" sz="1400">
                <a:cs typeface="Times New Roman" pitchFamily="18" charset="0"/>
              </a:rPr>
              <a:t>        </a:t>
            </a:r>
            <a:r>
              <a:rPr lang="ru-RU" sz="1400">
                <a:cs typeface="Times New Roman" pitchFamily="18" charset="0"/>
              </a:rPr>
              <a:t>в) говорили на родном языке и называли себя эллинами.</a:t>
            </a:r>
            <a:endParaRPr lang="ru-RU" sz="1400"/>
          </a:p>
          <a:p>
            <a:pPr indent="449263" eaLnBrk="0" hangingPunct="0"/>
            <a:endParaRPr lang="ru-RU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греческий торговый корабль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14938" y="3714750"/>
            <a:ext cx="3421062" cy="199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52400" y="595313"/>
            <a:ext cx="381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ru-RU"/>
          </a:p>
        </p:txBody>
      </p:sp>
      <p:pic>
        <p:nvPicPr>
          <p:cNvPr id="21508" name="Picture 3" descr="Триера-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38" y="3857625"/>
            <a:ext cx="3576637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 Box 1"/>
          <p:cNvSpPr txBox="1">
            <a:spLocks noChangeArrowheads="1"/>
          </p:cNvSpPr>
          <p:nvPr/>
        </p:nvSpPr>
        <p:spPr bwMode="auto">
          <a:xfrm>
            <a:off x="5286375" y="4643438"/>
            <a:ext cx="3571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ru-RU" sz="1200">
              <a:cs typeface="Times New Roman" pitchFamily="18" charset="0"/>
            </a:endParaRPr>
          </a:p>
          <a:p>
            <a:pPr eaLnBrk="0" hangingPunct="0"/>
            <a:r>
              <a:rPr lang="ru-RU" sz="1200">
                <a:cs typeface="Times New Roman" pitchFamily="18" charset="0"/>
              </a:rPr>
              <a:t>2.</a:t>
            </a:r>
            <a:endParaRPr lang="ru-RU"/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1071563" y="642938"/>
            <a:ext cx="7143750" cy="25542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>
                <a:cs typeface="Times New Roman" pitchFamily="18" charset="0"/>
              </a:rPr>
              <a:t>Задания для самопроверки:</a:t>
            </a:r>
          </a:p>
          <a:p>
            <a:pPr eaLnBrk="0" hangingPunct="0"/>
            <a:r>
              <a:rPr lang="ru-RU">
                <a:cs typeface="Times New Roman" pitchFamily="18" charset="0"/>
              </a:rPr>
              <a:t>     Греки называли одни свои корабли – «многоместные» и «крутобокие», а другие – «многовесельные» и «быстролетные». </a:t>
            </a:r>
            <a:endParaRPr lang="ru-RU"/>
          </a:p>
          <a:p>
            <a:pPr eaLnBrk="0" hangingPunct="0"/>
            <a:r>
              <a:rPr lang="ru-RU">
                <a:cs typeface="Times New Roman" pitchFamily="18" charset="0"/>
              </a:rPr>
              <a:t>     К каким из кораблей, изображенных на рисунках, можно отнести первые эпитеты, а к каким – вторые? Как использовались те и другие корабли?</a:t>
            </a:r>
            <a:endParaRPr lang="ru-RU"/>
          </a:p>
          <a:p>
            <a:pPr eaLnBrk="0" hangingPunct="0"/>
            <a:endParaRPr lang="ru-RU"/>
          </a:p>
        </p:txBody>
      </p:sp>
      <p:sp>
        <p:nvSpPr>
          <p:cNvPr id="21511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900"/>
              <a:t/>
            </a:r>
            <a:br>
              <a:rPr lang="ru-RU" sz="900"/>
            </a:br>
            <a:endParaRPr lang="ru-RU"/>
          </a:p>
          <a:p>
            <a:pPr eaLnBrk="0" hangingPunct="0"/>
            <a:r>
              <a:rPr lang="ru-RU" sz="1200">
                <a:cs typeface="Times New Roman" pitchFamily="18" charset="0"/>
              </a:rPr>
              <a:t>                  </a:t>
            </a:r>
            <a:endParaRPr lang="ru-RU" sz="900"/>
          </a:p>
          <a:p>
            <a:pPr eaLnBrk="0" hangingPunct="0"/>
            <a:endParaRPr lang="ru-RU"/>
          </a:p>
        </p:txBody>
      </p:sp>
      <p:sp>
        <p:nvSpPr>
          <p:cNvPr id="21512" name="Прямоугольник 7"/>
          <p:cNvSpPr>
            <a:spLocks noChangeArrowheads="1"/>
          </p:cNvSpPr>
          <p:nvPr/>
        </p:nvSpPr>
        <p:spPr bwMode="auto">
          <a:xfrm>
            <a:off x="928688" y="5500688"/>
            <a:ext cx="3000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ru-RU" sz="1200">
                <a:solidFill>
                  <a:srgbClr val="000000"/>
                </a:solidFill>
                <a:cs typeface="Times New Roman" pitchFamily="18" charset="0"/>
              </a:rPr>
              <a:t>.</a:t>
            </a: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Греческая колония мал"/>
          <p:cNvPicPr>
            <a:picLocks noChangeAspect="1" noChangeArrowheads="1"/>
          </p:cNvPicPr>
          <p:nvPr/>
        </p:nvPicPr>
        <p:blipFill>
          <a:blip r:embed="rId2">
            <a:lum bright="-6000" contrast="12000"/>
          </a:blip>
          <a:srcRect/>
          <a:stretch>
            <a:fillRect/>
          </a:stretch>
        </p:blipFill>
        <p:spPr bwMode="auto">
          <a:xfrm>
            <a:off x="357188" y="2071688"/>
            <a:ext cx="8534400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2071688" y="0"/>
            <a:ext cx="2643187" cy="538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ru-RU" sz="900"/>
          </a:p>
          <a:p>
            <a:pPr eaLnBrk="0" hangingPunct="0"/>
            <a:endParaRPr lang="ru-RU"/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357188" y="571500"/>
            <a:ext cx="8501062" cy="1323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>
                <a:cs typeface="Times New Roman" pitchFamily="18" charset="0"/>
              </a:rPr>
              <a:t> Рассмотрите на рисунке древнегреческие корабли. Какой из них является торговым кораблем, а какой – военным? Объясните, почему вы так думаете? </a:t>
            </a:r>
            <a:endParaRPr lang="ru-RU"/>
          </a:p>
          <a:p>
            <a:pPr eaLnBrk="0" hangingPunct="0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857250" y="500063"/>
            <a:ext cx="7358063" cy="6527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sz="2000" b="1" smtClean="0">
                <a:solidFill>
                  <a:srgbClr val="0000FF"/>
                </a:solidFill>
              </a:rPr>
              <a:t>        На следующем уроке возможно использование некоторых фрагментов презентации для проверки знаний. </a:t>
            </a:r>
          </a:p>
          <a:p>
            <a:pPr marL="0" indent="0">
              <a:buFontTx/>
              <a:buNone/>
            </a:pPr>
            <a:r>
              <a:rPr lang="ru-RU" sz="2000" b="1" smtClean="0">
                <a:solidFill>
                  <a:srgbClr val="0000FF"/>
                </a:solidFill>
              </a:rPr>
              <a:t>        Я считаю, что такая форма работы на уроке формирует навыки и умения </a:t>
            </a:r>
          </a:p>
          <a:p>
            <a:pPr marL="0" indent="0">
              <a:buFontTx/>
              <a:buNone/>
            </a:pPr>
            <a:r>
              <a:rPr lang="ru-RU" sz="2000" b="1" smtClean="0">
                <a:solidFill>
                  <a:srgbClr val="0000FF"/>
                </a:solidFill>
              </a:rPr>
              <a:t>                                     -логического мышления</a:t>
            </a:r>
          </a:p>
          <a:p>
            <a:pPr marL="0" indent="0" algn="ctr">
              <a:buFontTx/>
              <a:buNone/>
            </a:pPr>
            <a:r>
              <a:rPr lang="ru-RU" sz="2000" b="1" smtClean="0">
                <a:solidFill>
                  <a:srgbClr val="0000FF"/>
                </a:solidFill>
              </a:rPr>
              <a:t>      - развивает зрительную память</a:t>
            </a:r>
          </a:p>
          <a:p>
            <a:pPr marL="0" indent="0">
              <a:buFontTx/>
              <a:buNone/>
            </a:pPr>
            <a:r>
              <a:rPr lang="ru-RU" sz="2000" b="1" smtClean="0">
                <a:solidFill>
                  <a:srgbClr val="0000FF"/>
                </a:solidFill>
              </a:rPr>
              <a:t>что позволяет уже с 5 класса подготавливать учащихся к работе с КИМАМи на экзаменах в форме ЕГЭ.</a:t>
            </a:r>
          </a:p>
          <a:p>
            <a:pPr marL="0" indent="0">
              <a:buFontTx/>
              <a:buNone/>
            </a:pPr>
            <a:r>
              <a:rPr lang="ru-RU" sz="2000" b="1" smtClean="0">
                <a:solidFill>
                  <a:srgbClr val="0000FF"/>
                </a:solidFill>
              </a:rPr>
              <a:t>        Формируя информационную компетентность, мало установить в школе один или несколько компьютерных классов с современной техникой и всех поголовно научить информационным технологиям и программированию. Надо менять технологию обучения, по-новому организовывать учебный процесс, подумать о том, какими должны быть ученики и учителя, и, естественно, учебники.</a:t>
            </a:r>
          </a:p>
          <a:p>
            <a:pPr marL="0" indent="0">
              <a:buFontTx/>
              <a:buNone/>
            </a:pPr>
            <a:endParaRPr lang="ru-RU" sz="2000" b="1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</TotalTime>
  <Words>521</Words>
  <Application>Microsoft Office PowerPoint</Application>
  <PresentationFormat>Экран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Дом, Западная 21-1, Ртищево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Евграфовы Дарья и Надежда</dc:creator>
  <cp:lastModifiedBy>Евграфовы Дарья и Надежда</cp:lastModifiedBy>
  <cp:revision>4</cp:revision>
  <dcterms:created xsi:type="dcterms:W3CDTF">2011-11-19T15:22:57Z</dcterms:created>
  <dcterms:modified xsi:type="dcterms:W3CDTF">2011-11-19T15:28:20Z</dcterms:modified>
</cp:coreProperties>
</file>