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83" r:id="rId6"/>
    <p:sldId id="261" r:id="rId7"/>
    <p:sldId id="264" r:id="rId8"/>
    <p:sldId id="284" r:id="rId9"/>
    <p:sldId id="291" r:id="rId10"/>
    <p:sldId id="266" r:id="rId11"/>
    <p:sldId id="285" r:id="rId12"/>
    <p:sldId id="273" r:id="rId13"/>
    <p:sldId id="268" r:id="rId14"/>
    <p:sldId id="286" r:id="rId15"/>
    <p:sldId id="290" r:id="rId16"/>
    <p:sldId id="270" r:id="rId17"/>
    <p:sldId id="277" r:id="rId18"/>
    <p:sldId id="278" r:id="rId19"/>
    <p:sldId id="280" r:id="rId20"/>
    <p:sldId id="282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>
      <p:cViewPr varScale="1">
        <p:scale>
          <a:sx n="38" d="100"/>
          <a:sy n="38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ПУТЕШЕСТВИЕ ПО ОКЕАНУ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СЛОВООБРАЗОВАНИЯ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789040"/>
            <a:ext cx="2304256" cy="1124078"/>
          </a:xfrm>
        </p:spPr>
        <p:txBody>
          <a:bodyPr/>
          <a:lstStyle/>
          <a:p>
            <a:r>
              <a:rPr lang="ru-RU" dirty="0" smtClean="0"/>
              <a:t>Урок-проект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Заполните таблицу </a:t>
            </a:r>
            <a:br>
              <a:rPr lang="ru-RU" dirty="0" smtClean="0"/>
            </a:br>
            <a:r>
              <a:rPr lang="ru-RU" dirty="0" smtClean="0"/>
              <a:t>                  Приставка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5616" y="2132856"/>
          <a:ext cx="6480720" cy="345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520280"/>
                <a:gridCol w="3240360"/>
              </a:tblGrid>
              <a:tr h="41884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часть слова</a:t>
                      </a:r>
                      <a:endParaRPr lang="ru-RU" dirty="0"/>
                    </a:p>
                  </a:txBody>
                  <a:tcPr/>
                </a:tc>
              </a:tr>
              <a:tr h="41884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образования новых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</a:t>
                      </a:r>
                      <a:endParaRPr lang="ru-RU" dirty="0"/>
                    </a:p>
                  </a:txBody>
                  <a:tcPr/>
                </a:tc>
              </a:tr>
              <a:tr h="41884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стоит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перед  корнем</a:t>
                      </a:r>
                      <a:endParaRPr lang="ru-RU" dirty="0"/>
                    </a:p>
                  </a:txBody>
                  <a:tcPr/>
                </a:tc>
              </a:tr>
              <a:tr h="418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обозначается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__________________________</a:t>
                      </a:r>
                      <a:endParaRPr lang="ru-RU" dirty="0"/>
                    </a:p>
                  </a:txBody>
                  <a:tcPr/>
                </a:tc>
              </a:tr>
              <a:tr h="418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можно найти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____________________________________________________</a:t>
                      </a:r>
                      <a:endParaRPr lang="ru-RU" dirty="0"/>
                    </a:p>
                  </a:txBody>
                  <a:tcPr/>
                </a:tc>
              </a:tr>
              <a:tr h="418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например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______________________________________________________________________________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1331640" y="3717032"/>
            <a:ext cx="216024" cy="241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331640" y="4149080"/>
            <a:ext cx="216024" cy="241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331640" y="4725144"/>
            <a:ext cx="216024" cy="241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19672" y="58772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Слова для справок: это,</a:t>
            </a:r>
            <a:r>
              <a:rPr lang="ru-RU" dirty="0" smtClean="0">
                <a:solidFill>
                  <a:schemeClr val="dk1"/>
                </a:solidFill>
              </a:rPr>
              <a:t> подобрав однокоренные</a:t>
            </a:r>
          </a:p>
          <a:p>
            <a:r>
              <a:rPr lang="ru-RU" dirty="0" smtClean="0">
                <a:solidFill>
                  <a:schemeClr val="dk1"/>
                </a:solidFill>
              </a:rPr>
              <a:t>слова, служит.</a:t>
            </a:r>
            <a:endParaRPr lang="ru-RU" dirty="0" smtClean="0"/>
          </a:p>
          <a:p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5786478" cy="555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58356" t="4985" b="4625"/>
          <a:stretch>
            <a:fillRect/>
          </a:stretch>
        </p:blipFill>
        <p:spPr bwMode="auto">
          <a:xfrm>
            <a:off x="5724128" y="1412776"/>
            <a:ext cx="2801938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Шляпы суффик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52757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620688"/>
            <a:ext cx="3668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Волшебник-суффикс.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Заполните таблицу</a:t>
            </a:r>
            <a:br>
              <a:rPr lang="ru-RU" dirty="0" smtClean="0"/>
            </a:br>
            <a:r>
              <a:rPr lang="ru-RU" dirty="0" smtClean="0"/>
              <a:t>                    Суффикс .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1928802"/>
          <a:ext cx="6096000" cy="359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2500330"/>
                <a:gridCol w="3095604"/>
              </a:tblGrid>
              <a:tr h="92869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 слова 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образования новых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корня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обозначается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_________________________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можно найти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__________________________________________________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например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__________________________________________________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580526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Слова для справок: </a:t>
            </a:r>
            <a:r>
              <a:rPr lang="ru-RU" dirty="0" smtClean="0"/>
              <a:t>служит, часть, подобрав однокоренные слова, стоит, это.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85794"/>
            <a:ext cx="6072230" cy="550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19671" y="836712"/>
            <a:ext cx="607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Составьте   предложение.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27687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НАШ,  К, БЕРЕГ , ПОДПЛЫЛ, КОРАБЛЬ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Запишите предложение.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305800" cy="1132732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    Заполните таблицу </a:t>
            </a:r>
            <a:br>
              <a:rPr lang="ru-RU" sz="4000" dirty="0" smtClean="0"/>
            </a:br>
            <a:r>
              <a:rPr lang="ru-RU" sz="4000" dirty="0" smtClean="0"/>
              <a:t>                        Окончание 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2428868"/>
          <a:ext cx="6096000" cy="1755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2357454"/>
                <a:gridCol w="3024166"/>
              </a:tblGrid>
              <a:tr h="64294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Это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_______________________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служит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________________________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обозначается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________________________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например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3108" y="4857760"/>
            <a:ext cx="475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485776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Слова для справок:</a:t>
            </a:r>
            <a:r>
              <a:rPr lang="ru-RU" dirty="0" smtClean="0"/>
              <a:t> для связи слов в предложении,  часть слова </a:t>
            </a:r>
            <a:r>
              <a:rPr lang="ru-RU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517312" cy="53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1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34715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99592" y="654370"/>
            <a:ext cx="67687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Игра «Собери  слова»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группа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Корень из слова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снежинка,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Приставка из слова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подъезжал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Суффикс из слова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лесник,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Окончание из слова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стул.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2 группа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Корень из слова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бородка,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Приставка из слова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подъезд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Суффикс из слова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снежок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Окончание из слова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стол.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3 группа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Корень тот же, что и в слове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сказка,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Суффикс тот же, что и в слове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извозчик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Приставка та же, что и в слове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расход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Окончание тоже, что и в слове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лёд.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_EA_EE_F0_E0_E1_EB_E8_EA%E8_________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46085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C 0.0052 -0.003 0.00503 -0.00532 0.01007 -0.00856 C 0.01128 -0.01296 0.0125 -0.0155 0.01475 -0.01875 C 0.01649 -0.02453 0.0184 -0.02476 0.02239 -0.028 C 0.0243 -0.03356 0.02586 -0.03333 0.02934 -0.03588 C 0.03663 -0.03865 0.04184 -0.04328 0.0493 -0.0449 C 0.06059 -0.04236 0.0809 -0.03842 0.09479 -0.03425 C 0.10329 -0.03217 0.09062 -0.03402 0.10104 -0.02986 C 0.11354 -0.02476 0.12812 -0.02222 0.1401 -0.01944 C 0.16059 -0.00995 0.1493 -0.01504 0.18871 -0.00972 C 0.19357 -0.01064 0.20746 -0.01828 0.21215 -0.02129 C 0.21441 -0.02662 0.21666 -0.02847 0.221 -0.0287 C 0.2243 -0.03912 0.23836 -0.05069 0.24704 -0.05231 C 0.25069 -0.05463 0.25486 -0.05463 0.2592 -0.05555 C 0.26441 -0.06064 0.27013 -0.0618 0.27691 -0.06111 C 0.28836 -0.06412 0.30138 -0.05763 0.31232 -0.05509 C 0.32586 -0.04814 0.34652 -0.0449 0.36059 -0.04143 C 0.37951 -0.03333 0.36441 -0.03865 0.40816 -0.03333 C 0.41302 -0.03611 0.41632 -0.03773 0.42066 -0.0375 C 0.42257 -0.03912 0.42448 -0.04074 0.42656 -0.04189 C 0.42916 -0.04213 0.43489 -0.04351 0.43454 -0.04305 C 0.43854 -0.04675 0.4434 -0.04838 0.44757 -0.05115 C 0.45086 -0.05902 0.45555 -0.06319 0.46093 -0.06851 C 0.46336 -0.0706 0.4651 -0.07384 0.46805 -0.07476 C 0.46979 -0.07615 0.4717 -0.07777 0.47326 -0.07893 C 0.48055 -0.08588 0.48385 -0.09004 0.49166 -0.09467 C 0.49687 -0.09768 0.50121 -0.10347 0.50694 -0.10463 C 0.51319 -0.10879 0.52152 -0.1081 0.52882 -0.1074 C 0.53593 -0.10486 0.54114 -0.10277 0.54757 -0.09838 C 0.55 -0.09745 0.55555 -0.09166 0.55729 -0.09097 C 0.56198 -0.08935 0.56666 -0.08912 0.57118 -0.0875 C 0.59062 -0.08472 0.61024 -0.08263 0.62986 -0.07939 C 0.63298 -0.0787 0.63628 -0.0831 0.63854 -0.0831 C 0.65121 -0.08703 0.66145 -0.09838 0.67152 -0.10694 C 0.675 -0.11597 0.67951 -0.12569 0.6868 -0.12847 C 0.69375 -0.13495 0.70138 -0.14282 0.70972 -0.14375 C 0.71371 -0.14745 0.71788 -0.15185 0.72257 -0.15277 C 0.72586 -0.15439 0.72864 -0.15601 0.73229 -0.15694 C 0.73402 -0.15902 0.73715 -0.15972 0.73975 -0.16134 C 0.74548 -0.18379 0.73819 -0.21504 0.72968 -0.23518 C 0.72864 -0.24074 0.72517 -0.24213 0.72152 -0.2456 C 0.71163 -0.25463 0.70121 -0.26273 0.68975 -0.26828 C 0.68281 -0.27361 0.67882 -0.27592 0.67187 -0.27916 C 0.66336 -0.278 0.67604 -0.27986 0.6618 -0.27916 C 0.65659 -0.2787 0.66128 -0.278 0.65625 -0.27685 C 0.65138 -0.275 0.64566 -0.27592 0.64062 -0.27361 C 0.63177 -0.26898 0.63802 -0.27083 0.63263 -0.26944 C 0.62882 -0.2662 0.62343 -0.26574 0.61892 -0.26481 C 0.61319 -0.2618 0.60694 -0.26435 0.60121 -0.26365 C 0.59566 -0.26041 0.59461 -0.25995 0.58923 -0.25879 C 0.5842 -0.25555 0.58263 -0.25486 0.57725 -0.25416 C 0.56493 -0.25717 0.55225 -0.25879 0.54027 -0.26296 C 0.53663 -0.26435 0.53159 -0.27245 0.53159 -0.27222 C 0.53003 -0.27777 0.52847 -0.28032 0.52465 -0.28402 C 0.52291 -0.28912 0.52031 -0.29398 0.51736 -0.29791 C 0.51145 -0.30625 0.51232 -0.31273 0.50382 -0.31736 C 0.49878 -0.32569 0.50434 -0.31782 0.49635 -0.32453 C 0.49097 -0.32963 0.48628 -0.33564 0.4802 -0.33865 C 0.47326 -0.34699 0.46475 -0.34838 0.45642 -0.35092 C 0.44236 -0.353 0.43576 -0.35416 0.4243 -0.3537 C 0.41736 -0.35138 0.42847 -0.35416 0.41579 -0.35277 C 0.41232 -0.35254 0.40833 -0.35115 0.40468 -0.34976 C 0.40052 -0.34606 0.39687 -0.34652 0.39236 -0.34421 C 0.39149 -0.34375 0.39062 -0.34351 0.38975 -0.34259 C 0.38958 -0.34213 0.38871 -0.3412 0.38784 -0.3405 C 0.38645 -0.33935 0.3842 -0.33958 0.38229 -0.33935 C 0.37916 -0.33518 0.375 -0.33425 0.37187 -0.33125 C 0.36909 -0.32731 0.36753 -0.32291 0.36302 -0.32245 C 0.35468 -0.31412 0.36493 -0.32291 0.35729 -0.31851 C 0.35329 -0.3162 0.34861 -0.31226 0.34444 -0.30949 C 0.33888 -0.30578 0.32326 -0.30902 0.31909 -0.30925 C 0.30816 -0.30578 0.31475 -0.3081 0.29218 -0.31527 C 0.29045 -0.31597 0.28593 -0.31921 0.28593 -0.31898 C 0.28298 -0.32384 0.27882 -0.32407 0.275 -0.32893 C 0.271 -0.3324 0.26875 -0.3368 0.26545 -0.34027 C 0.26354 -0.3456 0.26093 -0.35115 0.25711 -0.35463 C 0.25486 -0.36064 0.25677 -0.3581 0.25121 -0.36388 C 0.24948 -0.36527 0.246 -0.36921 0.246 -0.36898 C 0.24253 -0.37916 0.23142 -0.38588 0.22465 -0.39027 C 0.21753 -0.39745 0.21371 -0.39606 0.20364 -0.39838 C 0.19791 -0.40092 0.19218 -0.40162 0.18698 -0.40486 C 0.17864 -0.40532 0.17118 -0.40601 0.16423 -0.40532 C 0.15034 -0.39328 0.12083 -0.40092 0.11024 -0.40231 C 0.09982 -0.40555 0.09409 -0.40601 0.08524 -0.4118 C 0.08316 -0.41412 0.08107 -0.41574 0.08038 -0.41805 C 0.07899 -0.41967 0.07916 -0.42175 0.07795 -0.42291 C 0.07673 -0.42546 0.07326 -0.42893 0.07274 -0.42847 C 0.071 -0.43472 0.06996 -0.43796 0.06493 -0.44236 C 0.06388 -0.44745 0.05937 -0.45162 0.05694 -0.45625 C 0.05191 -0.46666 0.04652 -0.47847 0.03663 -0.4831 C 0.03125 -0.48935 0.02604 -0.49745 0.01753 -0.50138 C 0.0118 -0.50601 0.01128 -0.50555 0.00451 -0.50578 C -0.0165 -0.5125 -0.03073 -0.50972 -0.05087 -0.51365 C -0.04514 -0.5125 -0.04063 -0.5118 -0.03542 -0.51088 " pathEditMode="relative" rAng="458912" ptsTypes="fffffffffffffffffffffffffffffffffffffffffffffffffffffffffffffffffffffffffffffffffffffffffffffA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6870700" cy="1600200"/>
          </a:xfrm>
        </p:spPr>
        <p:txBody>
          <a:bodyPr/>
          <a:lstStyle/>
          <a:p>
            <a:r>
              <a:rPr lang="ru-RU" dirty="0">
                <a:solidFill>
                  <a:srgbClr val="990033"/>
                </a:solidFill>
              </a:rPr>
              <a:t>Порядок выполнения разбора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r>
              <a:rPr lang="ru-RU" sz="800" dirty="0"/>
              <a:t>                                              </a:t>
            </a:r>
            <a:endParaRPr lang="ru-RU" sz="4000" dirty="0"/>
          </a:p>
          <a:p>
            <a:pPr lvl="4">
              <a:lnSpc>
                <a:spcPct val="80000"/>
              </a:lnSpc>
              <a:buFontTx/>
              <a:buNone/>
            </a:pPr>
            <a:r>
              <a:rPr lang="ru-RU" sz="3000" dirty="0" smtClean="0"/>
              <a:t>    </a:t>
            </a:r>
            <a:r>
              <a:rPr lang="ru-RU" sz="3200" dirty="0" smtClean="0"/>
              <a:t>         </a:t>
            </a:r>
            <a:endParaRPr lang="ru-RU" sz="32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32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10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  <a:p>
            <a:pPr lvl="4">
              <a:lnSpc>
                <a:spcPct val="80000"/>
              </a:lnSpc>
              <a:buFontTx/>
              <a:buNone/>
            </a:pPr>
            <a:endParaRPr lang="ru-RU" sz="800" dirty="0"/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1331640" y="270892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1331640" y="3573016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4684" name="Rectangle 12"/>
          <p:cNvSpPr>
            <a:spLocks noChangeArrowheads="1"/>
          </p:cNvSpPr>
          <p:nvPr/>
        </p:nvSpPr>
        <p:spPr bwMode="auto">
          <a:xfrm>
            <a:off x="1331640" y="1772816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4685" name="Rectangle 13"/>
          <p:cNvSpPr>
            <a:spLocks noChangeArrowheads="1"/>
          </p:cNvSpPr>
          <p:nvPr/>
        </p:nvSpPr>
        <p:spPr bwMode="auto">
          <a:xfrm>
            <a:off x="1331640" y="4509120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331640" y="5445224"/>
            <a:ext cx="431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23728" y="177281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суффикс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285293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приставка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371703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окончание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4437112"/>
            <a:ext cx="191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корень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3808" y="53732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основа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u="sng" dirty="0" smtClean="0"/>
              <a:t>Путеводитель </a:t>
            </a:r>
            <a:r>
              <a:rPr lang="ru-RU" sz="3200" u="sng" dirty="0" smtClean="0"/>
              <a:t>по океану Словообразования.</a:t>
            </a:r>
          </a:p>
          <a:p>
            <a:r>
              <a:rPr lang="ru-RU" dirty="0" smtClean="0"/>
              <a:t>2.Родственные слова.</a:t>
            </a:r>
          </a:p>
          <a:p>
            <a:r>
              <a:rPr lang="ru-RU" dirty="0" smtClean="0"/>
              <a:t>3.Корень.</a:t>
            </a:r>
          </a:p>
          <a:p>
            <a:r>
              <a:rPr lang="ru-RU" dirty="0" smtClean="0"/>
              <a:t>4Приставка. </a:t>
            </a:r>
          </a:p>
          <a:p>
            <a:r>
              <a:rPr lang="ru-RU" dirty="0" smtClean="0"/>
              <a:t>5.Суффикс.</a:t>
            </a:r>
          </a:p>
          <a:p>
            <a:r>
              <a:rPr lang="ru-RU" dirty="0" smtClean="0"/>
              <a:t>6.Окончание</a:t>
            </a:r>
          </a:p>
          <a:p>
            <a:r>
              <a:rPr lang="ru-RU" dirty="0" smtClean="0"/>
              <a:t>7.Порядок разбора слов.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Выберите группу родственных слов 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51837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лето,  летний,  летучий, летник;</a:t>
            </a:r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шторм,  штормить, штурмовать, штормовой;</a:t>
            </a:r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вода, водица,  водяной,  водный;</a:t>
            </a:r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голубой</a:t>
            </a:r>
            <a:r>
              <a:rPr lang="ru-RU" sz="2800" b="1" dirty="0" smtClean="0"/>
              <a:t>, голубизна, голубеть, голубь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1052736"/>
            <a:ext cx="3672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общую часть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несколько частей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одинаковое значение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общее в значении  </a:t>
            </a:r>
          </a:p>
          <a:p>
            <a:r>
              <a:rPr lang="ru-RU" sz="28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468" y="2216360"/>
            <a:ext cx="2913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Родственные слова имеют</a:t>
            </a:r>
            <a:endParaRPr lang="ru-RU" sz="32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203848" y="1196752"/>
            <a:ext cx="648072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275856" y="2492896"/>
            <a:ext cx="648072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131840" y="3789040"/>
            <a:ext cx="648072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275856" y="5085184"/>
            <a:ext cx="648072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9296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этом  острове живут корни.</a:t>
            </a:r>
            <a:br>
              <a:rPr lang="ru-RU" dirty="0" smtClean="0"/>
            </a:br>
            <a:r>
              <a:rPr lang="ru-RU" dirty="0" smtClean="0"/>
              <a:t>Какие это корни? Догадайтесь?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Admin\Рабочий стол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2619375" cy="174307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2816"/>
            <a:ext cx="2524125" cy="180975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7d992b1c2475e259f84143cf1d0022d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44824"/>
            <a:ext cx="2362200" cy="228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4509120"/>
            <a:ext cx="8215370" cy="1384995"/>
          </a:xfrm>
          <a:prstGeom prst="rect">
            <a:avLst/>
          </a:prstGeom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1) Лес, лесной, лесник, лесочек, перелесок.</a:t>
            </a:r>
          </a:p>
          <a:p>
            <a:r>
              <a:rPr lang="ru-RU" sz="2800" dirty="0" smtClean="0"/>
              <a:t>2) Заморозки, морозец, морозный, мороз, заморозить, подморозило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Заполните таблицу</a:t>
            </a:r>
            <a:br>
              <a:rPr lang="ru-RU" dirty="0" smtClean="0"/>
            </a:br>
            <a:r>
              <a:rPr lang="ru-RU" dirty="0" smtClean="0"/>
              <a:t>                     корень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1916833"/>
          <a:ext cx="6096000" cy="356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520280"/>
                <a:gridCol w="2927648"/>
              </a:tblGrid>
              <a:tr h="65887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часть слова .</a:t>
                      </a:r>
                      <a:endParaRPr lang="ru-RU" dirty="0"/>
                    </a:p>
                  </a:txBody>
                  <a:tcPr/>
                </a:tc>
              </a:tr>
              <a:tr h="70928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основное значение слова.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________________________________________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подобрав однокоренные слова и выделив их общую часть.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обозначается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слове 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зимний корень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зим: зимний, зима,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1475656" y="3789040"/>
            <a:ext cx="216024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475656" y="4365104"/>
            <a:ext cx="216024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5733257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594928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Слова для справок</a:t>
            </a:r>
            <a:r>
              <a:rPr lang="ru-RU" dirty="0" smtClean="0"/>
              <a:t>: выражает, это, можно найти, например.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1475656" y="5013176"/>
            <a:ext cx="216024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429552" cy="565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Образуйте новые слова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214554"/>
            <a:ext cx="8358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помощи приставок: </a:t>
            </a:r>
          </a:p>
          <a:p>
            <a:r>
              <a:rPr lang="ru-RU" sz="2800" dirty="0" smtClean="0"/>
              <a:t>вы, об, за, при, пере, про, из, по, на, от   и слова учить. </a:t>
            </a:r>
          </a:p>
          <a:p>
            <a:endParaRPr lang="ru-RU" sz="2800" dirty="0" smtClean="0"/>
          </a:p>
          <a:p>
            <a:r>
              <a:rPr lang="ru-RU" sz="2800" dirty="0" smtClean="0"/>
              <a:t>от, за, пере, про, по, вы, раз, на, под  и слова работать.</a:t>
            </a:r>
          </a:p>
          <a:p>
            <a:endParaRPr lang="ru-RU" sz="2800" dirty="0" smtClean="0"/>
          </a:p>
          <a:p>
            <a:r>
              <a:rPr lang="ru-RU" sz="2800" dirty="0" smtClean="0"/>
              <a:t>под, на, с, в, вы, по, про, пере, за, от  и слова ходить.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427</Words>
  <Application>Microsoft Office PowerPoint</Application>
  <PresentationFormat>Экран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ПУТЕШЕСТВИЕ ПО ОКЕАНУ СЛОВООБРАЗОВАНИЯ</vt:lpstr>
      <vt:lpstr>Слайд 2</vt:lpstr>
      <vt:lpstr>Выберите группу родственных слов :</vt:lpstr>
      <vt:lpstr>Слайд 4</vt:lpstr>
      <vt:lpstr>Слайд 5</vt:lpstr>
      <vt:lpstr>                На этом  острове живут корни. Какие это корни? Догадайтесь? </vt:lpstr>
      <vt:lpstr>         Заполните таблицу                      корень </vt:lpstr>
      <vt:lpstr>Слайд 8</vt:lpstr>
      <vt:lpstr>Образуйте новые слова </vt:lpstr>
      <vt:lpstr>         Заполните таблицу                    Приставка </vt:lpstr>
      <vt:lpstr>Слайд 11</vt:lpstr>
      <vt:lpstr>Слайд 12</vt:lpstr>
      <vt:lpstr>        Заполните таблицу                     Суффикс .     </vt:lpstr>
      <vt:lpstr>Слайд 14</vt:lpstr>
      <vt:lpstr>Слайд 15</vt:lpstr>
      <vt:lpstr>            Заполните таблицу                          Окончание </vt:lpstr>
      <vt:lpstr>Слайд 17</vt:lpstr>
      <vt:lpstr>Слайд 18</vt:lpstr>
      <vt:lpstr>Слайд 19</vt:lpstr>
      <vt:lpstr>Порядок выполнения разбора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ОКЕАНУ СЛОВООБРАЗОВАНИЯ</dc:title>
  <dc:creator>1</dc:creator>
  <cp:lastModifiedBy>1</cp:lastModifiedBy>
  <cp:revision>76</cp:revision>
  <dcterms:created xsi:type="dcterms:W3CDTF">2013-03-28T05:02:04Z</dcterms:created>
  <dcterms:modified xsi:type="dcterms:W3CDTF">2013-11-06T17:42:32Z</dcterms:modified>
</cp:coreProperties>
</file>