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9" r:id="rId4"/>
    <p:sldId id="282" r:id="rId5"/>
    <p:sldId id="262" r:id="rId6"/>
    <p:sldId id="264" r:id="rId7"/>
    <p:sldId id="263" r:id="rId8"/>
    <p:sldId id="271" r:id="rId9"/>
    <p:sldId id="261" r:id="rId10"/>
    <p:sldId id="274" r:id="rId11"/>
    <p:sldId id="258" r:id="rId12"/>
    <p:sldId id="267" r:id="rId13"/>
    <p:sldId id="273" r:id="rId14"/>
    <p:sldId id="292" r:id="rId15"/>
    <p:sldId id="297" r:id="rId16"/>
    <p:sldId id="269" r:id="rId17"/>
    <p:sldId id="296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6B05D-A3A4-4373-8DF9-4B4F91A44A36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4197B-0506-475B-9A43-E3207C5C0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8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8119EF-6A8B-4AF5-B285-608248B5619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E38E42-FF50-4233-9AF8-A49C77A04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i/pedagogika/Programmy-nachalnoj-shkoly/0001-001-Uchimsja-rabotat-po-novym-standartam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phorism-list.com/autors.php?page=konfuciy&amp;tkautors=konfuciy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12113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РЕАЛИЗАЦИЯ ФГОС В МБОУ СОШ С.САЛИХОВО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14688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 Использование новых технологий с целью оптимизации учебно-воспитательного процесса».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Картинка 7 из 4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144016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Учимся познать мир,,,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802838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522440"/>
          </a:xfrm>
        </p:spPr>
        <p:txBody>
          <a:bodyPr/>
          <a:lstStyle/>
          <a:p>
            <a:r>
              <a:rPr lang="ru-RU" dirty="0" smtClean="0"/>
              <a:t> С 1 сентября 2011 года все учащиеся первых классов Российской Федерации  начали  обучаться по новому образовательному стандарту (Федеральный государственный образовательный стандарт начального общего образования - ФГОС НОО).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А нас всего четверо!</a:t>
            </a:r>
            <a:endParaRPr lang="ru-RU" dirty="0"/>
          </a:p>
        </p:txBody>
      </p:sp>
      <p:pic>
        <p:nvPicPr>
          <p:cNvPr id="64514" name="Picture 2" descr="C:\Users\Рустам\Desktop\Первоклассники\DSCN06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Тяжело в учении - только не в нашей школе!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У ребенка особое умение видеть, думать и чувствовать; нет ничего глупее, чем пытаться подменить у них это умение нашим.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	Жан-Жак Руссо</a:t>
            </a:r>
            <a:endParaRPr lang="ru-RU" dirty="0"/>
          </a:p>
        </p:txBody>
      </p:sp>
      <p:pic>
        <p:nvPicPr>
          <p:cNvPr id="4098" name="Picture 2" descr="C:\Users\Рустам\Desktop\Первоклассники\фото гульшат Г\DSCN1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88841"/>
            <a:ext cx="39289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чему научится 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Чему первым делом</a:t>
            </a:r>
            <a:br>
              <a:rPr lang="ru-RU" sz="2000" b="1" dirty="0" smtClean="0"/>
            </a:br>
            <a:r>
              <a:rPr lang="ru-RU" sz="2000" b="1" dirty="0" smtClean="0"/>
              <a:t>Научится кошка?</a:t>
            </a:r>
            <a:br>
              <a:rPr lang="ru-RU" sz="2000" b="1" dirty="0" smtClean="0"/>
            </a:br>
            <a:r>
              <a:rPr lang="ru-RU" sz="2000" b="1" dirty="0" smtClean="0"/>
              <a:t>— Хватать!</a:t>
            </a:r>
            <a:br>
              <a:rPr lang="ru-RU" sz="2000" b="1" dirty="0" smtClean="0"/>
            </a:br>
            <a:r>
              <a:rPr lang="ru-RU" sz="2000" b="1" dirty="0" smtClean="0"/>
              <a:t>Чему первым делом</a:t>
            </a:r>
            <a:br>
              <a:rPr lang="ru-RU" sz="2000" b="1" dirty="0" smtClean="0"/>
            </a:br>
            <a:r>
              <a:rPr lang="ru-RU" sz="2000" b="1" dirty="0" smtClean="0"/>
              <a:t>Научится птица?</a:t>
            </a:r>
            <a:br>
              <a:rPr lang="ru-RU" sz="2000" b="1" dirty="0" smtClean="0"/>
            </a:br>
            <a:r>
              <a:rPr lang="ru-RU" sz="2000" b="1" dirty="0" smtClean="0"/>
              <a:t>— Летать!</a:t>
            </a:r>
            <a:br>
              <a:rPr lang="ru-RU" sz="2000" b="1" dirty="0" smtClean="0"/>
            </a:br>
            <a:r>
              <a:rPr lang="ru-RU" sz="2000" b="1" dirty="0" smtClean="0"/>
              <a:t>Чему первым делом</a:t>
            </a:r>
            <a:br>
              <a:rPr lang="ru-RU" sz="2000" b="1" dirty="0" smtClean="0"/>
            </a:br>
            <a:r>
              <a:rPr lang="ru-RU" sz="2000" b="1" dirty="0" smtClean="0"/>
              <a:t>Научится школьник?</a:t>
            </a:r>
            <a:br>
              <a:rPr lang="ru-RU" sz="2000" b="1" dirty="0" smtClean="0"/>
            </a:br>
            <a:r>
              <a:rPr lang="ru-RU" sz="2000" b="1" dirty="0" smtClean="0"/>
              <a:t>— Читать!</a:t>
            </a:r>
            <a:br>
              <a:rPr lang="ru-RU" sz="2000" b="1" dirty="0" smtClean="0"/>
            </a:br>
            <a:r>
              <a:rPr lang="ru-RU" sz="2000" b="1" i="1" dirty="0" smtClean="0"/>
              <a:t>(В. Берестов)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31746" name="Picture 2" descr="C:\Users\Рустам\Desktop\Первоклассники\DSCN1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323417" cy="39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04664"/>
            <a:ext cx="6400800" cy="1368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любим отдыхать на природе</a:t>
            </a:r>
            <a:endParaRPr lang="ru-RU" sz="3200" dirty="0"/>
          </a:p>
        </p:txBody>
      </p:sp>
      <p:pic>
        <p:nvPicPr>
          <p:cNvPr id="4098" name="Picture 2" descr="E:\DCIM\100CASIO\CIMG1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280" y="1844824"/>
            <a:ext cx="3240360" cy="1800200"/>
          </a:xfrm>
          <a:prstGeom prst="rect">
            <a:avLst/>
          </a:prstGeom>
          <a:noFill/>
        </p:spPr>
      </p:pic>
      <p:pic>
        <p:nvPicPr>
          <p:cNvPr id="5" name="Picture 2" descr="C:\Users\Рустам\Desktop\Первоклассники\зарница\DSCN10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33316"/>
            <a:ext cx="403244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Мы участники игры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«Зарница»</a:t>
            </a:r>
            <a:endParaRPr lang="ru-RU" sz="2800" dirty="0"/>
          </a:p>
        </p:txBody>
      </p:sp>
      <p:pic>
        <p:nvPicPr>
          <p:cNvPr id="6146" name="Picture 2" descr="C:\Users\Рустам\Desktop\Первоклассники\зарница\DSCN10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022725" cy="3017044"/>
          </a:xfrm>
          <a:prstGeom prst="rect">
            <a:avLst/>
          </a:prstGeom>
          <a:noFill/>
        </p:spPr>
      </p:pic>
      <p:pic>
        <p:nvPicPr>
          <p:cNvPr id="6147" name="Picture 3" descr="C:\Users\Рустам\Desktop\Первоклассники\зарница\DSCN10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22725" cy="3017044"/>
          </a:xfrm>
          <a:prstGeom prst="rect">
            <a:avLst/>
          </a:prstGeom>
          <a:noFill/>
        </p:spPr>
      </p:pic>
      <p:pic>
        <p:nvPicPr>
          <p:cNvPr id="1026" name="Picture 2" descr="C:\Users\Рустам\Desktop\Первоклассники\зарница\DSCN11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88843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Мы – юные исследователи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344816" cy="45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для нас интересна</a:t>
            </a:r>
            <a:endParaRPr lang="ru-RU" dirty="0"/>
          </a:p>
        </p:txBody>
      </p:sp>
      <p:pic>
        <p:nvPicPr>
          <p:cNvPr id="5122" name="Picture 2" descr="C:\Users\Рустам\Desktop\Первоклассники\зарница\DSCN1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3833068" cy="3960440"/>
          </a:xfrm>
          <a:prstGeom prst="rect">
            <a:avLst/>
          </a:prstGeom>
          <a:noFill/>
        </p:spPr>
      </p:pic>
      <p:pic>
        <p:nvPicPr>
          <p:cNvPr id="5123" name="Picture 3" descr="C:\Users\Рустам\Desktop\Первоклассники\зарница\DSCN1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576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88640"/>
            <a:ext cx="6400800" cy="1296144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Районно-городской семинар заместителей директоров по воспитательной работе</a:t>
            </a:r>
            <a:endParaRPr lang="ru-RU" sz="2400" dirty="0"/>
          </a:p>
        </p:txBody>
      </p:sp>
      <p:pic>
        <p:nvPicPr>
          <p:cNvPr id="2050" name="Picture 2" descr="C:\Users\Рустам\Desktop\Первоклассники\фото гульшат Г\DSCN1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242304" cy="468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solidFill>
            <a:schemeClr val="tx2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Тема 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	«</a:t>
            </a:r>
            <a:r>
              <a:rPr lang="ru-RU" dirty="0" smtClean="0">
                <a:cs typeface="Aharoni" pitchFamily="2" charset="-79"/>
              </a:rPr>
              <a:t>Формирование коммуникативных навыков младшего школьника как важнейшее условие достижения качества образования».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onega.su.optimus.mtw.ru/images/school4/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1318893" cy="166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Учителям начальных классов посвящается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Стихотворение Федора Ивановича Тютчева</a:t>
            </a:r>
          </a:p>
          <a:p>
            <a:pPr>
              <a:buNone/>
            </a:pPr>
            <a:r>
              <a:rPr lang="ru-RU" dirty="0" smtClean="0"/>
              <a:t>"Нам не дано предугадать:"</a:t>
            </a:r>
          </a:p>
          <a:p>
            <a:pPr>
              <a:buNone/>
            </a:pPr>
            <a:r>
              <a:rPr lang="ru-RU" i="1" dirty="0" smtClean="0"/>
              <a:t>	Нам не дано предугадать, </a:t>
            </a:r>
            <a:br>
              <a:rPr lang="ru-RU" i="1" dirty="0" smtClean="0"/>
            </a:br>
            <a:r>
              <a:rPr lang="ru-RU" i="1" dirty="0" smtClean="0"/>
              <a:t>Как наше слово отзовется.</a:t>
            </a:r>
            <a:br>
              <a:rPr lang="ru-RU" i="1" dirty="0" smtClean="0"/>
            </a:br>
            <a:r>
              <a:rPr lang="ru-RU" i="1" dirty="0" smtClean="0"/>
              <a:t>Посеять в душах благодать.</a:t>
            </a:r>
            <a:br>
              <a:rPr lang="ru-RU" i="1" dirty="0" smtClean="0"/>
            </a:br>
            <a:r>
              <a:rPr lang="ru-RU" i="1" dirty="0" smtClean="0"/>
              <a:t>Увы, не каждый раз дается.</a:t>
            </a:r>
            <a:br>
              <a:rPr lang="ru-RU" i="1" dirty="0" smtClean="0"/>
            </a:br>
            <a:r>
              <a:rPr lang="ru-RU" i="1" dirty="0" smtClean="0"/>
              <a:t>Но мы обязаны мечтать</a:t>
            </a:r>
            <a:br>
              <a:rPr lang="ru-RU" i="1" dirty="0" smtClean="0"/>
            </a:br>
            <a:r>
              <a:rPr lang="ru-RU" i="1" dirty="0" smtClean="0"/>
              <a:t>О дивном времени, о веке,</a:t>
            </a:r>
            <a:br>
              <a:rPr lang="ru-RU" i="1" dirty="0" smtClean="0"/>
            </a:br>
            <a:r>
              <a:rPr lang="ru-RU" i="1" dirty="0" smtClean="0"/>
              <a:t>Когда цветком прекрасным стать</a:t>
            </a:r>
            <a:br>
              <a:rPr lang="ru-RU" i="1" dirty="0" smtClean="0"/>
            </a:br>
            <a:r>
              <a:rPr lang="ru-RU" i="1" dirty="0" smtClean="0"/>
              <a:t>Сумеет личность человека.</a:t>
            </a:r>
            <a:br>
              <a:rPr lang="ru-RU" i="1" dirty="0" smtClean="0"/>
            </a:br>
            <a:r>
              <a:rPr lang="ru-RU" i="1" dirty="0" smtClean="0"/>
              <a:t>И мы обязаны творить.</a:t>
            </a:r>
            <a:br>
              <a:rPr lang="ru-RU" i="1" dirty="0" smtClean="0"/>
            </a:br>
            <a:r>
              <a:rPr lang="ru-RU" i="1" dirty="0" smtClean="0"/>
              <a:t>Презрев все тяготы мирские,</a:t>
            </a:r>
            <a:br>
              <a:rPr lang="ru-RU" i="1" dirty="0" smtClean="0"/>
            </a:br>
            <a:r>
              <a:rPr lang="ru-RU" i="1" dirty="0" smtClean="0"/>
              <a:t>Чтоб истин светлых заложить</a:t>
            </a:r>
            <a:br>
              <a:rPr lang="ru-RU" i="1" dirty="0" smtClean="0"/>
            </a:br>
            <a:r>
              <a:rPr lang="ru-RU" i="1" dirty="0" smtClean="0"/>
              <a:t>Зачатки в жизни молодые.</a:t>
            </a:r>
            <a:br>
              <a:rPr lang="ru-RU" i="1" dirty="0" smtClean="0"/>
            </a:br>
            <a:r>
              <a:rPr lang="ru-RU" i="1" dirty="0" smtClean="0"/>
              <a:t>Чтоб верный путь им указать,</a:t>
            </a:r>
            <a:br>
              <a:rPr lang="ru-RU" i="1" dirty="0" smtClean="0"/>
            </a:br>
            <a:r>
              <a:rPr lang="ru-RU" i="1" dirty="0" smtClean="0"/>
              <a:t>Помочь в толпе не раствориться...</a:t>
            </a:r>
            <a:br>
              <a:rPr lang="ru-RU" i="1" dirty="0" smtClean="0"/>
            </a:br>
            <a:r>
              <a:rPr lang="ru-RU" i="1" dirty="0" smtClean="0"/>
              <a:t>Нам не дано предугадать,</a:t>
            </a:r>
            <a:br>
              <a:rPr lang="ru-RU" i="1" dirty="0" smtClean="0"/>
            </a:br>
            <a:r>
              <a:rPr lang="ru-RU" i="1" dirty="0" smtClean="0"/>
              <a:t>Но мы обязаны стремиться.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Рустам\Desktop\Первоклассники\Распечатать\Нач классы 2ст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3915816"/>
            <a:ext cx="9504040" cy="1142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Руководитель ШМО, учителей начальных классов </a:t>
            </a:r>
            <a:r>
              <a:rPr lang="ru-RU" dirty="0" err="1" smtClean="0"/>
              <a:t>Мухамадуллина</a:t>
            </a:r>
            <a:r>
              <a:rPr lang="ru-RU" dirty="0" smtClean="0"/>
              <a:t> </a:t>
            </a:r>
            <a:r>
              <a:rPr lang="ru-RU" dirty="0" err="1" smtClean="0"/>
              <a:t>Айсылу</a:t>
            </a:r>
            <a:r>
              <a:rPr lang="ru-RU" dirty="0" smtClean="0"/>
              <a:t> </a:t>
            </a:r>
            <a:r>
              <a:rPr lang="ru-RU" dirty="0" err="1" smtClean="0"/>
              <a:t>Юнусовна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Кто постигает новое, лелея старое, тот может быть учителем. </a:t>
            </a:r>
          </a:p>
          <a:p>
            <a:r>
              <a:rPr lang="ru-RU" dirty="0" smtClean="0">
                <a:hlinkClick r:id="rId2"/>
              </a:rPr>
              <a:t>Конфуций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8" name="Picture 4" descr="C:\Users\Рустам\Desktop\Мухамадуллина Айсылу Юнусовна\DSCF21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начальных классов, заместитель директора по учебной части </a:t>
            </a:r>
            <a:r>
              <a:rPr lang="ru-RU" dirty="0" err="1" smtClean="0"/>
              <a:t>Якупова</a:t>
            </a:r>
            <a:r>
              <a:rPr lang="ru-RU" dirty="0" smtClean="0"/>
              <a:t> </a:t>
            </a:r>
            <a:r>
              <a:rPr lang="ru-RU" dirty="0" err="1" smtClean="0"/>
              <a:t>Гульшат</a:t>
            </a:r>
            <a:r>
              <a:rPr lang="ru-RU" dirty="0" smtClean="0"/>
              <a:t> </a:t>
            </a:r>
            <a:r>
              <a:rPr lang="ru-RU" dirty="0" err="1" smtClean="0"/>
              <a:t>Гаязовна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Воспитателем и учителем надо родиться; им руководит прирожденный такт. </a:t>
            </a:r>
          </a:p>
          <a:p>
            <a:r>
              <a:rPr lang="ru-RU" b="1" dirty="0" smtClean="0"/>
              <a:t>А. </a:t>
            </a:r>
            <a:r>
              <a:rPr lang="ru-RU" b="1" dirty="0" err="1" smtClean="0"/>
              <a:t>Дистервег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Рустам\Desktop\Первоклассники\фото гульшат Г\DSCN12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начальных классов </a:t>
            </a:r>
            <a:br>
              <a:rPr lang="ru-RU" dirty="0" smtClean="0"/>
            </a:br>
            <a:r>
              <a:rPr lang="ru-RU" dirty="0" err="1" smtClean="0"/>
              <a:t>Галимуллина</a:t>
            </a:r>
            <a:r>
              <a:rPr lang="ru-RU" dirty="0" smtClean="0"/>
              <a:t> </a:t>
            </a:r>
            <a:r>
              <a:rPr lang="ru-RU" dirty="0" err="1" smtClean="0"/>
              <a:t>Диля</a:t>
            </a:r>
            <a:r>
              <a:rPr lang="ru-RU" dirty="0" smtClean="0"/>
              <a:t> </a:t>
            </a:r>
            <a:r>
              <a:rPr lang="ru-RU" dirty="0" err="1" smtClean="0"/>
              <a:t>Фанилевна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Самым важным явлением в школе, самым поучительным предметом, самым живым примером для ученика является сам учитель. </a:t>
            </a:r>
          </a:p>
          <a:p>
            <a:r>
              <a:rPr lang="ru-RU" b="1" dirty="0" smtClean="0"/>
              <a:t>А. </a:t>
            </a:r>
            <a:r>
              <a:rPr lang="ru-RU" b="1" dirty="0" err="1" smtClean="0"/>
              <a:t>Дистервег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 descr="C:\Users\Рустам\Desktop\Первоклассники\DSCN12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652616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000" u="sng" dirty="0" smtClean="0">
                <a:solidFill>
                  <a:schemeClr val="accent5">
                    <a:lumMod val="50000"/>
                  </a:schemeClr>
                </a:solidFill>
              </a:rPr>
              <a:t>Центральное место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во ФГОС нового поколения отводится Основной образовательной программе начального общего образования  (ООП НОО), которая является нормативным документом, фиксирующим: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-цели начального образования школы :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*Создание условий для охраны и укрепления физического и психического здоровья школьника;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*Обеспечение эмоционального благополучия;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*Сохранение и поддержка индивидуальности каждого школьника;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*Развитие ребенка как субъекта обучения через общение и сотрудничество;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*Формирование желания и основ умения учиться.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/>
              <a:t>- результаты образования в образовательном учреждении, согласованные всеми участниками образовательного процесса;</a:t>
            </a:r>
            <a:br>
              <a:rPr lang="ru-RU" sz="2000" dirty="0" smtClean="0"/>
            </a:br>
            <a:r>
              <a:rPr lang="ru-RU" sz="2000" dirty="0" smtClean="0"/>
              <a:t>-пути, средства и условия, необходимые для эффективного достижения этих результатов (статья 9 Закона РФ «Об образовании»).</a:t>
            </a:r>
            <a:br>
              <a:rPr lang="ru-RU" sz="2000" dirty="0" smtClean="0"/>
            </a:b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http://images02.olx.ru/ui/11/08/19/1310661970_228199919_1---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62300"/>
            <a:ext cx="5953125" cy="3695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7704856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Ежегодно в апреле месяце в школе реализуется программа по подготовке будущих первоклассников. Мы провели родительское собрание совместно с </a:t>
            </a:r>
            <a:r>
              <a:rPr lang="ru-RU" sz="2800" smtClean="0"/>
              <a:t>социальным педагогом </a:t>
            </a:r>
            <a:r>
              <a:rPr lang="ru-RU" sz="2800" dirty="0"/>
              <a:t>начальной школы.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826</TotalTime>
  <Words>214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РЕАЛИЗАЦИЯ ФГОС В МБОУ СОШ С.САЛИХОВО</vt:lpstr>
      <vt:lpstr>Тема МО:</vt:lpstr>
      <vt:lpstr>Учителям начальных классов посвящается</vt:lpstr>
      <vt:lpstr>Презентация PowerPoint</vt:lpstr>
      <vt:lpstr>Руководитель ШМО, учителей начальных классов Мухамадуллина Айсылу Юнусовна</vt:lpstr>
      <vt:lpstr>Учитель начальных классов, заместитель директора по учебной части Якупова Гульшат Гаязовна  </vt:lpstr>
      <vt:lpstr>Учитель начальных классов  Галимуллина Диля Фанилевна</vt:lpstr>
      <vt:lpstr>           Центральное место во ФГОС нового поколения отводится Основной образовательной программе начального общего образования  (ООП НОО), которая является нормативным документом, фиксирующим: -цели начального образования школы : *Создание условий для охраны и укрепления физического и психического здоровья школьника; *Обеспечение эмоционального благополучия; *Сохранение и поддержка индивидуальности каждого школьника; *Развитие ребенка как субъекта обучения через общение и сотрудничество; *Формирование желания и основ умения учиться. - результаты образования в образовательном учреждении, согласованные всеми участниками образовательного процесса; -пути, средства и условия, необходимые для эффективного достижения этих результатов (статья 9 Закона РФ «Об образовании»). </vt:lpstr>
      <vt:lpstr>Презентация PowerPoint</vt:lpstr>
      <vt:lpstr>Учимся познать мир,,,</vt:lpstr>
      <vt:lpstr> С 1 сентября 2011 года все учащиеся первых классов Российской Федерации  начали  обучаться по новому образовательному стандарту (Федеральный государственный образовательный стандарт начального общего образования - ФГОС НОО). </vt:lpstr>
      <vt:lpstr>Тяжело в учении - только не в нашей школе! </vt:lpstr>
      <vt:lpstr>Кто чему научится ?  </vt:lpstr>
      <vt:lpstr>Презентация PowerPoint</vt:lpstr>
      <vt:lpstr>Презентация PowerPoint</vt:lpstr>
      <vt:lpstr>Мы – юные исследователи</vt:lpstr>
      <vt:lpstr>Природа для нас интересна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В МБОУ СОШ С.САЛИХОВО</dc:title>
  <dc:creator>Рустам</dc:creator>
  <cp:lastModifiedBy>1</cp:lastModifiedBy>
  <cp:revision>111</cp:revision>
  <dcterms:created xsi:type="dcterms:W3CDTF">2012-05-27T10:03:22Z</dcterms:created>
  <dcterms:modified xsi:type="dcterms:W3CDTF">2012-12-18T17:27:49Z</dcterms:modified>
</cp:coreProperties>
</file>