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39" autoAdjust="0"/>
  </p:normalViewPr>
  <p:slideViewPr>
    <p:cSldViewPr>
      <p:cViewPr varScale="1">
        <p:scale>
          <a:sx n="86" d="100"/>
          <a:sy n="86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263CF-DF9A-440B-B96E-2187961FD4F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A2FDC-16F2-4B2C-B2D4-A2F2DDD88316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Причастие</a:t>
          </a:r>
          <a:endParaRPr lang="ru-RU" dirty="0"/>
        </a:p>
      </dgm:t>
    </dgm:pt>
    <dgm:pt modelId="{B46781B2-FF95-4865-9213-82E0413D009E}" type="parTrans" cxnId="{BD25FA74-5388-4AB4-AD28-79766BDE3628}">
      <dgm:prSet/>
      <dgm:spPr/>
      <dgm:t>
        <a:bodyPr/>
        <a:lstStyle/>
        <a:p>
          <a:endParaRPr lang="ru-RU"/>
        </a:p>
      </dgm:t>
    </dgm:pt>
    <dgm:pt modelId="{05F5E378-22CB-4289-8A6F-4A11B0E73DA8}" type="sibTrans" cxnId="{BD25FA74-5388-4AB4-AD28-79766BDE3628}">
      <dgm:prSet/>
      <dgm:spPr/>
      <dgm:t>
        <a:bodyPr/>
        <a:lstStyle/>
        <a:p>
          <a:endParaRPr lang="ru-RU"/>
        </a:p>
      </dgm:t>
    </dgm:pt>
    <dgm:pt modelId="{6A1D0518-1268-4577-A79D-06BAE84F7AC6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Страдательные</a:t>
          </a:r>
          <a:endParaRPr lang="ru-RU" dirty="0"/>
        </a:p>
      </dgm:t>
    </dgm:pt>
    <dgm:pt modelId="{0809D211-6040-4CE4-BB0A-1A0D917B7484}" type="parTrans" cxnId="{EF97BE02-C675-4AB6-9EA1-5D1C01907F00}">
      <dgm:prSet/>
      <dgm:spPr/>
      <dgm:t>
        <a:bodyPr/>
        <a:lstStyle/>
        <a:p>
          <a:endParaRPr lang="ru-RU"/>
        </a:p>
      </dgm:t>
    </dgm:pt>
    <dgm:pt modelId="{D6380D09-75DF-49FE-99D5-AA2BF05F4E73}" type="sibTrans" cxnId="{EF97BE02-C675-4AB6-9EA1-5D1C01907F00}">
      <dgm:prSet/>
      <dgm:spPr/>
      <dgm:t>
        <a:bodyPr/>
        <a:lstStyle/>
        <a:p>
          <a:endParaRPr lang="ru-RU"/>
        </a:p>
      </dgm:t>
    </dgm:pt>
    <dgm:pt modelId="{9D1F2FF1-9116-4E4C-8BB1-3D5E272256FD}">
      <dgm:prSet phldrT="[Текст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Действительные</a:t>
          </a:r>
          <a:endParaRPr lang="ru-RU" dirty="0"/>
        </a:p>
      </dgm:t>
    </dgm:pt>
    <dgm:pt modelId="{59BC0723-3951-4C94-BD14-08E065796273}" type="parTrans" cxnId="{8A037F52-2F32-4569-AC6F-12070D335304}">
      <dgm:prSet/>
      <dgm:spPr/>
      <dgm:t>
        <a:bodyPr/>
        <a:lstStyle/>
        <a:p>
          <a:endParaRPr lang="ru-RU"/>
        </a:p>
      </dgm:t>
    </dgm:pt>
    <dgm:pt modelId="{60E03735-35F1-4BA8-B168-A13313DF1D9A}" type="sibTrans" cxnId="{8A037F52-2F32-4569-AC6F-12070D335304}">
      <dgm:prSet/>
      <dgm:spPr/>
      <dgm:t>
        <a:bodyPr/>
        <a:lstStyle/>
        <a:p>
          <a:endParaRPr lang="ru-RU"/>
        </a:p>
      </dgm:t>
    </dgm:pt>
    <dgm:pt modelId="{8056BC3C-D82C-41BC-9A9D-B009815AE7DC}" type="pres">
      <dgm:prSet presAssocID="{F78263CF-DF9A-440B-B96E-2187961FD4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F20C22-7D44-4D54-B1E1-7072B62B7B12}" type="pres">
      <dgm:prSet presAssocID="{BF5A2FDC-16F2-4B2C-B2D4-A2F2DDD88316}" presName="node" presStyleLbl="node1" presStyleIdx="0" presStyleCnt="3" custRadScaleRad="94973" custRadScaleInc="-1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088B8-3E9C-499A-AC6C-3E10EBB82BE9}" type="pres">
      <dgm:prSet presAssocID="{05F5E378-22CB-4289-8A6F-4A11B0E73DA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EABC63F-1FD3-4F82-A275-B23EC4BA9863}" type="pres">
      <dgm:prSet presAssocID="{05F5E378-22CB-4289-8A6F-4A11B0E73DA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75F2A91-447D-4F45-ACA3-C41244CF8A00}" type="pres">
      <dgm:prSet presAssocID="{6A1D0518-1268-4577-A79D-06BAE84F7AC6}" presName="node" presStyleLbl="node1" presStyleIdx="1" presStyleCnt="3" custRadScaleRad="114552" custRadScaleInc="-7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A8FC0-5E4A-4D95-8D5A-1E33CA085AE7}" type="pres">
      <dgm:prSet presAssocID="{D6380D09-75DF-49FE-99D5-AA2BF05F4E7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AA7FE45-6B30-4DB4-8F2D-948EED3E53D7}" type="pres">
      <dgm:prSet presAssocID="{D6380D09-75DF-49FE-99D5-AA2BF05F4E7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1111443-8FD2-43B6-80C3-AF7B018E66A5}" type="pres">
      <dgm:prSet presAssocID="{9D1F2FF1-9116-4E4C-8BB1-3D5E272256FD}" presName="node" presStyleLbl="node1" presStyleIdx="2" presStyleCnt="3" custRadScaleRad="118052" custRadScaleInc="9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13F61-7FC3-401B-A896-40CA1FEFBD00}" type="pres">
      <dgm:prSet presAssocID="{60E03735-35F1-4BA8-B168-A13313DF1D9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EC696BD-4267-4079-81C6-1C47B61F9E58}" type="pres">
      <dgm:prSet presAssocID="{60E03735-35F1-4BA8-B168-A13313DF1D9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059C1CE-D5E6-4785-BE74-3634D528ABF2}" type="presOf" srcId="{05F5E378-22CB-4289-8A6F-4A11B0E73DA8}" destId="{DA2088B8-3E9C-499A-AC6C-3E10EBB82BE9}" srcOrd="0" destOrd="0" presId="urn:microsoft.com/office/officeart/2005/8/layout/cycle7"/>
    <dgm:cxn modelId="{D49CE825-95FD-4E7E-86D5-10A008B7FA2B}" type="presOf" srcId="{D6380D09-75DF-49FE-99D5-AA2BF05F4E73}" destId="{925A8FC0-5E4A-4D95-8D5A-1E33CA085AE7}" srcOrd="0" destOrd="0" presId="urn:microsoft.com/office/officeart/2005/8/layout/cycle7"/>
    <dgm:cxn modelId="{C193BBB0-AAB7-419C-8D9B-BA45CC9DCD0F}" type="presOf" srcId="{BF5A2FDC-16F2-4B2C-B2D4-A2F2DDD88316}" destId="{7DF20C22-7D44-4D54-B1E1-7072B62B7B12}" srcOrd="0" destOrd="0" presId="urn:microsoft.com/office/officeart/2005/8/layout/cycle7"/>
    <dgm:cxn modelId="{0E621C2B-B63A-4C9B-8CA5-EED9CDD4189F}" type="presOf" srcId="{6A1D0518-1268-4577-A79D-06BAE84F7AC6}" destId="{A75F2A91-447D-4F45-ACA3-C41244CF8A00}" srcOrd="0" destOrd="0" presId="urn:microsoft.com/office/officeart/2005/8/layout/cycle7"/>
    <dgm:cxn modelId="{BD25FA74-5388-4AB4-AD28-79766BDE3628}" srcId="{F78263CF-DF9A-440B-B96E-2187961FD4F3}" destId="{BF5A2FDC-16F2-4B2C-B2D4-A2F2DDD88316}" srcOrd="0" destOrd="0" parTransId="{B46781B2-FF95-4865-9213-82E0413D009E}" sibTransId="{05F5E378-22CB-4289-8A6F-4A11B0E73DA8}"/>
    <dgm:cxn modelId="{3CC138E0-2007-48EE-AF4E-591FC38E0F4F}" type="presOf" srcId="{60E03735-35F1-4BA8-B168-A13313DF1D9A}" destId="{67513F61-7FC3-401B-A896-40CA1FEFBD00}" srcOrd="0" destOrd="0" presId="urn:microsoft.com/office/officeart/2005/8/layout/cycle7"/>
    <dgm:cxn modelId="{12D0E8E6-0139-4F88-9864-4D317E4F8CE2}" type="presOf" srcId="{D6380D09-75DF-49FE-99D5-AA2BF05F4E73}" destId="{2AA7FE45-6B30-4DB4-8F2D-948EED3E53D7}" srcOrd="1" destOrd="0" presId="urn:microsoft.com/office/officeart/2005/8/layout/cycle7"/>
    <dgm:cxn modelId="{8A037F52-2F32-4569-AC6F-12070D335304}" srcId="{F78263CF-DF9A-440B-B96E-2187961FD4F3}" destId="{9D1F2FF1-9116-4E4C-8BB1-3D5E272256FD}" srcOrd="2" destOrd="0" parTransId="{59BC0723-3951-4C94-BD14-08E065796273}" sibTransId="{60E03735-35F1-4BA8-B168-A13313DF1D9A}"/>
    <dgm:cxn modelId="{396C1D98-2F5B-42AB-B756-1E5B785D506E}" type="presOf" srcId="{60E03735-35F1-4BA8-B168-A13313DF1D9A}" destId="{4EC696BD-4267-4079-81C6-1C47B61F9E58}" srcOrd="1" destOrd="0" presId="urn:microsoft.com/office/officeart/2005/8/layout/cycle7"/>
    <dgm:cxn modelId="{D57746C2-EF04-4F9E-BE13-F129F32CE335}" type="presOf" srcId="{05F5E378-22CB-4289-8A6F-4A11B0E73DA8}" destId="{EEABC63F-1FD3-4F82-A275-B23EC4BA9863}" srcOrd="1" destOrd="0" presId="urn:microsoft.com/office/officeart/2005/8/layout/cycle7"/>
    <dgm:cxn modelId="{EF97BE02-C675-4AB6-9EA1-5D1C01907F00}" srcId="{F78263CF-DF9A-440B-B96E-2187961FD4F3}" destId="{6A1D0518-1268-4577-A79D-06BAE84F7AC6}" srcOrd="1" destOrd="0" parTransId="{0809D211-6040-4CE4-BB0A-1A0D917B7484}" sibTransId="{D6380D09-75DF-49FE-99D5-AA2BF05F4E73}"/>
    <dgm:cxn modelId="{F5984542-E1E0-419F-A9FA-63C527744348}" type="presOf" srcId="{9D1F2FF1-9116-4E4C-8BB1-3D5E272256FD}" destId="{E1111443-8FD2-43B6-80C3-AF7B018E66A5}" srcOrd="0" destOrd="0" presId="urn:microsoft.com/office/officeart/2005/8/layout/cycle7"/>
    <dgm:cxn modelId="{DDA0D835-B7A8-4CCF-980C-7138AAB23533}" type="presOf" srcId="{F78263CF-DF9A-440B-B96E-2187961FD4F3}" destId="{8056BC3C-D82C-41BC-9A9D-B009815AE7DC}" srcOrd="0" destOrd="0" presId="urn:microsoft.com/office/officeart/2005/8/layout/cycle7"/>
    <dgm:cxn modelId="{F0D6DF98-0E7B-4227-B9BB-72B4E54A3FF4}" type="presParOf" srcId="{8056BC3C-D82C-41BC-9A9D-B009815AE7DC}" destId="{7DF20C22-7D44-4D54-B1E1-7072B62B7B12}" srcOrd="0" destOrd="0" presId="urn:microsoft.com/office/officeart/2005/8/layout/cycle7"/>
    <dgm:cxn modelId="{B6CF5464-CCBE-41D0-9473-C2FE9C56EF2D}" type="presParOf" srcId="{8056BC3C-D82C-41BC-9A9D-B009815AE7DC}" destId="{DA2088B8-3E9C-499A-AC6C-3E10EBB82BE9}" srcOrd="1" destOrd="0" presId="urn:microsoft.com/office/officeart/2005/8/layout/cycle7"/>
    <dgm:cxn modelId="{8C0FBD8E-5D40-4C6F-BCF9-AB1112CED3AD}" type="presParOf" srcId="{DA2088B8-3E9C-499A-AC6C-3E10EBB82BE9}" destId="{EEABC63F-1FD3-4F82-A275-B23EC4BA9863}" srcOrd="0" destOrd="0" presId="urn:microsoft.com/office/officeart/2005/8/layout/cycle7"/>
    <dgm:cxn modelId="{B7FFB8A6-FDBF-46FD-B88C-5CB464FADDD5}" type="presParOf" srcId="{8056BC3C-D82C-41BC-9A9D-B009815AE7DC}" destId="{A75F2A91-447D-4F45-ACA3-C41244CF8A00}" srcOrd="2" destOrd="0" presId="urn:microsoft.com/office/officeart/2005/8/layout/cycle7"/>
    <dgm:cxn modelId="{B02CCD77-0CE1-4632-BDF3-4AA71194F9F3}" type="presParOf" srcId="{8056BC3C-D82C-41BC-9A9D-B009815AE7DC}" destId="{925A8FC0-5E4A-4D95-8D5A-1E33CA085AE7}" srcOrd="3" destOrd="0" presId="urn:microsoft.com/office/officeart/2005/8/layout/cycle7"/>
    <dgm:cxn modelId="{2A15D293-98D9-4EAE-BD69-B240930A5D6B}" type="presParOf" srcId="{925A8FC0-5E4A-4D95-8D5A-1E33CA085AE7}" destId="{2AA7FE45-6B30-4DB4-8F2D-948EED3E53D7}" srcOrd="0" destOrd="0" presId="urn:microsoft.com/office/officeart/2005/8/layout/cycle7"/>
    <dgm:cxn modelId="{84ACE19D-09F0-4E8E-9DF3-8B3DBCAED49F}" type="presParOf" srcId="{8056BC3C-D82C-41BC-9A9D-B009815AE7DC}" destId="{E1111443-8FD2-43B6-80C3-AF7B018E66A5}" srcOrd="4" destOrd="0" presId="urn:microsoft.com/office/officeart/2005/8/layout/cycle7"/>
    <dgm:cxn modelId="{E2ED30F1-3DBA-4AA2-BB05-D031D7BAA3B5}" type="presParOf" srcId="{8056BC3C-D82C-41BC-9A9D-B009815AE7DC}" destId="{67513F61-7FC3-401B-A896-40CA1FEFBD00}" srcOrd="5" destOrd="0" presId="urn:microsoft.com/office/officeart/2005/8/layout/cycle7"/>
    <dgm:cxn modelId="{D20109A1-9B23-4B60-80BF-4048983DE551}" type="presParOf" srcId="{67513F61-7FC3-401B-A896-40CA1FEFBD00}" destId="{4EC696BD-4267-4079-81C6-1C47B61F9E5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0C22-7D44-4D54-B1E1-7072B62B7B12}">
      <dsp:nvSpPr>
        <dsp:cNvPr id="0" name=""/>
        <dsp:cNvSpPr/>
      </dsp:nvSpPr>
      <dsp:spPr>
        <a:xfrm>
          <a:off x="2887869" y="115370"/>
          <a:ext cx="2366813" cy="118340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shade val="40000"/>
              </a:schemeClr>
              <a:schemeClr val="accent2">
                <a:tint val="42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2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Причастие</a:t>
          </a:r>
          <a:endParaRPr lang="ru-RU" sz="2200" kern="1200" dirty="0"/>
        </a:p>
      </dsp:txBody>
      <dsp:txXfrm>
        <a:off x="2922530" y="150031"/>
        <a:ext cx="2297491" cy="1114084"/>
      </dsp:txXfrm>
    </dsp:sp>
    <dsp:sp modelId="{DA2088B8-3E9C-499A-AC6C-3E10EBB82BE9}">
      <dsp:nvSpPr>
        <dsp:cNvPr id="0" name=""/>
        <dsp:cNvSpPr/>
      </dsp:nvSpPr>
      <dsp:spPr>
        <a:xfrm rot="3224786">
          <a:off x="4303558" y="2123697"/>
          <a:ext cx="1916867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427816" y="2206535"/>
        <a:ext cx="1668351" cy="248516"/>
      </dsp:txXfrm>
    </dsp:sp>
    <dsp:sp modelId="{A75F2A91-447D-4F45-ACA3-C41244CF8A00}">
      <dsp:nvSpPr>
        <dsp:cNvPr id="0" name=""/>
        <dsp:cNvSpPr/>
      </dsp:nvSpPr>
      <dsp:spPr>
        <a:xfrm>
          <a:off x="5269301" y="3362810"/>
          <a:ext cx="2366813" cy="1183406"/>
        </a:xfrm>
        <a:prstGeom prst="roundRect">
          <a:avLst>
            <a:gd name="adj" fmla="val 10000"/>
          </a:avLst>
        </a:prstGeom>
        <a:solidFill>
          <a:schemeClr val="accent3"/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Страдательные</a:t>
          </a:r>
          <a:endParaRPr lang="ru-RU" sz="2200" kern="1200" dirty="0"/>
        </a:p>
      </dsp:txBody>
      <dsp:txXfrm>
        <a:off x="5303962" y="3397471"/>
        <a:ext cx="2297491" cy="1114084"/>
      </dsp:txXfrm>
    </dsp:sp>
    <dsp:sp modelId="{925A8FC0-5E4A-4D95-8D5A-1E33CA085AE7}">
      <dsp:nvSpPr>
        <dsp:cNvPr id="0" name=""/>
        <dsp:cNvSpPr/>
      </dsp:nvSpPr>
      <dsp:spPr>
        <a:xfrm rot="10800003">
          <a:off x="3112825" y="3747415"/>
          <a:ext cx="1916867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237083" y="3830253"/>
        <a:ext cx="1668351" cy="248516"/>
      </dsp:txXfrm>
    </dsp:sp>
    <dsp:sp modelId="{E1111443-8FD2-43B6-80C3-AF7B018E66A5}">
      <dsp:nvSpPr>
        <dsp:cNvPr id="0" name=""/>
        <dsp:cNvSpPr/>
      </dsp:nvSpPr>
      <dsp:spPr>
        <a:xfrm>
          <a:off x="506402" y="3362806"/>
          <a:ext cx="2366813" cy="1183406"/>
        </a:xfrm>
        <a:prstGeom prst="roundRect">
          <a:avLst>
            <a:gd name="adj" fmla="val 10000"/>
          </a:avLst>
        </a:prstGeom>
        <a:solidFill>
          <a:schemeClr val="accent6"/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Действительные</a:t>
          </a:r>
          <a:endParaRPr lang="ru-RU" sz="2200" kern="1200" dirty="0"/>
        </a:p>
      </dsp:txBody>
      <dsp:txXfrm>
        <a:off x="541063" y="3397467"/>
        <a:ext cx="2297491" cy="1114084"/>
      </dsp:txXfrm>
    </dsp:sp>
    <dsp:sp modelId="{67513F61-7FC3-401B-A896-40CA1FEFBD00}">
      <dsp:nvSpPr>
        <dsp:cNvPr id="0" name=""/>
        <dsp:cNvSpPr/>
      </dsp:nvSpPr>
      <dsp:spPr>
        <a:xfrm rot="18375239">
          <a:off x="1922108" y="2123695"/>
          <a:ext cx="1916867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046366" y="2206533"/>
        <a:ext cx="1668351" cy="248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858BED-0E37-4943-B844-ED7D97A0AF42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8C1442-77F3-4F96-A1DC-65E5E6C76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file:///C:\Documents%20and%20Settings\KaKtUz\&#1056;&#1072;&#1073;&#1086;&#1095;&#1080;&#1081;%20&#1089;&#1090;&#1086;&#1083;\=KakTuz=\&#1052;&#1091;&#1079;&#1099;&#1082;&#1072;\0630573b46fb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4" Type="http://schemas.openxmlformats.org/officeDocument/2006/relationships/audio" Target="file:///C:\Documents%20and%20Settings\&#1059;&#1095;&#1077;&#1085;&#1080;&#1082;\&#1056;&#1072;&#1073;&#1086;&#1095;&#1080;&#1081;%20&#1089;&#1090;&#1086;&#1083;\02%20Uaaa___a!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5.wav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Действительные и страдательные причастия.</a:t>
            </a:r>
            <a:endParaRPr lang="ru-RU" dirty="0"/>
          </a:p>
        </p:txBody>
      </p:sp>
      <p:pic>
        <p:nvPicPr>
          <p:cNvPr id="4" name="0630573b46fb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~PP3079.WAV">
            <a:hlinkClick r:id="" action="ppaction://media"/>
          </p:cNvPr>
          <p:cNvPicPr>
            <a:picLocks noRot="1" noChangeAspect="1"/>
          </p:cNvPicPr>
          <p:nvPr>
            <a:wavAudioFile r:embed="rId3" name="~PP3079.WAV"/>
          </p:nvPr>
        </p:nvPicPr>
        <p:blipFill>
          <a:blip r:embed="rId7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pic>
        <p:nvPicPr>
          <p:cNvPr id="6" name="02 Uaaa___a!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82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8273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98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 isNarration="1"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Причастие — самостоятельная часть речи или особая форма глагола. Причастие может обладать как признаками глагола (время, возвратность и вид), так и признаками прилагательного (род, число и падеж). Также причастия делятся на действительные и страдательные. Изменяется по числам и падежам, а в единственном числе и по родам. В предложении является определением, реже — сказуемым. </a:t>
            </a:r>
            <a:br>
              <a:rPr lang="ru-RU" dirty="0" smtClean="0"/>
            </a:br>
            <a:r>
              <a:rPr lang="ru-RU" dirty="0" smtClean="0"/>
              <a:t>Причастие отвечает на вопросы какой? какая? какое? какие? каков? какова? каково? каковы? Примеры причастий: умеющий, читающий, желающий, видящий и др. Причастие вместе с зависимыми словами образует причастный оборот.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Причастия это:</a:t>
            </a:r>
            <a:endParaRPr lang="ru-RU" dirty="0"/>
          </a:p>
        </p:txBody>
      </p:sp>
      <p:pic>
        <p:nvPicPr>
          <p:cNvPr id="4" name="~PP187.WAV">
            <a:hlinkClick r:id="" action="ppaction://media"/>
          </p:cNvPr>
          <p:cNvPicPr>
            <a:picLocks noRot="1" noChangeAspect="1"/>
          </p:cNvPicPr>
          <p:nvPr>
            <a:wavAudioFile r:embed="rId1" name="~PP187.WAV"/>
          </p:nvPr>
        </p:nvPicPr>
        <p:blipFill>
          <a:blip r:embed="rId3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1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</a:t>
            </a:r>
            <a:r>
              <a:rPr lang="ru-RU" dirty="0" smtClean="0"/>
              <a:t>  Причастия бывают:</a:t>
            </a:r>
            <a:endParaRPr lang="ru-RU" dirty="0"/>
          </a:p>
        </p:txBody>
      </p:sp>
      <p:pic>
        <p:nvPicPr>
          <p:cNvPr id="5" name="~PP1437.WAV">
            <a:hlinkClick r:id="" action="ppaction://media"/>
          </p:cNvPr>
          <p:cNvPicPr>
            <a:picLocks noRot="1" noChangeAspect="1"/>
          </p:cNvPicPr>
          <p:nvPr>
            <a:wavAudioFile r:embed="rId1" name="~PP1437.WAV"/>
          </p:nvPr>
        </p:nvPicPr>
        <p:blipFill>
          <a:blip r:embed="rId8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8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Страдательные причастия обозначают признак того предмета, на который направлено действие: книга, читаемая мальчиком. Страдательные причастия настоящего времени образуются от переходных глаголов НСВ, от основы настоящего времени с помощью суффикса -ем- (иногда -</a:t>
            </a:r>
            <a:r>
              <a:rPr lang="ru-RU" dirty="0" err="1" smtClean="0"/>
              <a:t>ом</a:t>
            </a:r>
            <a:r>
              <a:rPr lang="ru-RU" dirty="0" smtClean="0"/>
              <a:t>) для глаголов I спряжения: </a:t>
            </a:r>
            <a:r>
              <a:rPr lang="ru-RU" dirty="0" err="1" smtClean="0"/>
              <a:t>чита-ем-ый</a:t>
            </a:r>
            <a:r>
              <a:rPr lang="ru-RU" dirty="0" smtClean="0"/>
              <a:t>, </a:t>
            </a:r>
            <a:r>
              <a:rPr lang="ru-RU" dirty="0" err="1" smtClean="0"/>
              <a:t>вед-ом-ый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-им- для глаголов II спряжения: </a:t>
            </a:r>
            <a:r>
              <a:rPr lang="ru-RU" dirty="0" err="1" smtClean="0"/>
              <a:t>хран-им-ый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Страдательные причастия это:</a:t>
            </a:r>
            <a:endParaRPr lang="ru-RU" dirty="0"/>
          </a:p>
        </p:txBody>
      </p:sp>
      <p:pic>
        <p:nvPicPr>
          <p:cNvPr id="4" name="~PP2530.WAV">
            <a:hlinkClick r:id="" action="ppaction://media"/>
          </p:cNvPr>
          <p:cNvPicPr>
            <a:picLocks noRot="1" noChangeAspect="1"/>
          </p:cNvPicPr>
          <p:nvPr>
            <a:wavAudioFile r:embed="rId1" name="~PP2530.WAV"/>
          </p:nvPr>
        </p:nvPicPr>
        <p:blipFill>
          <a:blip r:embed="rId3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45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b="1" dirty="0" smtClean="0"/>
          </a:p>
          <a:p>
            <a:r>
              <a:rPr lang="ru-RU" dirty="0" smtClean="0"/>
              <a:t>Страдательные причастия настоящего времени образуются от основы настоящего времени переходных глаголов несовершенного вида прибавлением </a:t>
            </a:r>
            <a:r>
              <a:rPr lang="ru-RU" dirty="0" err="1" smtClean="0"/>
              <a:t>суффикса</a:t>
            </a:r>
            <a:r>
              <a:rPr lang="ru-RU" i="1" dirty="0" err="1" smtClean="0"/>
              <a:t>-</a:t>
            </a:r>
            <a:r>
              <a:rPr lang="ru-RU" b="1" i="1" dirty="0" err="1" smtClean="0"/>
              <a:t>ем</a:t>
            </a:r>
            <a:r>
              <a:rPr lang="ru-RU" i="1" dirty="0" smtClean="0"/>
              <a:t>-</a:t>
            </a:r>
            <a:r>
              <a:rPr lang="ru-RU" dirty="0" smtClean="0"/>
              <a:t> или </a:t>
            </a:r>
            <a:r>
              <a:rPr lang="ru-RU" i="1" dirty="0" smtClean="0"/>
              <a:t>-</a:t>
            </a:r>
            <a:r>
              <a:rPr lang="ru-RU" b="1" i="1" dirty="0" smtClean="0"/>
              <a:t>им</a:t>
            </a:r>
            <a:r>
              <a:rPr lang="ru-RU" i="1" dirty="0" smtClean="0"/>
              <a:t>-</a:t>
            </a:r>
            <a:r>
              <a:rPr lang="ru-RU" dirty="0" smtClean="0"/>
              <a:t> и окончаний прилагательных. Если глагол I спряжения, то прибавляется суффикс </a:t>
            </a:r>
            <a:r>
              <a:rPr lang="ru-RU" b="1" i="1" dirty="0" smtClean="0"/>
              <a:t>-ем-,</a:t>
            </a:r>
            <a:r>
              <a:rPr lang="ru-RU" dirty="0" smtClean="0"/>
              <a:t> если глагол II спряжения, суффикс</a:t>
            </a:r>
            <a:r>
              <a:rPr lang="ru-RU" b="1" dirty="0" smtClean="0"/>
              <a:t> </a:t>
            </a:r>
            <a:r>
              <a:rPr lang="ru-RU" b="1" i="1" dirty="0" smtClean="0"/>
              <a:t>-им-.</a:t>
            </a:r>
            <a:r>
              <a:rPr lang="ru-RU" dirty="0" smtClean="0"/>
              <a:t> (Глагол удобнее брать в форме 1-го лица множественного числа.) Примеры. I спряжение: </a:t>
            </a:r>
            <a:r>
              <a:rPr lang="ru-RU" i="1" dirty="0" smtClean="0"/>
              <a:t>мы </a:t>
            </a:r>
            <a:r>
              <a:rPr lang="ru-RU" i="1" dirty="0" err="1" smtClean="0"/>
              <a:t>организу-ем</a:t>
            </a:r>
            <a:r>
              <a:rPr lang="ru-RU" i="1" dirty="0" smtClean="0"/>
              <a:t>–</a:t>
            </a:r>
            <a:r>
              <a:rPr lang="ru-RU" i="1" dirty="0" err="1" smtClean="0"/>
              <a:t>организу-ем-ый</a:t>
            </a:r>
            <a:r>
              <a:rPr lang="ru-RU" i="1" dirty="0" smtClean="0"/>
              <a:t>;</a:t>
            </a:r>
            <a:r>
              <a:rPr lang="ru-RU" dirty="0" smtClean="0"/>
              <a:t> II спряжение: </a:t>
            </a:r>
            <a:r>
              <a:rPr lang="ru-RU" i="1" dirty="0" smtClean="0"/>
              <a:t>мы. </a:t>
            </a:r>
            <a:r>
              <a:rPr lang="ru-RU" i="1" dirty="0" err="1" smtClean="0"/>
              <a:t>люб-им</a:t>
            </a:r>
            <a:r>
              <a:rPr lang="ru-RU" i="1" dirty="0" smtClean="0"/>
              <a:t> – </a:t>
            </a:r>
            <a:r>
              <a:rPr lang="ru-RU" i="1" dirty="0" err="1" smtClean="0"/>
              <a:t>люб-им-ый</a:t>
            </a:r>
            <a:r>
              <a:rPr lang="ru-RU" i="1" dirty="0" smtClean="0"/>
              <a:t>.</a:t>
            </a:r>
            <a:r>
              <a:rPr lang="ru-RU" dirty="0" smtClean="0"/>
              <a:t> От глаголов </a:t>
            </a:r>
            <a:r>
              <a:rPr lang="ru-RU" i="1" dirty="0" smtClean="0"/>
              <a:t>издавать, сознавать, доставать</a:t>
            </a:r>
            <a:r>
              <a:rPr lang="ru-RU" dirty="0" smtClean="0"/>
              <a:t> и других, не имеющих суффикса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ва</a:t>
            </a:r>
            <a:r>
              <a:rPr lang="ru-RU" b="1" i="1" dirty="0" smtClean="0"/>
              <a:t>-</a:t>
            </a:r>
            <a:r>
              <a:rPr lang="ru-RU" dirty="0" smtClean="0"/>
              <a:t> в настоящем времени, страдательные причастия настоящего времени образуются с этим суффиксом: </a:t>
            </a:r>
            <a:r>
              <a:rPr lang="ru-RU" i="1" dirty="0" smtClean="0"/>
              <a:t>издавать -– издаю – издаваемый, сознавать – сознаю – сознаваемый.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Страдательные  причастия настоящего времени: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Страдательные причастия прошедшего времени образуются, как правило, .от основы неопределённой формы посредством суффиксов </a:t>
            </a:r>
            <a:r>
              <a:rPr lang="ru-RU" i="1" dirty="0" smtClean="0"/>
              <a:t>-</a:t>
            </a:r>
            <a:r>
              <a:rPr lang="ru-RU" b="1" i="1" dirty="0" err="1" smtClean="0"/>
              <a:t>нн</a:t>
            </a:r>
            <a:r>
              <a:rPr lang="ru-RU" i="1" dirty="0" smtClean="0"/>
              <a:t>; -</a:t>
            </a:r>
            <a:r>
              <a:rPr lang="ru-RU" b="1" i="1" dirty="0" err="1" smtClean="0"/>
              <a:t>енн</a:t>
            </a:r>
            <a:r>
              <a:rPr lang="ru-RU" i="1" dirty="0" smtClean="0"/>
              <a:t>-</a:t>
            </a:r>
            <a:r>
              <a:rPr lang="ru-RU" dirty="0" smtClean="0"/>
              <a:t> и -</a:t>
            </a:r>
            <a:r>
              <a:rPr lang="ru-RU" b="1" i="1" dirty="0" smtClean="0"/>
              <a:t>т</a:t>
            </a:r>
            <a:r>
              <a:rPr lang="ru-RU" dirty="0" smtClean="0"/>
              <a:t>- и окончаний прилагательных Примеры: </a:t>
            </a:r>
            <a:r>
              <a:rPr lang="ru-RU" i="1" dirty="0" err="1" smtClean="0"/>
              <a:t>сказа-ть</a:t>
            </a:r>
            <a:r>
              <a:rPr lang="ru-RU" i="1" dirty="0" smtClean="0"/>
              <a:t> – </a:t>
            </a:r>
            <a:r>
              <a:rPr lang="ru-RU" i="1" dirty="0" err="1" smtClean="0"/>
              <a:t>сказа-нн-ый</a:t>
            </a:r>
            <a:r>
              <a:rPr lang="ru-RU" i="1" dirty="0" smtClean="0"/>
              <a:t>; </a:t>
            </a:r>
            <a:r>
              <a:rPr lang="ru-RU" i="1" dirty="0" err="1" smtClean="0"/>
              <a:t>засея-ть</a:t>
            </a:r>
            <a:r>
              <a:rPr lang="ru-RU" i="1" dirty="0" smtClean="0"/>
              <a:t> – </a:t>
            </a:r>
            <a:r>
              <a:rPr lang="ru-RU" i="1" dirty="0" err="1" smtClean="0"/>
              <a:t>засея-нн-ый</a:t>
            </a:r>
            <a:r>
              <a:rPr lang="ru-RU" i="1" dirty="0" smtClean="0"/>
              <a:t>;</a:t>
            </a:r>
            <a:r>
              <a:rPr lang="ru-RU" dirty="0" smtClean="0"/>
              <a:t> </a:t>
            </a:r>
            <a:r>
              <a:rPr lang="ru-RU" i="1" dirty="0" err="1" smtClean="0"/>
              <a:t>рассмотр-еть</a:t>
            </a:r>
            <a:r>
              <a:rPr lang="ru-RU" i="1" dirty="0" smtClean="0"/>
              <a:t> – </a:t>
            </a:r>
            <a:r>
              <a:rPr lang="ru-RU" i="1" dirty="0" err="1" smtClean="0"/>
              <a:t>рассмотр-енн-ый</a:t>
            </a:r>
            <a:r>
              <a:rPr lang="ru-RU" i="1" dirty="0" smtClean="0"/>
              <a:t>;  </a:t>
            </a:r>
            <a:r>
              <a:rPr lang="ru-RU" i="1" dirty="0" err="1" smtClean="0"/>
              <a:t>принес-ти</a:t>
            </a:r>
            <a:r>
              <a:rPr lang="ru-RU" i="1" dirty="0" smtClean="0"/>
              <a:t> – </a:t>
            </a:r>
            <a:r>
              <a:rPr lang="ru-RU" i="1" dirty="0" err="1" smtClean="0"/>
              <a:t>принес-ённ-ый;оде-ть</a:t>
            </a:r>
            <a:r>
              <a:rPr lang="ru-RU" i="1" dirty="0" smtClean="0"/>
              <a:t> – </a:t>
            </a:r>
            <a:r>
              <a:rPr lang="ru-RU" i="1" dirty="0" err="1" smtClean="0"/>
              <a:t>оде-т-ый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Страдательные  причастия прошедшего времени: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 е </a:t>
            </a:r>
            <a:r>
              <a:rPr lang="ru-RU" dirty="0" err="1" smtClean="0"/>
              <a:t>й</a:t>
            </a:r>
            <a:r>
              <a:rPr lang="ru-RU" dirty="0" smtClean="0"/>
              <a:t> с т в и т е л </a:t>
            </a:r>
            <a:r>
              <a:rPr lang="ru-RU" dirty="0" err="1" smtClean="0"/>
              <a:t>ь</a:t>
            </a:r>
            <a:r>
              <a:rPr lang="ru-RU" dirty="0" smtClean="0"/>
              <a:t> </a:t>
            </a:r>
            <a:r>
              <a:rPr lang="ru-RU" dirty="0" err="1" smtClean="0"/>
              <a:t>н</a:t>
            </a:r>
            <a:r>
              <a:rPr lang="ru-RU" dirty="0" smtClean="0"/>
              <a:t> о е   </a:t>
            </a:r>
            <a:r>
              <a:rPr lang="ru-RU" dirty="0" err="1" smtClean="0"/>
              <a:t>п</a:t>
            </a:r>
            <a:r>
              <a:rPr lang="ru-RU" dirty="0" smtClean="0"/>
              <a:t> </a:t>
            </a:r>
            <a:r>
              <a:rPr lang="ru-RU" dirty="0" err="1" smtClean="0"/>
              <a:t>р</a:t>
            </a:r>
            <a:r>
              <a:rPr lang="ru-RU" dirty="0" smtClean="0"/>
              <a:t> и ч а с т и е – это причастие, показывающее признак того предмета, который сам производит или производил действие: </a:t>
            </a:r>
            <a:r>
              <a:rPr lang="ru-RU" i="1" dirty="0" smtClean="0"/>
              <a:t>ученик, рисующий, рисовавший</a:t>
            </a:r>
            <a:r>
              <a:rPr lang="ru-RU" dirty="0" smtClean="0"/>
              <a:t> (или </a:t>
            </a:r>
            <a:r>
              <a:rPr lang="ru-RU" i="1" dirty="0" smtClean="0"/>
              <a:t>нарисовавший) картину</a:t>
            </a:r>
            <a:r>
              <a:rPr lang="ru-RU" dirty="0" smtClean="0"/>
              <a:t>. Действительные причастия могут образоваться от глаголов как переходных, так и непереходных. Страдательные причастия образуются только от переходных.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Действительные причастия это:</a:t>
            </a:r>
            <a:endParaRPr lang="ru-RU" dirty="0"/>
          </a:p>
        </p:txBody>
      </p:sp>
      <p:pic>
        <p:nvPicPr>
          <p:cNvPr id="4" name="~PP3890.WAV">
            <a:hlinkClick r:id="" action="ppaction://media"/>
          </p:cNvPr>
          <p:cNvPicPr>
            <a:picLocks noRot="1" noChangeAspect="1"/>
          </p:cNvPicPr>
          <p:nvPr>
            <a:wavAudioFile r:embed="rId2" name="~PP3890.WAV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54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 Действительные причастия настоящего времени образуются от основы настоящего времени прибавлением суффиксов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ущ</a:t>
            </a:r>
            <a:r>
              <a:rPr lang="ru-RU" b="1" i="1" dirty="0" smtClean="0"/>
              <a:t>- (-</a:t>
            </a:r>
            <a:r>
              <a:rPr lang="ru-RU" b="1" i="1" dirty="0" err="1" smtClean="0"/>
              <a:t>ющ</a:t>
            </a:r>
            <a:r>
              <a:rPr lang="ru-RU" b="1" i="1" dirty="0" smtClean="0"/>
              <a:t>-) </a:t>
            </a:r>
            <a:r>
              <a:rPr lang="ru-RU" dirty="0" smtClean="0"/>
              <a:t>или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ащ</a:t>
            </a:r>
            <a:r>
              <a:rPr lang="ru-RU" b="1" i="1" dirty="0" smtClean="0"/>
              <a:t>- (-</a:t>
            </a:r>
            <a:r>
              <a:rPr lang="ru-RU" b="1" i="1" dirty="0" err="1" smtClean="0"/>
              <a:t>ящ</a:t>
            </a:r>
            <a:r>
              <a:rPr lang="ru-RU" b="1" i="1" dirty="0" smtClean="0"/>
              <a:t>-)</a:t>
            </a:r>
            <a:r>
              <a:rPr lang="ru-RU" dirty="0" smtClean="0"/>
              <a:t> и окончаний прилагательных. Если глагол I спряжения, то прибавляется суффикс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ущ</a:t>
            </a:r>
            <a:r>
              <a:rPr lang="ru-RU" b="1" i="1" dirty="0" smtClean="0"/>
              <a:t>- (-</a:t>
            </a:r>
            <a:r>
              <a:rPr lang="ru-RU" b="1" i="1" dirty="0" err="1" smtClean="0"/>
              <a:t>ющ</a:t>
            </a:r>
            <a:r>
              <a:rPr lang="ru-RU" b="1" i="1" dirty="0" smtClean="0"/>
              <a:t>-),</a:t>
            </a:r>
            <a:r>
              <a:rPr lang="ru-RU" dirty="0" smtClean="0"/>
              <a:t> если глагол II спряжения, суффикс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ащ</a:t>
            </a:r>
            <a:r>
              <a:rPr lang="ru-RU" b="1" i="1" dirty="0" smtClean="0"/>
              <a:t>- (-</a:t>
            </a:r>
            <a:r>
              <a:rPr lang="ru-RU" b="1" i="1" dirty="0" err="1" smtClean="0"/>
              <a:t>ящ</a:t>
            </a:r>
            <a:r>
              <a:rPr lang="ru-RU" b="1" i="1" dirty="0" smtClean="0"/>
              <a:t>-).</a:t>
            </a:r>
            <a:r>
              <a:rPr lang="ru-RU" dirty="0" smtClean="0"/>
              <a:t> (Глагол удобнее брать в форме 3-го лица множественного числа.) Примеры. I спряжение: </a:t>
            </a:r>
            <a:r>
              <a:rPr lang="ru-RU" i="1" dirty="0" err="1" smtClean="0"/>
              <a:t>зов-ут</a:t>
            </a:r>
            <a:r>
              <a:rPr lang="ru-RU" i="1" dirty="0" smtClean="0"/>
              <a:t> – </a:t>
            </a:r>
            <a:r>
              <a:rPr lang="ru-RU" i="1" dirty="0" err="1" smtClean="0"/>
              <a:t>зов-ущ-ий</a:t>
            </a:r>
            <a:r>
              <a:rPr lang="ru-RU" i="1" dirty="0" smtClean="0"/>
              <a:t>, </a:t>
            </a:r>
            <a:r>
              <a:rPr lang="ru-RU" i="1" dirty="0" err="1" smtClean="0"/>
              <a:t>бре-ют</a:t>
            </a:r>
            <a:r>
              <a:rPr lang="ru-RU" i="1" dirty="0" smtClean="0"/>
              <a:t>–</a:t>
            </a:r>
            <a:r>
              <a:rPr lang="ru-RU" i="1" dirty="0" err="1" smtClean="0"/>
              <a:t>бре-ющ-ий</a:t>
            </a:r>
            <a:r>
              <a:rPr lang="ru-RU" i="1" dirty="0" smtClean="0"/>
              <a:t>;</a:t>
            </a:r>
            <a:r>
              <a:rPr lang="ru-RU" dirty="0" smtClean="0"/>
              <a:t> II спряжение: </a:t>
            </a:r>
            <a:r>
              <a:rPr lang="ru-RU" i="1" dirty="0" err="1" smtClean="0"/>
              <a:t>стуч-ат</a:t>
            </a:r>
            <a:r>
              <a:rPr lang="ru-RU" i="1" dirty="0" smtClean="0"/>
              <a:t>–</a:t>
            </a:r>
            <a:r>
              <a:rPr lang="ru-RU" i="1" dirty="0" err="1" smtClean="0"/>
              <a:t>стуч-ащ-ий</a:t>
            </a:r>
            <a:r>
              <a:rPr lang="ru-RU" i="1" dirty="0" smtClean="0"/>
              <a:t>, </a:t>
            </a:r>
            <a:r>
              <a:rPr lang="ru-RU" i="1" dirty="0" err="1" smtClean="0"/>
              <a:t>говор-ят</a:t>
            </a:r>
            <a:r>
              <a:rPr lang="ru-RU" i="1" dirty="0" smtClean="0"/>
              <a:t> -– </a:t>
            </a:r>
            <a:r>
              <a:rPr lang="ru-RU" i="1" dirty="0" err="1" smtClean="0"/>
              <a:t>говор-ящ-ий.</a:t>
            </a:r>
            <a:r>
              <a:rPr lang="ru-RU" dirty="0" err="1" smtClean="0"/>
              <a:t>Причастия</a:t>
            </a:r>
            <a:r>
              <a:rPr lang="ru-RU" dirty="0" smtClean="0"/>
              <a:t> от возвратных глаголов имеют те же суффиксы, что и от невозвратных, только после окончаний у них во всех случаях прибавляется частица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ся</a:t>
            </a:r>
            <a:r>
              <a:rPr lang="ru-RU" b="1" i="1" dirty="0" smtClean="0"/>
              <a:t>:</a:t>
            </a:r>
            <a:r>
              <a:rPr lang="ru-RU" i="1" dirty="0" smtClean="0"/>
              <a:t> </a:t>
            </a:r>
            <a:r>
              <a:rPr lang="ru-RU" i="1" dirty="0" err="1" smtClean="0"/>
              <a:t>встреча-ют-ся</a:t>
            </a:r>
            <a:r>
              <a:rPr lang="ru-RU" i="1" dirty="0" smtClean="0"/>
              <a:t> – </a:t>
            </a:r>
            <a:r>
              <a:rPr lang="ru-RU" i="1" dirty="0" err="1" smtClean="0"/>
              <a:t>встреча-ющ-ий-ся</a:t>
            </a:r>
            <a:r>
              <a:rPr lang="ru-RU" i="1" dirty="0" smtClean="0"/>
              <a:t>, </a:t>
            </a:r>
            <a:r>
              <a:rPr lang="ru-RU" i="1" dirty="0" err="1" smtClean="0"/>
              <a:t>встреча-ющ-ая-ся</a:t>
            </a:r>
            <a:r>
              <a:rPr lang="ru-RU" i="1" dirty="0" smtClean="0"/>
              <a:t>, </a:t>
            </a:r>
            <a:r>
              <a:rPr lang="ru-RU" i="1" dirty="0" err="1" smtClean="0"/>
              <a:t>встреча-ющ-ее-ся</a:t>
            </a:r>
            <a:r>
              <a:rPr lang="ru-RU" i="1" dirty="0" smtClean="0"/>
              <a:t>, </a:t>
            </a:r>
            <a:r>
              <a:rPr lang="ru-RU" i="1" dirty="0" err="1" smtClean="0"/>
              <a:t>встреча-ющ-ие-ся</a:t>
            </a:r>
            <a:r>
              <a:rPr lang="ru-RU" i="1" dirty="0" smtClean="0"/>
              <a:t>; </a:t>
            </a:r>
            <a:r>
              <a:rPr lang="ru-RU" i="1" dirty="0" err="1" smtClean="0"/>
              <a:t>стуч-ат-ся</a:t>
            </a:r>
            <a:r>
              <a:rPr lang="ru-RU" i="1" dirty="0" smtClean="0"/>
              <a:t> – </a:t>
            </a:r>
            <a:r>
              <a:rPr lang="ru-RU" i="1" dirty="0" err="1" smtClean="0"/>
              <a:t>стуч-ащ-ий-ся</a:t>
            </a:r>
            <a:r>
              <a:rPr lang="ru-RU" i="1" dirty="0" smtClean="0"/>
              <a:t>, </a:t>
            </a:r>
            <a:r>
              <a:rPr lang="ru-RU" i="1" dirty="0" err="1" smtClean="0"/>
              <a:t>стуч-ащ-ие-ся</a:t>
            </a:r>
            <a:r>
              <a:rPr lang="ru-RU" dirty="0" smtClean="0"/>
              <a:t> и т. 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Действительные причастия настоящего времени: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Действительные причастия прошедшего времени образуются, как правило, от основы неопределённой формы прибавлением суффиксов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вш</a:t>
            </a:r>
            <a:r>
              <a:rPr lang="ru-RU" b="1" i="1" dirty="0" smtClean="0"/>
              <a:t>-</a:t>
            </a:r>
            <a:r>
              <a:rPr lang="ru-RU" dirty="0" smtClean="0"/>
              <a:t> или </a:t>
            </a:r>
            <a:r>
              <a:rPr lang="ru-RU" i="1" dirty="0" smtClean="0"/>
              <a:t>-</a:t>
            </a:r>
            <a:r>
              <a:rPr lang="ru-RU" b="1" i="1" dirty="0" err="1" smtClean="0"/>
              <a:t>ш</a:t>
            </a:r>
            <a:r>
              <a:rPr lang="ru-RU" i="1" dirty="0" smtClean="0"/>
              <a:t>-</a:t>
            </a:r>
            <a:r>
              <a:rPr lang="ru-RU" dirty="0" smtClean="0"/>
              <a:t> и окончаний прилагательных. Суффикс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вш-</a:t>
            </a:r>
            <a:r>
              <a:rPr lang="ru-RU" dirty="0" err="1" smtClean="0"/>
              <a:t>прибавляется</a:t>
            </a:r>
            <a:r>
              <a:rPr lang="ru-RU" dirty="0" smtClean="0"/>
              <a:t> после гласного, а суффикс </a:t>
            </a:r>
            <a:r>
              <a:rPr lang="ru-RU" i="1" dirty="0" smtClean="0"/>
              <a:t>-</a:t>
            </a:r>
            <a:r>
              <a:rPr lang="ru-RU" b="1" i="1" dirty="0" err="1" smtClean="0"/>
              <a:t>ш</a:t>
            </a:r>
            <a:r>
              <a:rPr lang="ru-RU" i="1" dirty="0" smtClean="0"/>
              <a:t>- –</a:t>
            </a:r>
            <a:r>
              <a:rPr lang="ru-RU" dirty="0" smtClean="0"/>
              <a:t> после </a:t>
            </a:r>
            <a:r>
              <a:rPr lang="ru-RU" dirty="0" err="1" smtClean="0"/>
              <a:t>согласного.Примеры</a:t>
            </a:r>
            <a:r>
              <a:rPr lang="ru-RU" dirty="0" smtClean="0"/>
              <a:t>: </a:t>
            </a:r>
            <a:r>
              <a:rPr lang="ru-RU" i="1" dirty="0" err="1" smtClean="0"/>
              <a:t>чита-ть</a:t>
            </a:r>
            <a:r>
              <a:rPr lang="ru-RU" i="1" dirty="0" smtClean="0"/>
              <a:t> – </a:t>
            </a:r>
            <a:r>
              <a:rPr lang="ru-RU" i="1" dirty="0" err="1" smtClean="0"/>
              <a:t>чита-вш-ий</a:t>
            </a:r>
            <a:r>
              <a:rPr lang="ru-RU" i="1" dirty="0" smtClean="0"/>
              <a:t>, </a:t>
            </a:r>
            <a:r>
              <a:rPr lang="ru-RU" i="1" dirty="0" err="1" smtClean="0"/>
              <a:t>учи-ть</a:t>
            </a:r>
            <a:r>
              <a:rPr lang="ru-RU" i="1" dirty="0" smtClean="0"/>
              <a:t> – </a:t>
            </a:r>
            <a:r>
              <a:rPr lang="ru-RU" i="1" dirty="0" err="1" smtClean="0"/>
              <a:t>учи-вш-ий</a:t>
            </a:r>
            <a:r>
              <a:rPr lang="ru-RU" i="1" dirty="0" smtClean="0"/>
              <a:t>, смотреть – </a:t>
            </a:r>
            <a:r>
              <a:rPr lang="ru-RU" i="1" dirty="0" err="1" smtClean="0"/>
              <a:t>смотре-вш-ий</a:t>
            </a:r>
            <a:r>
              <a:rPr lang="ru-RU" i="1" dirty="0" smtClean="0"/>
              <a:t>, </a:t>
            </a:r>
            <a:r>
              <a:rPr lang="ru-RU" i="1" dirty="0" err="1" smtClean="0"/>
              <a:t>принес-ти</a:t>
            </a:r>
            <a:r>
              <a:rPr lang="ru-RU" i="1" dirty="0" smtClean="0"/>
              <a:t> – </a:t>
            </a:r>
            <a:r>
              <a:rPr lang="ru-RU" i="1" dirty="0" err="1" smtClean="0"/>
              <a:t>принес-ш-ий.</a:t>
            </a:r>
            <a:r>
              <a:rPr lang="ru-RU" dirty="0" err="1" smtClean="0"/>
              <a:t>Причастия</a:t>
            </a:r>
            <a:r>
              <a:rPr lang="ru-RU" dirty="0" smtClean="0"/>
              <a:t> от возвратных глаголов имеют те же суффиксы, что и от невозвратных, только после окончаний у них во всех случаях прибавляется суффикс</a:t>
            </a:r>
            <a:r>
              <a:rPr lang="ru-RU" b="1" dirty="0" smtClean="0"/>
              <a:t> </a:t>
            </a:r>
            <a:r>
              <a:rPr lang="ru-RU" b="1" i="1" dirty="0" smtClean="0"/>
              <a:t>-</a:t>
            </a:r>
            <a:r>
              <a:rPr lang="ru-RU" b="1" i="1" dirty="0" err="1" smtClean="0"/>
              <a:t>ся</a:t>
            </a:r>
            <a:r>
              <a:rPr lang="ru-RU" b="1" i="1" dirty="0" smtClean="0"/>
              <a:t>:</a:t>
            </a:r>
            <a:r>
              <a:rPr lang="ru-RU" i="1" dirty="0" smtClean="0"/>
              <a:t> </a:t>
            </a:r>
            <a:r>
              <a:rPr lang="ru-RU" i="1" dirty="0" err="1" smtClean="0"/>
              <a:t>учи-ть-ся</a:t>
            </a:r>
            <a:r>
              <a:rPr lang="ru-RU" i="1" dirty="0" smtClean="0"/>
              <a:t>–</a:t>
            </a:r>
            <a:r>
              <a:rPr lang="ru-RU" i="1" dirty="0" err="1" smtClean="0"/>
              <a:t>учи-вш-ий-ся</a:t>
            </a:r>
            <a:r>
              <a:rPr lang="ru-RU" i="1" dirty="0" smtClean="0"/>
              <a:t>, </a:t>
            </a:r>
            <a:r>
              <a:rPr lang="ru-RU" i="1" dirty="0" err="1" smtClean="0"/>
              <a:t>учи-вш-ая-ся</a:t>
            </a:r>
            <a:r>
              <a:rPr lang="ru-RU" i="1" dirty="0" smtClean="0"/>
              <a:t>;</a:t>
            </a:r>
            <a:endParaRPr lang="ru-RU" dirty="0" smtClean="0"/>
          </a:p>
          <a:p>
            <a:r>
              <a:rPr lang="ru-RU" i="1" dirty="0" err="1" smtClean="0"/>
              <a:t>снес-ти-сь</a:t>
            </a:r>
            <a:r>
              <a:rPr lang="ru-RU" dirty="0" smtClean="0"/>
              <a:t> – </a:t>
            </a:r>
            <a:r>
              <a:rPr lang="ru-RU" i="1" dirty="0" err="1" smtClean="0"/>
              <a:t>снес-ш-ий-ся</a:t>
            </a:r>
            <a:r>
              <a:rPr lang="ru-RU" i="1" dirty="0" smtClean="0"/>
              <a:t>, </a:t>
            </a:r>
            <a:r>
              <a:rPr lang="ru-RU" i="1" dirty="0" err="1" smtClean="0"/>
              <a:t>снес-ш-ие-ся</a:t>
            </a:r>
            <a:r>
              <a:rPr lang="ru-RU" dirty="0" smtClean="0"/>
              <a:t> и т. п.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Действительные причастия прошедшего времени: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210</Words>
  <Application>Microsoft Office PowerPoint</Application>
  <PresentationFormat>Экран (4:3)</PresentationFormat>
  <Paragraphs>21</Paragraphs>
  <Slides>9</Slides>
  <Notes>0</Notes>
  <HiddenSlides>1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Действительные и страдательные причастия.</vt:lpstr>
      <vt:lpstr>            Причастия это:</vt:lpstr>
      <vt:lpstr>            Причастия бывают:</vt:lpstr>
      <vt:lpstr>   Страдательные причастия это:</vt:lpstr>
      <vt:lpstr>    Страдательные  причастия настоящего времени:</vt:lpstr>
      <vt:lpstr> Страдательные  причастия прошедшего времени:</vt:lpstr>
      <vt:lpstr>      Действительные причастия это:</vt:lpstr>
      <vt:lpstr>Действительные причастия настоящего времени:</vt:lpstr>
      <vt:lpstr>Действительные причастия прошедшего времени: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Действительные и страдательные прчастия.</dc:title>
  <dc:creator>KaKtUz</dc:creator>
  <cp:lastModifiedBy>Serega</cp:lastModifiedBy>
  <cp:revision>13</cp:revision>
  <dcterms:created xsi:type="dcterms:W3CDTF">2010-10-05T22:10:08Z</dcterms:created>
  <dcterms:modified xsi:type="dcterms:W3CDTF">2013-08-23T05:32:27Z</dcterms:modified>
</cp:coreProperties>
</file>