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CE5B-72DC-4E9F-A299-3BED5B8A5F03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3948-C30D-42A3-9C51-568D67FC3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88843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Одаренные дети: 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 психического развития.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Особенности склонностей и интересов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440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Упорство в достижении идей.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Широта интересов.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849694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Одаренным детям </a:t>
            </a:r>
            <a:r>
              <a:rPr lang="ru-RU" sz="2100" dirty="0"/>
              <a:t>многое удается, многое по душе и потому им хочется попробовать себя в самых разных сферах. Нередко обилие увлечений приводит к нерациональной с точки зрения прагматичных взрослых трате сил. Однако широта интересов - совершенно естественно явление для детского и подросткового возраста. Погружаясь на время в разные занятия, человек лучше изучает себя, обогащается как личность, осваивает новые ценные навыки. Учится комбинировать, находить ассоциативные связи, нестандартные решения.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Особенности социального развития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3960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Стремление к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Перфекционизм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Самостоятельность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Социальная </a:t>
            </a:r>
            <a:r>
              <a:rPr lang="ru-RU" dirty="0" smtClean="0"/>
              <a:t>автономность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Эгоцентризм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Лидерство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1947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Стремление к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</a:rPr>
              <a:t>самоактуализации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136815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2300" dirty="0" smtClean="0">
                <a:solidFill>
                  <a:schemeClr val="tx1"/>
                </a:solidFill>
              </a:rPr>
              <a:t>Стремление </a:t>
            </a:r>
            <a:r>
              <a:rPr lang="ru-RU" sz="2300" dirty="0">
                <a:solidFill>
                  <a:schemeClr val="tx1"/>
                </a:solidFill>
              </a:rPr>
              <a:t>раскрыть свой внутренний потенциал многие исследователи считают главным побудительным мотивом творчества человека.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636912"/>
            <a:ext cx="3525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</a:rPr>
              <a:t>Перфекционизм</a:t>
            </a:r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01008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Это </a:t>
            </a:r>
            <a:r>
              <a:rPr lang="ru-RU" sz="2100" dirty="0"/>
              <a:t>стремление делать все наилучшим образом, стремление к совершенству даже в малозначительных делах. Это качество проявляется уже в раннем возрасте, когда ребенок не удовлетворяется результатом, пока не достигает максимального для себя уровня (интеллектуального, эстетического, нравственного). Он готов переписывать сочинение из-за одной помарки, заново собирать сложную модель, если ему пришло в голову, как ее можно усовершенствовать, и т. п.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Самостоятельность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116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/>
              <a:t>		Самостоятельность </a:t>
            </a:r>
            <a:r>
              <a:rPr lang="ru-RU" sz="2100" dirty="0"/>
              <a:t>как личностное свойство предполагает: </a:t>
            </a:r>
            <a:r>
              <a:rPr lang="ru-RU" sz="2100" dirty="0" smtClean="0"/>
              <a:t>во-первых</a:t>
            </a:r>
            <a:r>
              <a:rPr lang="ru-RU" sz="2100" dirty="0"/>
              <a:t>, независимость суждений и действий, способность самому, без посторонней помощи и подсказки, реализовывать важные решения; во-вторых, ответственность за свои поступки и их последствия; в-третьих, внутреннюю уверенность в том, что такое поведение возможно и правильно.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501008"/>
            <a:ext cx="58977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Социальная автономность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36510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100" dirty="0" smtClean="0"/>
              <a:t>Социальная </a:t>
            </a:r>
            <a:r>
              <a:rPr lang="ru-RU" sz="2100" dirty="0"/>
              <a:t>автономность очень близка самостоятельности и нередко приводит к трудностям во взаимоотношениях. Учителя, родители, сверстники нередко бывают нетерпимы к самостоятельной позиции творчески одаренного ребенка. Чем ниже уровень развития окружающих, тем менее тактичны и внимательны они к ребенку, тем чаще могут прибегать к насилию.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008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Эгоцентризм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8912" cy="2088232"/>
          </a:xfrm>
        </p:spPr>
        <p:txBody>
          <a:bodyPr>
            <a:noAutofit/>
          </a:bodyPr>
          <a:lstStyle/>
          <a:p>
            <a:pPr algn="l"/>
            <a:r>
              <a:rPr lang="ru-RU" sz="2100" dirty="0" smtClean="0">
                <a:solidFill>
                  <a:schemeClr val="tx1"/>
                </a:solidFill>
              </a:rPr>
              <a:t>	Эгоцентризм</a:t>
            </a:r>
            <a:r>
              <a:rPr lang="ru-RU" sz="2100" dirty="0" smtClean="0">
                <a:solidFill>
                  <a:schemeClr val="tx1"/>
                </a:solidFill>
              </a:rPr>
              <a:t>, проявляющийся у одаренного ребенка, не следует относить к числу негативных качеств. Он практически не имеет ничего общего с эгоизмом и реально проявляется только в познавательной сфере. Где опять-таки одаренный ребенок думает об окружающих лучше, чем они есть на самом деле. Эгоцентризм в данном случае - особенность возрастного развития. </a:t>
            </a:r>
            <a:r>
              <a:rPr lang="ru-RU" sz="2100" dirty="0" smtClean="0"/>
              <a:t/>
            </a:r>
            <a:br>
              <a:rPr lang="ru-RU" sz="2100" dirty="0" smtClean="0"/>
            </a:br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284984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Лидерство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14908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В </a:t>
            </a:r>
            <a:r>
              <a:rPr lang="ru-RU" sz="2100" dirty="0" smtClean="0"/>
              <a:t>общении со сверстниками одаренный ребенок довольно часто берет на себя роль руководителя и организатора групповых игр и дел. Многие исследователи выделяют в качестве одной из важных черт одаренных детей - склонность командовать другими детьми. 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Особенности познавательного развития</a:t>
            </a:r>
            <a:endParaRPr lang="ru-RU" sz="4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200" dirty="0" smtClean="0"/>
              <a:t>Любознательность</a:t>
            </a:r>
          </a:p>
          <a:p>
            <a:pPr marL="514350" indent="-514350">
              <a:buAutoNum type="arabicPeriod"/>
            </a:pPr>
            <a:r>
              <a:rPr lang="ru-RU" sz="2200" dirty="0"/>
              <a:t>Сверхчувствительность к </a:t>
            </a:r>
            <a:r>
              <a:rPr lang="ru-RU" sz="2200" dirty="0" smtClean="0"/>
              <a:t>проблемам</a:t>
            </a:r>
          </a:p>
          <a:p>
            <a:pPr marL="514350" indent="-514350">
              <a:buAutoNum type="arabicPeriod"/>
            </a:pPr>
            <a:r>
              <a:rPr lang="ru-RU" sz="2200" dirty="0" err="1"/>
              <a:t>Надситуативная</a:t>
            </a:r>
            <a:r>
              <a:rPr lang="ru-RU" sz="2200" dirty="0"/>
              <a:t> активность (познавательная самодеятельность</a:t>
            </a:r>
            <a:r>
              <a:rPr lang="ru-RU" sz="22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2200" dirty="0"/>
              <a:t>Высокий уровень развития логического </a:t>
            </a:r>
            <a:r>
              <a:rPr lang="ru-RU" sz="2200" dirty="0" smtClean="0"/>
              <a:t>мышления</a:t>
            </a:r>
          </a:p>
          <a:p>
            <a:pPr marL="514350" indent="-514350">
              <a:buAutoNum type="arabicPeriod"/>
            </a:pPr>
            <a:r>
              <a:rPr lang="ru-RU" sz="2200" dirty="0"/>
              <a:t>Повышенный интерес к дивергентным </a:t>
            </a:r>
            <a:r>
              <a:rPr lang="ru-RU" sz="2200" dirty="0" smtClean="0"/>
              <a:t>задачам</a:t>
            </a:r>
          </a:p>
          <a:p>
            <a:pPr marL="514350" indent="-514350">
              <a:buAutoNum type="arabicPeriod"/>
            </a:pPr>
            <a:r>
              <a:rPr lang="ru-RU" sz="2200" dirty="0"/>
              <a:t>Оригинальность </a:t>
            </a:r>
            <a:r>
              <a:rPr lang="ru-RU" sz="2200" dirty="0" smtClean="0"/>
              <a:t>мышления</a:t>
            </a:r>
          </a:p>
          <a:p>
            <a:pPr marL="514350" indent="-514350">
              <a:buAutoNum type="arabicPeriod"/>
            </a:pPr>
            <a:r>
              <a:rPr lang="ru-RU" sz="2200" dirty="0"/>
              <a:t>Гибкость </a:t>
            </a:r>
            <a:r>
              <a:rPr lang="ru-RU" sz="2200" dirty="0" smtClean="0"/>
              <a:t>мышления</a:t>
            </a:r>
          </a:p>
          <a:p>
            <a:pPr marL="514350" indent="-514350">
              <a:buAutoNum type="arabicPeriod"/>
            </a:pPr>
            <a:r>
              <a:rPr lang="ru-RU" sz="2200" dirty="0"/>
              <a:t>Продуктивность мышления (легкость генерирования идей ) </a:t>
            </a:r>
            <a:endParaRPr lang="ru-RU" sz="2200" dirty="0" smtClean="0"/>
          </a:p>
          <a:p>
            <a:pPr marL="514350" indent="-514350">
              <a:buAutoNum type="arabicPeriod"/>
            </a:pPr>
            <a:r>
              <a:rPr lang="ru-RU" sz="2200" dirty="0"/>
              <a:t>Легкость </a:t>
            </a:r>
            <a:r>
              <a:rPr lang="ru-RU" sz="2200" dirty="0" smtClean="0"/>
              <a:t>ассоциирования</a:t>
            </a:r>
          </a:p>
          <a:p>
            <a:pPr marL="514350" indent="-514350">
              <a:buAutoNum type="arabicPeriod"/>
            </a:pPr>
            <a:r>
              <a:rPr lang="ru-RU" sz="2200" dirty="0"/>
              <a:t>Способность к </a:t>
            </a:r>
            <a:r>
              <a:rPr lang="ru-RU" sz="2200" dirty="0" smtClean="0"/>
              <a:t>прогнозированию</a:t>
            </a:r>
          </a:p>
          <a:p>
            <a:pPr marL="514350" indent="-514350">
              <a:buAutoNum type="arabicPeriod"/>
            </a:pPr>
            <a:r>
              <a:rPr lang="ru-RU" sz="2200" dirty="0"/>
              <a:t>Высокая концентрация </a:t>
            </a:r>
            <a:r>
              <a:rPr lang="ru-RU" sz="2200" dirty="0" smtClean="0"/>
              <a:t>внимания</a:t>
            </a:r>
          </a:p>
          <a:p>
            <a:pPr marL="514350" indent="-514350">
              <a:buAutoNum type="arabicPeriod"/>
            </a:pPr>
            <a:r>
              <a:rPr lang="ru-RU" sz="2200" dirty="0"/>
              <a:t>Способность к оценке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00811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Любознательность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320480"/>
          </a:xfrm>
        </p:spPr>
        <p:txBody>
          <a:bodyPr>
            <a:noAutofit/>
          </a:bodyPr>
          <a:lstStyle/>
          <a:p>
            <a:pPr algn="l"/>
            <a:r>
              <a:rPr lang="ru-RU" sz="2100" dirty="0" smtClean="0">
                <a:solidFill>
                  <a:schemeClr val="tx1"/>
                </a:solidFill>
              </a:rPr>
              <a:t>	Любовь </a:t>
            </a:r>
            <a:r>
              <a:rPr lang="ru-RU" sz="2100" dirty="0">
                <a:solidFill>
                  <a:schemeClr val="tx1"/>
                </a:solidFill>
              </a:rPr>
              <a:t>к познанию, или любознательность, берет свое начало от любопытства. Любопытство - жажда новизны, интеллектуальной стимуляции, потребность в "умственных впечатлениях", характерна для каждого здорового ребенка</a:t>
            </a:r>
            <a:r>
              <a:rPr lang="ru-RU" sz="2100" dirty="0" smtClean="0">
                <a:solidFill>
                  <a:schemeClr val="tx1"/>
                </a:solidFill>
              </a:rPr>
              <a:t>.</a:t>
            </a:r>
            <a:r>
              <a:rPr lang="ru-RU" sz="2100" dirty="0"/>
              <a:t> </a:t>
            </a:r>
            <a:r>
              <a:rPr lang="ru-RU" sz="2100" dirty="0">
                <a:solidFill>
                  <a:schemeClr val="tx1"/>
                </a:solidFill>
              </a:rPr>
              <a:t>Становление любознательности возможно лишь благодаря еще одной важной особенности, отмеченной в ряде </a:t>
            </a:r>
            <a:r>
              <a:rPr lang="ru-RU" sz="2100" dirty="0" smtClean="0">
                <a:solidFill>
                  <a:schemeClr val="tx1"/>
                </a:solidFill>
              </a:rPr>
              <a:t>исследований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– эмоциям.</a:t>
            </a:r>
            <a:r>
              <a:rPr lang="ru-RU" sz="2100" dirty="0"/>
              <a:t> </a:t>
            </a:r>
            <a:r>
              <a:rPr lang="ru-RU" sz="2100" dirty="0" smtClean="0">
                <a:solidFill>
                  <a:schemeClr val="tx1"/>
                </a:solidFill>
              </a:rPr>
              <a:t>Проявления любознательности тесно связаны с действием центра положительных эмоций. Кроме эмоций есть еще такая форма психического отражения, как воля. Итак</a:t>
            </a:r>
            <a:r>
              <a:rPr lang="ru-RU" sz="2100" dirty="0">
                <a:solidFill>
                  <a:schemeClr val="tx1"/>
                </a:solidFill>
              </a:rPr>
              <a:t>, при воспитании творца очень важно, чтобы любопытство вовремя переросло в любовь к знаниям - любознательность, а последняя - в устойчивое психическое образование 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Сверхчувствительность к проблемам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80920" cy="2448272"/>
          </a:xfrm>
        </p:spPr>
        <p:txBody>
          <a:bodyPr>
            <a:normAutofit/>
          </a:bodyPr>
          <a:lstStyle/>
          <a:p>
            <a:pPr algn="l"/>
            <a:r>
              <a:rPr lang="ru-RU" sz="2100" dirty="0" smtClean="0">
                <a:solidFill>
                  <a:schemeClr val="tx1"/>
                </a:solidFill>
              </a:rPr>
              <a:t>	Одно </a:t>
            </a:r>
            <a:r>
              <a:rPr lang="ru-RU" sz="2100" dirty="0">
                <a:solidFill>
                  <a:schemeClr val="tx1"/>
                </a:solidFill>
              </a:rPr>
              <a:t>из важнейших качеств истинного творца - способность удивляться и видеть проблемы и противоречия, в особенности там, где другим все представляется ясным и понятным. Познание начинается с удивления тому, что обыденно. Развитие этой способности тесно связано с умением менять точку зрения на проблему. Именно это свойство часто и обеспечивает прорыв к неизвестному ранее.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05064"/>
            <a:ext cx="5843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</a:rPr>
              <a:t>Надситуативная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активность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25144"/>
            <a:ext cx="78488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Для </a:t>
            </a:r>
            <a:r>
              <a:rPr lang="ru-RU" sz="2100" dirty="0"/>
              <a:t>одаренного ребенка решение задачи не является завершением работы. Это начало будущей, новой работы. Это способность видеть в предмете нечто новое, неявное, такое, что не видят другие.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Высокий уровень развития логического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Выделяют </a:t>
            </a:r>
            <a:r>
              <a:rPr lang="ru-RU" dirty="0"/>
              <a:t>три основных позиции:</a:t>
            </a:r>
          </a:p>
          <a:p>
            <a:pPr>
              <a:buNone/>
            </a:pPr>
            <a:r>
              <a:rPr lang="ru-RU" dirty="0" smtClean="0"/>
              <a:t>	первая </a:t>
            </a:r>
            <a:r>
              <a:rPr lang="ru-RU" dirty="0"/>
              <a:t>отказывается от какого бы то ни было разделения этих функций; эта точка зрения характерна для большинства отечественных ученых;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вторая строится на утверждении, что между интеллектом и </a:t>
            </a:r>
            <a:r>
              <a:rPr lang="ru-RU" dirty="0" err="1"/>
              <a:t>креативностью</a:t>
            </a:r>
            <a:r>
              <a:rPr lang="ru-RU" dirty="0"/>
              <a:t> существуют пороговые отношения; для проявления </a:t>
            </a:r>
            <a:r>
              <a:rPr lang="ru-RU" dirty="0" err="1"/>
              <a:t>креативности</a:t>
            </a:r>
            <a:r>
              <a:rPr lang="ru-RU" dirty="0"/>
              <a:t> нужен интеллект не ниже среднего, или "нет глупых </a:t>
            </a:r>
            <a:r>
              <a:rPr lang="ru-RU" dirty="0" err="1"/>
              <a:t>креативов</a:t>
            </a:r>
            <a:r>
              <a:rPr lang="ru-RU" dirty="0"/>
              <a:t>", но есть "нетворческие интеллектуалы";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третья утверждает, что интеллект и </a:t>
            </a:r>
            <a:r>
              <a:rPr lang="ru-RU" dirty="0" err="1"/>
              <a:t>креативность</a:t>
            </a:r>
            <a:r>
              <a:rPr lang="ru-RU" dirty="0"/>
              <a:t> - независимые, ортогональные способности; при максимальном снятии регламентации деятельности в ходе тестирования </a:t>
            </a:r>
            <a:r>
              <a:rPr lang="ru-RU" dirty="0" err="1"/>
              <a:t>креативности</a:t>
            </a:r>
            <a:r>
              <a:rPr lang="ru-RU" dirty="0"/>
              <a:t> результаты ее измерения у детей не зависят от уровня их интеллекта.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39801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Повышенный интерес к дивергентным задачам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244827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2300" dirty="0" smtClean="0">
                <a:solidFill>
                  <a:schemeClr val="tx1"/>
                </a:solidFill>
              </a:rPr>
              <a:t>Одаренные </a:t>
            </a:r>
            <a:r>
              <a:rPr lang="ru-RU" sz="2300" dirty="0">
                <a:solidFill>
                  <a:schemeClr val="tx1"/>
                </a:solidFill>
              </a:rPr>
              <a:t>дети заметно отличаются от сверстников повышенным интересом к открытым дивергентным задачам, явно предпочитая их заданиям конвергентного типа. Создаваемые этими задачами ситуации с различной, в том числе и высокой степенью неопределенности не подавляют, а напротив, мобилизуют и стимулируют активность ребенка.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861048"/>
            <a:ext cx="5984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Оригинальность мышления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58112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Проявляется </a:t>
            </a:r>
            <a:r>
              <a:rPr lang="ru-RU" sz="2100" dirty="0"/>
              <a:t>эта особенность в мышлении и поведении ребенка, в общении со сверстниками и взрослыми, во всех видах деятельности. Оригинальность (либо ее отсутствие) ярко выражается в характере и тематике самостоятельных рисунков, сочинении историй, конструировании и других продуктах детской деятельности.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0811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Гибкость мышления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136904" cy="1440160"/>
          </a:xfrm>
        </p:spPr>
        <p:txBody>
          <a:bodyPr>
            <a:normAutofit/>
          </a:bodyPr>
          <a:lstStyle/>
          <a:p>
            <a:pPr algn="l"/>
            <a:r>
              <a:rPr lang="ru-RU" sz="2100" dirty="0" smtClean="0">
                <a:solidFill>
                  <a:schemeClr val="tx1"/>
                </a:solidFill>
              </a:rPr>
              <a:t>	Высокий </a:t>
            </a:r>
            <a:r>
              <a:rPr lang="ru-RU" sz="2100" dirty="0">
                <a:solidFill>
                  <a:schemeClr val="tx1"/>
                </a:solidFill>
              </a:rPr>
              <a:t>уровень гибкости мышления - явление редкое, как и крайнее выражение его противоположности - инертность, ригидность мышления. Поэтому наличие первого свидетельствует об исключительности, характерной для одаренных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996952"/>
            <a:ext cx="6200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Продуктивность мышления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933056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100" dirty="0" smtClean="0"/>
              <a:t>Это </a:t>
            </a:r>
            <a:r>
              <a:rPr lang="ru-RU" sz="2100" dirty="0"/>
              <a:t>качество обычно рассматривают как способность к генерированию большого числа идей. Чем больше идей, тем больше возможностей для выбора из них оптимальных, сопоставления, развития, углубления и т. п. Обилие идей, с одной стороны, является основой, с другой - необходимой предпосылкой творчества.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Легкость ассоциирования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2527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000" dirty="0" smtClean="0"/>
              <a:t>Она </a:t>
            </a:r>
            <a:r>
              <a:rPr lang="ru-RU" sz="3000" dirty="0"/>
              <a:t>выражена наиболее явно в умении находить аналогии </a:t>
            </a:r>
            <a:r>
              <a:rPr lang="ru-RU" sz="3000" dirty="0" smtClean="0"/>
              <a:t>там, где </a:t>
            </a:r>
            <a:r>
              <a:rPr lang="ru-RU" sz="3000" dirty="0"/>
              <a:t>традиционно они не усматриваются, в способности найти путь к решению проблемы, используя различную, в том числе и кажущуюся посторонней, информацию.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140968"/>
            <a:ext cx="6974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Способность к прогнозированию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221088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У </a:t>
            </a:r>
            <a:r>
              <a:rPr lang="ru-RU" sz="2100" dirty="0"/>
              <a:t>одаренных детей это качество выражено настолько ярко, что распространяется не только на процесс решения учебных задач, но и на самые разные проявления реальной жизни.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Высокая концентрация внимания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208912" cy="2952328"/>
          </a:xfrm>
        </p:spPr>
        <p:txBody>
          <a:bodyPr>
            <a:noAutofit/>
          </a:bodyPr>
          <a:lstStyle/>
          <a:p>
            <a:pPr algn="l"/>
            <a:r>
              <a:rPr lang="ru-RU" sz="2100" dirty="0" smtClean="0">
                <a:solidFill>
                  <a:schemeClr val="tx1"/>
                </a:solidFill>
              </a:rPr>
              <a:t>	Для </a:t>
            </a:r>
            <a:r>
              <a:rPr lang="ru-RU" sz="2100" dirty="0">
                <a:solidFill>
                  <a:schemeClr val="tx1"/>
                </a:solidFill>
              </a:rPr>
              <a:t>одаренного ребенка характерна повышенная концентрация внимания. Выражается это, во-первых, высокой степенью погруженности в задачу; во-вторых, возможностью успешной настройки внимания даже при наличии помех на восприятие информации, относящейся к выбранной цели. Отсюда такая отличительная черта одаренного ребенка, как склонность к сложным и сравнительно долговременным заданиям. Все специалисты среди качеств, характерных для категории одаренных детей, обязательно отмечают феноменальную память.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77072"/>
            <a:ext cx="4732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Способность к оценке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25144"/>
            <a:ext cx="81369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	Способность </a:t>
            </a:r>
            <a:r>
              <a:rPr lang="ru-RU" sz="2100" dirty="0"/>
              <a:t>к оценке обеспечивает самодостаточность, самоконтроль, уверенность одаренного, творческого ребенка в самом себе, в своих способностях, в своих решениях, определяя этим его самостоятельность, </a:t>
            </a:r>
            <a:r>
              <a:rPr lang="ru-RU" sz="2100" dirty="0" err="1"/>
              <a:t>неконформность</a:t>
            </a:r>
            <a:r>
              <a:rPr lang="ru-RU" sz="2100" dirty="0"/>
              <a:t> и многие другие интеллектуальные и личностные качества.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Одаренные дети:  особенности психического развития.</vt:lpstr>
      <vt:lpstr>Особенности познавательного развития</vt:lpstr>
      <vt:lpstr>Любознательность</vt:lpstr>
      <vt:lpstr>Сверхчувствительность к проблемам</vt:lpstr>
      <vt:lpstr>Высокий уровень развития логического мышления</vt:lpstr>
      <vt:lpstr>Повышенный интерес к дивергентным задачам</vt:lpstr>
      <vt:lpstr>Гибкость мышления</vt:lpstr>
      <vt:lpstr>Легкость ассоциирования</vt:lpstr>
      <vt:lpstr>Высокая концентрация внимания</vt:lpstr>
      <vt:lpstr>Особенности склонностей и интересов</vt:lpstr>
      <vt:lpstr>Особенности социального развития</vt:lpstr>
      <vt:lpstr>Стремление к самоактуализации.</vt:lpstr>
      <vt:lpstr>Самостоятельность</vt:lpstr>
      <vt:lpstr>Эгоцентризм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Одаренные дети:  особенности психического развития.</dc:title>
  <dc:creator>Alexandra</dc:creator>
  <cp:lastModifiedBy>Alexandra</cp:lastModifiedBy>
  <cp:revision>11</cp:revision>
  <dcterms:created xsi:type="dcterms:W3CDTF">2012-02-05T07:06:06Z</dcterms:created>
  <dcterms:modified xsi:type="dcterms:W3CDTF">2012-02-05T19:11:59Z</dcterms:modified>
</cp:coreProperties>
</file>