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9" r:id="rId3"/>
    <p:sldId id="261" r:id="rId4"/>
    <p:sldId id="263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265" r:id="rId20"/>
    <p:sldId id="267" r:id="rId21"/>
    <p:sldId id="28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F1FB8-605B-4063-A515-DD90DD6BB3AB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DCD74-0DCD-4055-915D-1CD09F8018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641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96F865-1D9E-4D00-88A1-B12BC7B9346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audio" Target="../media/audio1.wav"/><Relationship Id="rId7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gif"/><Relationship Id="rId9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audio" Target="../media/audio1.wav"/><Relationship Id="rId7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gif"/><Relationship Id="rId9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audio" Target="../media/audio1.wav"/><Relationship Id="rId7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gif"/><Relationship Id="rId9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audio" Target="../media/audio1.wav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gif"/><Relationship Id="rId9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audio" Target="../media/audio1.wav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gif"/><Relationship Id="rId9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audio" Target="../media/audio1.wav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gif"/><Relationship Id="rId9" Type="http://schemas.openxmlformats.org/officeDocument/2006/relationships/image" Target="../media/image11.jpeg"/><Relationship Id="rId1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audio" Target="../media/audio1.wav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5" Type="http://schemas.openxmlformats.org/officeDocument/2006/relationships/image" Target="../media/image17.jpeg"/><Relationship Id="rId10" Type="http://schemas.openxmlformats.org/officeDocument/2006/relationships/image" Target="../media/image12.jpeg"/><Relationship Id="rId4" Type="http://schemas.openxmlformats.org/officeDocument/2006/relationships/image" Target="../media/image6.gif"/><Relationship Id="rId9" Type="http://schemas.openxmlformats.org/officeDocument/2006/relationships/image" Target="../media/image11.jpeg"/><Relationship Id="rId14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audio" Target="../media/audio3.wav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audio" Target="../media/audio2.wav"/><Relationship Id="rId16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gif"/><Relationship Id="rId15" Type="http://schemas.openxmlformats.org/officeDocument/2006/relationships/image" Target="../media/image16.jpeg"/><Relationship Id="rId10" Type="http://schemas.openxmlformats.org/officeDocument/2006/relationships/image" Target="../media/image11.jpeg"/><Relationship Id="rId4" Type="http://schemas.openxmlformats.org/officeDocument/2006/relationships/image" Target="../media/image18.jpe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audio" Target="../media/audio1.wav"/><Relationship Id="rId7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7588" y="2992438"/>
            <a:ext cx="2127250" cy="6492875"/>
          </a:xfrm>
          <a:prstGeom prst="rect">
            <a:avLst/>
          </a:prstGeom>
          <a:noFill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0625" y="3865563"/>
            <a:ext cx="1317625" cy="4559300"/>
          </a:xfrm>
          <a:prstGeom prst="rect">
            <a:avLst/>
          </a:prstGeom>
          <a:noFill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1500" y="4694238"/>
            <a:ext cx="920750" cy="2681287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71438" y="-171449"/>
            <a:ext cx="87868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 урока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«Решение задач. Сложение 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вычитание величин». 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803275" y="2119313"/>
            <a:ext cx="7632700" cy="4529137"/>
            <a:chOff x="506" y="1467"/>
            <a:chExt cx="4808" cy="2853"/>
          </a:xfrm>
        </p:grpSpPr>
        <p:sp>
          <p:nvSpPr>
            <p:cNvPr id="7191" name="Rectangle 3"/>
            <p:cNvSpPr>
              <a:spLocks noChangeArrowheads="1"/>
            </p:cNvSpPr>
            <p:nvPr/>
          </p:nvSpPr>
          <p:spPr bwMode="auto">
            <a:xfrm>
              <a:off x="506" y="1467"/>
              <a:ext cx="4763" cy="2853"/>
            </a:xfrm>
            <a:prstGeom prst="rect">
              <a:avLst/>
            </a:prstGeom>
            <a:gradFill rotWithShape="0">
              <a:gsLst>
                <a:gs pos="0">
                  <a:srgbClr val="996633"/>
                </a:gs>
                <a:gs pos="50000">
                  <a:srgbClr val="800000"/>
                </a:gs>
                <a:gs pos="100000">
                  <a:srgbClr val="996633"/>
                </a:gs>
              </a:gsLst>
              <a:lin ang="18900000" scaled="1"/>
            </a:gra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7192" name="Group 4"/>
            <p:cNvGrpSpPr>
              <a:grpSpLocks/>
            </p:cNvGrpSpPr>
            <p:nvPr/>
          </p:nvGrpSpPr>
          <p:grpSpPr bwMode="auto">
            <a:xfrm>
              <a:off x="518" y="1467"/>
              <a:ext cx="4796" cy="2853"/>
              <a:chOff x="520" y="1467"/>
              <a:chExt cx="4762" cy="2853"/>
            </a:xfrm>
          </p:grpSpPr>
          <p:grpSp>
            <p:nvGrpSpPr>
              <p:cNvPr id="7193" name="Group 5"/>
              <p:cNvGrpSpPr>
                <a:grpSpLocks/>
              </p:cNvGrpSpPr>
              <p:nvPr/>
            </p:nvGrpSpPr>
            <p:grpSpPr bwMode="auto">
              <a:xfrm>
                <a:off x="520" y="1467"/>
                <a:ext cx="4762" cy="2853"/>
                <a:chOff x="520" y="1467"/>
                <a:chExt cx="4762" cy="2853"/>
              </a:xfrm>
            </p:grpSpPr>
            <p:sp>
              <p:nvSpPr>
                <p:cNvPr id="7195" name="Line 6"/>
                <p:cNvSpPr>
                  <a:spLocks noChangeShapeType="1"/>
                </p:cNvSpPr>
                <p:nvPr/>
              </p:nvSpPr>
              <p:spPr bwMode="auto">
                <a:xfrm>
                  <a:off x="1697" y="1468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96" name="Line 7"/>
                <p:cNvSpPr>
                  <a:spLocks noChangeShapeType="1"/>
                </p:cNvSpPr>
                <p:nvPr/>
              </p:nvSpPr>
              <p:spPr bwMode="auto">
                <a:xfrm>
                  <a:off x="4052" y="1468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97" name="Line 8"/>
                <p:cNvSpPr>
                  <a:spLocks noChangeShapeType="1"/>
                </p:cNvSpPr>
                <p:nvPr/>
              </p:nvSpPr>
              <p:spPr bwMode="auto">
                <a:xfrm>
                  <a:off x="520" y="1467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98" name="Line 9"/>
                <p:cNvSpPr>
                  <a:spLocks noChangeShapeType="1"/>
                </p:cNvSpPr>
                <p:nvPr/>
              </p:nvSpPr>
              <p:spPr bwMode="auto">
                <a:xfrm>
                  <a:off x="520" y="3368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99" name="Line 10"/>
                <p:cNvSpPr>
                  <a:spLocks noChangeShapeType="1"/>
                </p:cNvSpPr>
                <p:nvPr/>
              </p:nvSpPr>
              <p:spPr bwMode="auto">
                <a:xfrm>
                  <a:off x="520" y="4319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00" name="Line 11"/>
                <p:cNvSpPr>
                  <a:spLocks noChangeShapeType="1"/>
                </p:cNvSpPr>
                <p:nvPr/>
              </p:nvSpPr>
              <p:spPr bwMode="auto">
                <a:xfrm>
                  <a:off x="520" y="1467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01" name="Line 12"/>
                <p:cNvSpPr>
                  <a:spLocks noChangeShapeType="1"/>
                </p:cNvSpPr>
                <p:nvPr/>
              </p:nvSpPr>
              <p:spPr bwMode="auto">
                <a:xfrm>
                  <a:off x="5229" y="1467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02" name="Line 13"/>
                <p:cNvSpPr>
                  <a:spLocks noChangeShapeType="1"/>
                </p:cNvSpPr>
                <p:nvPr/>
              </p:nvSpPr>
              <p:spPr bwMode="auto">
                <a:xfrm>
                  <a:off x="573" y="2418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7194" name="Line 14"/>
              <p:cNvSpPr>
                <a:spLocks noChangeShapeType="1"/>
              </p:cNvSpPr>
              <p:nvPr/>
            </p:nvSpPr>
            <p:spPr bwMode="auto">
              <a:xfrm>
                <a:off x="2874" y="1468"/>
                <a:ext cx="1" cy="2852"/>
              </a:xfrm>
              <a:prstGeom prst="line">
                <a:avLst/>
              </a:prstGeom>
              <a:noFill/>
              <a:ln w="9525">
                <a:solidFill>
                  <a:srgbClr val="FFCC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52239" name="AutoShape 15"/>
          <p:cNvSpPr>
            <a:spLocks noChangeArrowheads="1"/>
          </p:cNvSpPr>
          <p:nvPr/>
        </p:nvSpPr>
        <p:spPr bwMode="auto">
          <a:xfrm>
            <a:off x="2781300" y="958850"/>
            <a:ext cx="3898900" cy="5794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CC99"/>
              </a:gs>
              <a:gs pos="50000">
                <a:srgbClr val="FFE6CD"/>
              </a:gs>
              <a:gs pos="100000">
                <a:srgbClr val="FFCC9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/>
              <a:t>5+3+2</a:t>
            </a:r>
          </a:p>
        </p:txBody>
      </p:sp>
      <p:sp>
        <p:nvSpPr>
          <p:cNvPr id="7172" name="Text Box 16"/>
          <p:cNvSpPr txBox="1">
            <a:spLocks noChangeArrowheads="1"/>
          </p:cNvSpPr>
          <p:nvPr/>
        </p:nvSpPr>
        <p:spPr bwMode="auto">
          <a:xfrm>
            <a:off x="1544638" y="28575"/>
            <a:ext cx="7145337" cy="519113"/>
          </a:xfrm>
          <a:prstGeom prst="rec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ru-RU" sz="2800" b="1">
                <a:solidFill>
                  <a:srgbClr val="FFFFCC"/>
                </a:solidFill>
              </a:rPr>
              <a:t>Вычислите, укажите правильный ответ </a:t>
            </a:r>
          </a:p>
        </p:txBody>
      </p:sp>
      <p:sp>
        <p:nvSpPr>
          <p:cNvPr id="7173" name="AutoShape 2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62313" y="407035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10</a:t>
            </a:r>
          </a:p>
        </p:txBody>
      </p:sp>
      <p:pic>
        <p:nvPicPr>
          <p:cNvPr id="7174" name="Picture 29" descr="BD19582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43050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AutoShape 3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092700" y="4070350"/>
            <a:ext cx="8810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150</a:t>
            </a:r>
          </a:p>
        </p:txBody>
      </p:sp>
      <p:sp>
        <p:nvSpPr>
          <p:cNvPr id="7176" name="AutoShape 31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1289050" y="2578100"/>
            <a:ext cx="9064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9</a:t>
            </a:r>
          </a:p>
        </p:txBody>
      </p:sp>
      <p:sp>
        <p:nvSpPr>
          <p:cNvPr id="7177" name="AutoShape 32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5092700" y="2578100"/>
            <a:ext cx="8810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</a:t>
            </a:r>
          </a:p>
        </p:txBody>
      </p:sp>
      <p:sp>
        <p:nvSpPr>
          <p:cNvPr id="7178" name="AutoShape 33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6897688" y="257810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0</a:t>
            </a:r>
          </a:p>
        </p:txBody>
      </p:sp>
      <p:sp>
        <p:nvSpPr>
          <p:cNvPr id="7179" name="AutoShape 34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3262313" y="257810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100</a:t>
            </a:r>
          </a:p>
        </p:txBody>
      </p:sp>
      <p:sp>
        <p:nvSpPr>
          <p:cNvPr id="7180" name="AutoShape 35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1289050" y="4070350"/>
            <a:ext cx="9064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180</a:t>
            </a:r>
          </a:p>
        </p:txBody>
      </p:sp>
      <p:sp>
        <p:nvSpPr>
          <p:cNvPr id="7181" name="AutoShape 36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6897688" y="407035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8</a:t>
            </a:r>
          </a:p>
        </p:txBody>
      </p:sp>
      <p:sp>
        <p:nvSpPr>
          <p:cNvPr id="7182" name="AutoShape 37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1289050" y="5564188"/>
            <a:ext cx="9064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260</a:t>
            </a:r>
          </a:p>
        </p:txBody>
      </p:sp>
      <p:sp>
        <p:nvSpPr>
          <p:cNvPr id="7183" name="AutoShape 38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5092700" y="5564188"/>
            <a:ext cx="8810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5</a:t>
            </a:r>
          </a:p>
        </p:txBody>
      </p:sp>
      <p:sp>
        <p:nvSpPr>
          <p:cNvPr id="7184" name="AutoShape 39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6897688" y="5564188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270</a:t>
            </a:r>
          </a:p>
        </p:txBody>
      </p:sp>
      <p:sp>
        <p:nvSpPr>
          <p:cNvPr id="7185" name="AutoShape 40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3262313" y="5564188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3</a:t>
            </a:r>
          </a:p>
        </p:txBody>
      </p:sp>
      <p:pic>
        <p:nvPicPr>
          <p:cNvPr id="7186" name="Picture 41" descr="Бергер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3660775"/>
            <a:ext cx="1933575" cy="160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7" name="Picture 42" descr="Бергер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" y="3694113"/>
            <a:ext cx="1895475" cy="160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8" name="Picture 43" descr="Бергер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01850"/>
            <a:ext cx="18859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9" name="Picture 44" descr="Бергер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388" y="5237163"/>
            <a:ext cx="1860550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69" name="Picture 45" descr="Бергер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" y="5235575"/>
            <a:ext cx="1895475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0951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13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9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803275" y="2119313"/>
            <a:ext cx="7632700" cy="4529137"/>
            <a:chOff x="506" y="1467"/>
            <a:chExt cx="4808" cy="2853"/>
          </a:xfrm>
        </p:grpSpPr>
        <p:sp>
          <p:nvSpPr>
            <p:cNvPr id="8216" name="Rectangle 3"/>
            <p:cNvSpPr>
              <a:spLocks noChangeArrowheads="1"/>
            </p:cNvSpPr>
            <p:nvPr/>
          </p:nvSpPr>
          <p:spPr bwMode="auto">
            <a:xfrm>
              <a:off x="506" y="1467"/>
              <a:ext cx="4763" cy="2853"/>
            </a:xfrm>
            <a:prstGeom prst="rect">
              <a:avLst/>
            </a:prstGeom>
            <a:gradFill rotWithShape="0">
              <a:gsLst>
                <a:gs pos="0">
                  <a:srgbClr val="996633"/>
                </a:gs>
                <a:gs pos="50000">
                  <a:srgbClr val="800000"/>
                </a:gs>
                <a:gs pos="100000">
                  <a:srgbClr val="996633"/>
                </a:gs>
              </a:gsLst>
              <a:lin ang="18900000" scaled="1"/>
            </a:gra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8217" name="Group 4"/>
            <p:cNvGrpSpPr>
              <a:grpSpLocks/>
            </p:cNvGrpSpPr>
            <p:nvPr/>
          </p:nvGrpSpPr>
          <p:grpSpPr bwMode="auto">
            <a:xfrm>
              <a:off x="518" y="1467"/>
              <a:ext cx="4796" cy="2853"/>
              <a:chOff x="520" y="1467"/>
              <a:chExt cx="4762" cy="2853"/>
            </a:xfrm>
          </p:grpSpPr>
          <p:grpSp>
            <p:nvGrpSpPr>
              <p:cNvPr id="8218" name="Group 5"/>
              <p:cNvGrpSpPr>
                <a:grpSpLocks/>
              </p:cNvGrpSpPr>
              <p:nvPr/>
            </p:nvGrpSpPr>
            <p:grpSpPr bwMode="auto">
              <a:xfrm>
                <a:off x="520" y="1467"/>
                <a:ext cx="4762" cy="2853"/>
                <a:chOff x="520" y="1467"/>
                <a:chExt cx="4762" cy="2853"/>
              </a:xfrm>
            </p:grpSpPr>
            <p:sp>
              <p:nvSpPr>
                <p:cNvPr id="8220" name="Line 6"/>
                <p:cNvSpPr>
                  <a:spLocks noChangeShapeType="1"/>
                </p:cNvSpPr>
                <p:nvPr/>
              </p:nvSpPr>
              <p:spPr bwMode="auto">
                <a:xfrm>
                  <a:off x="1697" y="1468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21" name="Line 7"/>
                <p:cNvSpPr>
                  <a:spLocks noChangeShapeType="1"/>
                </p:cNvSpPr>
                <p:nvPr/>
              </p:nvSpPr>
              <p:spPr bwMode="auto">
                <a:xfrm>
                  <a:off x="4052" y="1468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22" name="Line 8"/>
                <p:cNvSpPr>
                  <a:spLocks noChangeShapeType="1"/>
                </p:cNvSpPr>
                <p:nvPr/>
              </p:nvSpPr>
              <p:spPr bwMode="auto">
                <a:xfrm>
                  <a:off x="520" y="1467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23" name="Line 9"/>
                <p:cNvSpPr>
                  <a:spLocks noChangeShapeType="1"/>
                </p:cNvSpPr>
                <p:nvPr/>
              </p:nvSpPr>
              <p:spPr bwMode="auto">
                <a:xfrm>
                  <a:off x="520" y="3368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24" name="Line 10"/>
                <p:cNvSpPr>
                  <a:spLocks noChangeShapeType="1"/>
                </p:cNvSpPr>
                <p:nvPr/>
              </p:nvSpPr>
              <p:spPr bwMode="auto">
                <a:xfrm>
                  <a:off x="520" y="4319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25" name="Line 11"/>
                <p:cNvSpPr>
                  <a:spLocks noChangeShapeType="1"/>
                </p:cNvSpPr>
                <p:nvPr/>
              </p:nvSpPr>
              <p:spPr bwMode="auto">
                <a:xfrm>
                  <a:off x="520" y="1467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26" name="Line 12"/>
                <p:cNvSpPr>
                  <a:spLocks noChangeShapeType="1"/>
                </p:cNvSpPr>
                <p:nvPr/>
              </p:nvSpPr>
              <p:spPr bwMode="auto">
                <a:xfrm>
                  <a:off x="5229" y="1467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27" name="Line 13"/>
                <p:cNvSpPr>
                  <a:spLocks noChangeShapeType="1"/>
                </p:cNvSpPr>
                <p:nvPr/>
              </p:nvSpPr>
              <p:spPr bwMode="auto">
                <a:xfrm>
                  <a:off x="573" y="2418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8219" name="Line 14"/>
              <p:cNvSpPr>
                <a:spLocks noChangeShapeType="1"/>
              </p:cNvSpPr>
              <p:nvPr/>
            </p:nvSpPr>
            <p:spPr bwMode="auto">
              <a:xfrm>
                <a:off x="2874" y="1468"/>
                <a:ext cx="1" cy="2852"/>
              </a:xfrm>
              <a:prstGeom prst="line">
                <a:avLst/>
              </a:prstGeom>
              <a:noFill/>
              <a:ln w="9525">
                <a:solidFill>
                  <a:srgbClr val="FFCC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53263" name="AutoShape 15"/>
          <p:cNvSpPr>
            <a:spLocks noChangeArrowheads="1"/>
          </p:cNvSpPr>
          <p:nvPr/>
        </p:nvSpPr>
        <p:spPr bwMode="auto">
          <a:xfrm>
            <a:off x="2781300" y="958850"/>
            <a:ext cx="3898900" cy="5794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CC99"/>
              </a:gs>
              <a:gs pos="50000">
                <a:srgbClr val="FFE6CD"/>
              </a:gs>
              <a:gs pos="100000">
                <a:srgbClr val="FFCC9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/>
              <a:t>9-2-7</a:t>
            </a:r>
          </a:p>
        </p:txBody>
      </p:sp>
      <p:sp>
        <p:nvSpPr>
          <p:cNvPr id="8196" name="Text Box 16"/>
          <p:cNvSpPr txBox="1">
            <a:spLocks noChangeArrowheads="1"/>
          </p:cNvSpPr>
          <p:nvPr/>
        </p:nvSpPr>
        <p:spPr bwMode="auto">
          <a:xfrm>
            <a:off x="1544638" y="28575"/>
            <a:ext cx="7145337" cy="519113"/>
          </a:xfrm>
          <a:prstGeom prst="rec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ru-RU" sz="2800" b="1">
                <a:solidFill>
                  <a:srgbClr val="FFFFCC"/>
                </a:solidFill>
              </a:rPr>
              <a:t>Вычислите, укажите правильный ответ </a:t>
            </a:r>
          </a:p>
        </p:txBody>
      </p:sp>
      <p:sp>
        <p:nvSpPr>
          <p:cNvPr id="8197" name="AutoShape 19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897688" y="257810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0</a:t>
            </a:r>
          </a:p>
        </p:txBody>
      </p:sp>
      <p:pic>
        <p:nvPicPr>
          <p:cNvPr id="8198" name="Picture 29" descr="BD19582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43050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AutoShape 3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092700" y="4070350"/>
            <a:ext cx="8810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150</a:t>
            </a:r>
          </a:p>
        </p:txBody>
      </p:sp>
      <p:sp>
        <p:nvSpPr>
          <p:cNvPr id="8200" name="AutoShape 31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1289050" y="2578100"/>
            <a:ext cx="9064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9</a:t>
            </a:r>
          </a:p>
        </p:txBody>
      </p:sp>
      <p:sp>
        <p:nvSpPr>
          <p:cNvPr id="8201" name="AutoShape 32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5092700" y="2578100"/>
            <a:ext cx="8810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</a:t>
            </a:r>
          </a:p>
        </p:txBody>
      </p:sp>
      <p:sp>
        <p:nvSpPr>
          <p:cNvPr id="8202" name="AutoShape 33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3262313" y="257810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100</a:t>
            </a:r>
          </a:p>
        </p:txBody>
      </p:sp>
      <p:sp>
        <p:nvSpPr>
          <p:cNvPr id="8203" name="AutoShape 34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1289050" y="4070350"/>
            <a:ext cx="9064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180</a:t>
            </a:r>
          </a:p>
        </p:txBody>
      </p:sp>
      <p:sp>
        <p:nvSpPr>
          <p:cNvPr id="8204" name="AutoShape 35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6897688" y="407035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8</a:t>
            </a:r>
          </a:p>
        </p:txBody>
      </p:sp>
      <p:sp>
        <p:nvSpPr>
          <p:cNvPr id="8205" name="AutoShape 36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3262313" y="407035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280</a:t>
            </a:r>
          </a:p>
        </p:txBody>
      </p:sp>
      <p:sp>
        <p:nvSpPr>
          <p:cNvPr id="8206" name="AutoShape 37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1289050" y="5564188"/>
            <a:ext cx="9064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260</a:t>
            </a:r>
          </a:p>
        </p:txBody>
      </p:sp>
      <p:sp>
        <p:nvSpPr>
          <p:cNvPr id="8207" name="AutoShape 38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5092700" y="5564188"/>
            <a:ext cx="8810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5</a:t>
            </a:r>
          </a:p>
        </p:txBody>
      </p:sp>
      <p:sp>
        <p:nvSpPr>
          <p:cNvPr id="8208" name="AutoShape 39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6897688" y="5564188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270</a:t>
            </a:r>
          </a:p>
        </p:txBody>
      </p:sp>
      <p:sp>
        <p:nvSpPr>
          <p:cNvPr id="8209" name="AutoShape 40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3262313" y="5564188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3</a:t>
            </a:r>
          </a:p>
        </p:txBody>
      </p:sp>
      <p:pic>
        <p:nvPicPr>
          <p:cNvPr id="8210" name="Picture 41" descr="Бергер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3660775"/>
            <a:ext cx="1933575" cy="160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1" name="Picture 42" descr="Бергер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" y="3694113"/>
            <a:ext cx="1895475" cy="160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2" name="Picture 43" descr="Бергер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01850"/>
            <a:ext cx="18859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3" name="Picture 44" descr="Бергер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388" y="5235575"/>
            <a:ext cx="1860550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4" name="Picture 45" descr="Бергер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" y="5235575"/>
            <a:ext cx="1895475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94" name="Picture 46" descr="Бергер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3705225"/>
            <a:ext cx="1885950" cy="160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7857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13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3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803275" y="2119313"/>
            <a:ext cx="7632700" cy="4529137"/>
            <a:chOff x="506" y="1467"/>
            <a:chExt cx="4808" cy="2853"/>
          </a:xfrm>
        </p:grpSpPr>
        <p:sp>
          <p:nvSpPr>
            <p:cNvPr id="9241" name="Rectangle 3"/>
            <p:cNvSpPr>
              <a:spLocks noChangeArrowheads="1"/>
            </p:cNvSpPr>
            <p:nvPr/>
          </p:nvSpPr>
          <p:spPr bwMode="auto">
            <a:xfrm>
              <a:off x="506" y="1467"/>
              <a:ext cx="4763" cy="2853"/>
            </a:xfrm>
            <a:prstGeom prst="rect">
              <a:avLst/>
            </a:prstGeom>
            <a:gradFill rotWithShape="0">
              <a:gsLst>
                <a:gs pos="0">
                  <a:srgbClr val="996633"/>
                </a:gs>
                <a:gs pos="50000">
                  <a:srgbClr val="800000"/>
                </a:gs>
                <a:gs pos="100000">
                  <a:srgbClr val="996633"/>
                </a:gs>
              </a:gsLst>
              <a:lin ang="18900000" scaled="1"/>
            </a:gra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242" name="Group 4"/>
            <p:cNvGrpSpPr>
              <a:grpSpLocks/>
            </p:cNvGrpSpPr>
            <p:nvPr/>
          </p:nvGrpSpPr>
          <p:grpSpPr bwMode="auto">
            <a:xfrm>
              <a:off x="518" y="1467"/>
              <a:ext cx="4796" cy="2853"/>
              <a:chOff x="520" y="1467"/>
              <a:chExt cx="4762" cy="2853"/>
            </a:xfrm>
          </p:grpSpPr>
          <p:grpSp>
            <p:nvGrpSpPr>
              <p:cNvPr id="9243" name="Group 5"/>
              <p:cNvGrpSpPr>
                <a:grpSpLocks/>
              </p:cNvGrpSpPr>
              <p:nvPr/>
            </p:nvGrpSpPr>
            <p:grpSpPr bwMode="auto">
              <a:xfrm>
                <a:off x="520" y="1467"/>
                <a:ext cx="4762" cy="2853"/>
                <a:chOff x="520" y="1467"/>
                <a:chExt cx="4762" cy="2853"/>
              </a:xfrm>
            </p:grpSpPr>
            <p:sp>
              <p:nvSpPr>
                <p:cNvPr id="9245" name="Line 6"/>
                <p:cNvSpPr>
                  <a:spLocks noChangeShapeType="1"/>
                </p:cNvSpPr>
                <p:nvPr/>
              </p:nvSpPr>
              <p:spPr bwMode="auto">
                <a:xfrm>
                  <a:off x="1697" y="1468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46" name="Line 7"/>
                <p:cNvSpPr>
                  <a:spLocks noChangeShapeType="1"/>
                </p:cNvSpPr>
                <p:nvPr/>
              </p:nvSpPr>
              <p:spPr bwMode="auto">
                <a:xfrm>
                  <a:off x="4052" y="1468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47" name="Line 8"/>
                <p:cNvSpPr>
                  <a:spLocks noChangeShapeType="1"/>
                </p:cNvSpPr>
                <p:nvPr/>
              </p:nvSpPr>
              <p:spPr bwMode="auto">
                <a:xfrm>
                  <a:off x="520" y="1467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48" name="Line 9"/>
                <p:cNvSpPr>
                  <a:spLocks noChangeShapeType="1"/>
                </p:cNvSpPr>
                <p:nvPr/>
              </p:nvSpPr>
              <p:spPr bwMode="auto">
                <a:xfrm>
                  <a:off x="520" y="3368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49" name="Line 10"/>
                <p:cNvSpPr>
                  <a:spLocks noChangeShapeType="1"/>
                </p:cNvSpPr>
                <p:nvPr/>
              </p:nvSpPr>
              <p:spPr bwMode="auto">
                <a:xfrm>
                  <a:off x="520" y="4319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50" name="Line 11"/>
                <p:cNvSpPr>
                  <a:spLocks noChangeShapeType="1"/>
                </p:cNvSpPr>
                <p:nvPr/>
              </p:nvSpPr>
              <p:spPr bwMode="auto">
                <a:xfrm>
                  <a:off x="520" y="1467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51" name="Line 12"/>
                <p:cNvSpPr>
                  <a:spLocks noChangeShapeType="1"/>
                </p:cNvSpPr>
                <p:nvPr/>
              </p:nvSpPr>
              <p:spPr bwMode="auto">
                <a:xfrm>
                  <a:off x="5229" y="1467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52" name="Line 13"/>
                <p:cNvSpPr>
                  <a:spLocks noChangeShapeType="1"/>
                </p:cNvSpPr>
                <p:nvPr/>
              </p:nvSpPr>
              <p:spPr bwMode="auto">
                <a:xfrm>
                  <a:off x="573" y="2418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9244" name="Line 14"/>
              <p:cNvSpPr>
                <a:spLocks noChangeShapeType="1"/>
              </p:cNvSpPr>
              <p:nvPr/>
            </p:nvSpPr>
            <p:spPr bwMode="auto">
              <a:xfrm>
                <a:off x="2874" y="1468"/>
                <a:ext cx="1" cy="2852"/>
              </a:xfrm>
              <a:prstGeom prst="line">
                <a:avLst/>
              </a:prstGeom>
              <a:noFill/>
              <a:ln w="9525">
                <a:solidFill>
                  <a:srgbClr val="FFCC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54287" name="AutoShape 15"/>
          <p:cNvSpPr>
            <a:spLocks noChangeArrowheads="1"/>
          </p:cNvSpPr>
          <p:nvPr/>
        </p:nvSpPr>
        <p:spPr bwMode="auto">
          <a:xfrm>
            <a:off x="2781300" y="958850"/>
            <a:ext cx="3898900" cy="5794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CC99"/>
              </a:gs>
              <a:gs pos="50000">
                <a:srgbClr val="FFE6CD"/>
              </a:gs>
              <a:gs pos="100000">
                <a:srgbClr val="FFCC9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/>
              <a:t>6+3+0</a:t>
            </a:r>
          </a:p>
        </p:txBody>
      </p:sp>
      <p:sp>
        <p:nvSpPr>
          <p:cNvPr id="9220" name="Text Box 16"/>
          <p:cNvSpPr txBox="1">
            <a:spLocks noChangeArrowheads="1"/>
          </p:cNvSpPr>
          <p:nvPr/>
        </p:nvSpPr>
        <p:spPr bwMode="auto">
          <a:xfrm>
            <a:off x="1544638" y="28575"/>
            <a:ext cx="7145337" cy="519113"/>
          </a:xfrm>
          <a:prstGeom prst="rec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ru-RU" sz="2800" b="1">
                <a:solidFill>
                  <a:srgbClr val="FFFFCC"/>
                </a:solidFill>
              </a:rPr>
              <a:t>Вычислите, укажите правильный ответ </a:t>
            </a:r>
          </a:p>
        </p:txBody>
      </p:sp>
      <p:sp>
        <p:nvSpPr>
          <p:cNvPr id="9221" name="AutoShape 1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1289050" y="2578100"/>
            <a:ext cx="9064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9</a:t>
            </a:r>
          </a:p>
        </p:txBody>
      </p:sp>
      <p:pic>
        <p:nvPicPr>
          <p:cNvPr id="9222" name="Picture 29" descr="BD19582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43050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AutoShape 3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092700" y="4070350"/>
            <a:ext cx="8810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150</a:t>
            </a:r>
          </a:p>
        </p:txBody>
      </p:sp>
      <p:sp>
        <p:nvSpPr>
          <p:cNvPr id="9224" name="AutoShape 31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5092700" y="2578100"/>
            <a:ext cx="8810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</a:t>
            </a:r>
          </a:p>
        </p:txBody>
      </p:sp>
      <p:sp>
        <p:nvSpPr>
          <p:cNvPr id="9225" name="AutoShape 32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6897688" y="257810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290</a:t>
            </a:r>
          </a:p>
        </p:txBody>
      </p:sp>
      <p:sp>
        <p:nvSpPr>
          <p:cNvPr id="9226" name="AutoShape 33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3262313" y="257810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100</a:t>
            </a:r>
          </a:p>
        </p:txBody>
      </p:sp>
      <p:sp>
        <p:nvSpPr>
          <p:cNvPr id="9227" name="AutoShape 34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1289050" y="4070350"/>
            <a:ext cx="9064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180</a:t>
            </a:r>
          </a:p>
        </p:txBody>
      </p:sp>
      <p:sp>
        <p:nvSpPr>
          <p:cNvPr id="9228" name="AutoShape 35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6897688" y="407035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8</a:t>
            </a:r>
          </a:p>
        </p:txBody>
      </p:sp>
      <p:sp>
        <p:nvSpPr>
          <p:cNvPr id="9229" name="AutoShape 36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3262313" y="407035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280</a:t>
            </a:r>
          </a:p>
        </p:txBody>
      </p:sp>
      <p:sp>
        <p:nvSpPr>
          <p:cNvPr id="9230" name="AutoShape 37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1289050" y="5564188"/>
            <a:ext cx="9064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260</a:t>
            </a:r>
          </a:p>
        </p:txBody>
      </p:sp>
      <p:sp>
        <p:nvSpPr>
          <p:cNvPr id="9231" name="AutoShape 38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5092700" y="5564188"/>
            <a:ext cx="8810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5</a:t>
            </a:r>
          </a:p>
        </p:txBody>
      </p:sp>
      <p:sp>
        <p:nvSpPr>
          <p:cNvPr id="9232" name="AutoShape 39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6897688" y="5564188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270</a:t>
            </a:r>
          </a:p>
        </p:txBody>
      </p:sp>
      <p:sp>
        <p:nvSpPr>
          <p:cNvPr id="9233" name="AutoShape 40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3262313" y="5564188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3</a:t>
            </a:r>
          </a:p>
        </p:txBody>
      </p:sp>
      <p:pic>
        <p:nvPicPr>
          <p:cNvPr id="9234" name="Picture 41" descr="Бергер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3660775"/>
            <a:ext cx="1933575" cy="160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5" name="Picture 42" descr="Бергер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" y="3694113"/>
            <a:ext cx="1895475" cy="160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6" name="Picture 43" descr="Бергер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01850"/>
            <a:ext cx="18859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7" name="Picture 44" descr="Бергер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388" y="5235575"/>
            <a:ext cx="1860550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8" name="Picture 45" descr="Бергер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" y="5235575"/>
            <a:ext cx="1895475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9" name="Picture 46" descr="Бергер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3705225"/>
            <a:ext cx="1885950" cy="160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319" name="Picture 47" descr="Бергер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388" y="2085975"/>
            <a:ext cx="1860550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595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3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13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7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803275" y="2119313"/>
            <a:ext cx="7632700" cy="4529137"/>
            <a:chOff x="506" y="1467"/>
            <a:chExt cx="4808" cy="2853"/>
          </a:xfrm>
        </p:grpSpPr>
        <p:sp>
          <p:nvSpPr>
            <p:cNvPr id="10266" name="Rectangle 3"/>
            <p:cNvSpPr>
              <a:spLocks noChangeArrowheads="1"/>
            </p:cNvSpPr>
            <p:nvPr/>
          </p:nvSpPr>
          <p:spPr bwMode="auto">
            <a:xfrm>
              <a:off x="506" y="1467"/>
              <a:ext cx="4763" cy="2853"/>
            </a:xfrm>
            <a:prstGeom prst="rect">
              <a:avLst/>
            </a:prstGeom>
            <a:gradFill rotWithShape="0">
              <a:gsLst>
                <a:gs pos="0">
                  <a:srgbClr val="996633"/>
                </a:gs>
                <a:gs pos="50000">
                  <a:srgbClr val="800000"/>
                </a:gs>
                <a:gs pos="100000">
                  <a:srgbClr val="996633"/>
                </a:gs>
              </a:gsLst>
              <a:lin ang="18900000" scaled="1"/>
            </a:gra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0267" name="Group 4"/>
            <p:cNvGrpSpPr>
              <a:grpSpLocks/>
            </p:cNvGrpSpPr>
            <p:nvPr/>
          </p:nvGrpSpPr>
          <p:grpSpPr bwMode="auto">
            <a:xfrm>
              <a:off x="518" y="1467"/>
              <a:ext cx="4796" cy="2853"/>
              <a:chOff x="520" y="1467"/>
              <a:chExt cx="4762" cy="2853"/>
            </a:xfrm>
          </p:grpSpPr>
          <p:grpSp>
            <p:nvGrpSpPr>
              <p:cNvPr id="10268" name="Group 5"/>
              <p:cNvGrpSpPr>
                <a:grpSpLocks/>
              </p:cNvGrpSpPr>
              <p:nvPr/>
            </p:nvGrpSpPr>
            <p:grpSpPr bwMode="auto">
              <a:xfrm>
                <a:off x="520" y="1467"/>
                <a:ext cx="4762" cy="2853"/>
                <a:chOff x="520" y="1467"/>
                <a:chExt cx="4762" cy="2853"/>
              </a:xfrm>
            </p:grpSpPr>
            <p:sp>
              <p:nvSpPr>
                <p:cNvPr id="10270" name="Line 6"/>
                <p:cNvSpPr>
                  <a:spLocks noChangeShapeType="1"/>
                </p:cNvSpPr>
                <p:nvPr/>
              </p:nvSpPr>
              <p:spPr bwMode="auto">
                <a:xfrm>
                  <a:off x="1697" y="1468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271" name="Line 7"/>
                <p:cNvSpPr>
                  <a:spLocks noChangeShapeType="1"/>
                </p:cNvSpPr>
                <p:nvPr/>
              </p:nvSpPr>
              <p:spPr bwMode="auto">
                <a:xfrm>
                  <a:off x="4052" y="1468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272" name="Line 8"/>
                <p:cNvSpPr>
                  <a:spLocks noChangeShapeType="1"/>
                </p:cNvSpPr>
                <p:nvPr/>
              </p:nvSpPr>
              <p:spPr bwMode="auto">
                <a:xfrm>
                  <a:off x="520" y="1467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273" name="Line 9"/>
                <p:cNvSpPr>
                  <a:spLocks noChangeShapeType="1"/>
                </p:cNvSpPr>
                <p:nvPr/>
              </p:nvSpPr>
              <p:spPr bwMode="auto">
                <a:xfrm>
                  <a:off x="520" y="3368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274" name="Line 10"/>
                <p:cNvSpPr>
                  <a:spLocks noChangeShapeType="1"/>
                </p:cNvSpPr>
                <p:nvPr/>
              </p:nvSpPr>
              <p:spPr bwMode="auto">
                <a:xfrm>
                  <a:off x="520" y="4319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275" name="Line 11"/>
                <p:cNvSpPr>
                  <a:spLocks noChangeShapeType="1"/>
                </p:cNvSpPr>
                <p:nvPr/>
              </p:nvSpPr>
              <p:spPr bwMode="auto">
                <a:xfrm>
                  <a:off x="520" y="1467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276" name="Line 12"/>
                <p:cNvSpPr>
                  <a:spLocks noChangeShapeType="1"/>
                </p:cNvSpPr>
                <p:nvPr/>
              </p:nvSpPr>
              <p:spPr bwMode="auto">
                <a:xfrm>
                  <a:off x="5229" y="1467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277" name="Line 13"/>
                <p:cNvSpPr>
                  <a:spLocks noChangeShapeType="1"/>
                </p:cNvSpPr>
                <p:nvPr/>
              </p:nvSpPr>
              <p:spPr bwMode="auto">
                <a:xfrm>
                  <a:off x="573" y="2418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0269" name="Line 14"/>
              <p:cNvSpPr>
                <a:spLocks noChangeShapeType="1"/>
              </p:cNvSpPr>
              <p:nvPr/>
            </p:nvSpPr>
            <p:spPr bwMode="auto">
              <a:xfrm>
                <a:off x="2874" y="1468"/>
                <a:ext cx="1" cy="2852"/>
              </a:xfrm>
              <a:prstGeom prst="line">
                <a:avLst/>
              </a:prstGeom>
              <a:noFill/>
              <a:ln w="9525">
                <a:solidFill>
                  <a:srgbClr val="FFCC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55311" name="AutoShape 15"/>
          <p:cNvSpPr>
            <a:spLocks noChangeArrowheads="1"/>
          </p:cNvSpPr>
          <p:nvPr/>
        </p:nvSpPr>
        <p:spPr bwMode="auto">
          <a:xfrm>
            <a:off x="2781300" y="958850"/>
            <a:ext cx="3898900" cy="5794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CC99"/>
              </a:gs>
              <a:gs pos="50000">
                <a:srgbClr val="FFE6CD"/>
              </a:gs>
              <a:gs pos="100000">
                <a:srgbClr val="FFCC9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/>
              <a:t>0+7-5+3</a:t>
            </a:r>
          </a:p>
        </p:txBody>
      </p:sp>
      <p:sp>
        <p:nvSpPr>
          <p:cNvPr id="10244" name="Text Box 16"/>
          <p:cNvSpPr txBox="1">
            <a:spLocks noChangeArrowheads="1"/>
          </p:cNvSpPr>
          <p:nvPr/>
        </p:nvSpPr>
        <p:spPr bwMode="auto">
          <a:xfrm>
            <a:off x="1544638" y="28575"/>
            <a:ext cx="7145337" cy="519113"/>
          </a:xfrm>
          <a:prstGeom prst="rec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ru-RU" sz="2800" b="1">
                <a:solidFill>
                  <a:srgbClr val="FFFFCC"/>
                </a:solidFill>
              </a:rPr>
              <a:t>Вычислите, укажите правильный ответ </a:t>
            </a:r>
          </a:p>
        </p:txBody>
      </p:sp>
      <p:sp>
        <p:nvSpPr>
          <p:cNvPr id="10245" name="AutoShape 2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092700" y="5564188"/>
            <a:ext cx="8810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5</a:t>
            </a:r>
          </a:p>
        </p:txBody>
      </p:sp>
      <p:pic>
        <p:nvPicPr>
          <p:cNvPr id="10246" name="Picture 29" descr="BD19582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43050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AutoShape 3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092700" y="4070350"/>
            <a:ext cx="8810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150</a:t>
            </a:r>
          </a:p>
        </p:txBody>
      </p:sp>
      <p:sp>
        <p:nvSpPr>
          <p:cNvPr id="10248" name="AutoShape 31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1289050" y="2578100"/>
            <a:ext cx="9064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300</a:t>
            </a:r>
          </a:p>
        </p:txBody>
      </p:sp>
      <p:sp>
        <p:nvSpPr>
          <p:cNvPr id="10249" name="AutoShape 32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5092700" y="2578100"/>
            <a:ext cx="8810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</a:t>
            </a:r>
          </a:p>
        </p:txBody>
      </p:sp>
      <p:sp>
        <p:nvSpPr>
          <p:cNvPr id="10250" name="AutoShape 33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6897688" y="257810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290</a:t>
            </a:r>
          </a:p>
        </p:txBody>
      </p:sp>
      <p:sp>
        <p:nvSpPr>
          <p:cNvPr id="10251" name="AutoShape 34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3262313" y="257810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100</a:t>
            </a:r>
          </a:p>
        </p:txBody>
      </p:sp>
      <p:sp>
        <p:nvSpPr>
          <p:cNvPr id="10252" name="AutoShape 35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1289050" y="4070350"/>
            <a:ext cx="9064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180</a:t>
            </a:r>
          </a:p>
        </p:txBody>
      </p:sp>
      <p:sp>
        <p:nvSpPr>
          <p:cNvPr id="10253" name="AutoShape 36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6897688" y="407035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8</a:t>
            </a:r>
          </a:p>
        </p:txBody>
      </p:sp>
      <p:sp>
        <p:nvSpPr>
          <p:cNvPr id="10254" name="AutoShape 37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3262313" y="407035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280</a:t>
            </a:r>
          </a:p>
        </p:txBody>
      </p:sp>
      <p:sp>
        <p:nvSpPr>
          <p:cNvPr id="10255" name="AutoShape 38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1289050" y="5564188"/>
            <a:ext cx="9064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260</a:t>
            </a:r>
          </a:p>
        </p:txBody>
      </p:sp>
      <p:sp>
        <p:nvSpPr>
          <p:cNvPr id="10256" name="AutoShape 39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6897688" y="5564188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270</a:t>
            </a:r>
          </a:p>
        </p:txBody>
      </p:sp>
      <p:sp>
        <p:nvSpPr>
          <p:cNvPr id="10257" name="AutoShape 40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3262313" y="5564188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3</a:t>
            </a:r>
          </a:p>
        </p:txBody>
      </p:sp>
      <p:pic>
        <p:nvPicPr>
          <p:cNvPr id="10258" name="Picture 41" descr="Бергер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3660775"/>
            <a:ext cx="1933575" cy="160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9" name="Picture 42" descr="Бергер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" y="3694113"/>
            <a:ext cx="1895475" cy="160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0" name="Picture 43" descr="Бергер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01850"/>
            <a:ext cx="18859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1" name="Picture 44" descr="Бергер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388" y="5235575"/>
            <a:ext cx="1860550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2" name="Picture 45" descr="Бергер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" y="5235575"/>
            <a:ext cx="1895475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3" name="Picture 46" descr="Бергер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3705225"/>
            <a:ext cx="1885950" cy="160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4" name="Picture 47" descr="Бергер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388" y="2085975"/>
            <a:ext cx="1860550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44" name="Picture 48" descr="Бергер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" y="2085975"/>
            <a:ext cx="1895475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0994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3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13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53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1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803275" y="2119313"/>
            <a:ext cx="7632700" cy="4529137"/>
            <a:chOff x="506" y="1467"/>
            <a:chExt cx="4808" cy="2853"/>
          </a:xfrm>
        </p:grpSpPr>
        <p:sp>
          <p:nvSpPr>
            <p:cNvPr id="11291" name="Rectangle 3"/>
            <p:cNvSpPr>
              <a:spLocks noChangeArrowheads="1"/>
            </p:cNvSpPr>
            <p:nvPr/>
          </p:nvSpPr>
          <p:spPr bwMode="auto">
            <a:xfrm>
              <a:off x="506" y="1467"/>
              <a:ext cx="4763" cy="2853"/>
            </a:xfrm>
            <a:prstGeom prst="rect">
              <a:avLst/>
            </a:prstGeom>
            <a:gradFill rotWithShape="0">
              <a:gsLst>
                <a:gs pos="0">
                  <a:srgbClr val="996633"/>
                </a:gs>
                <a:gs pos="50000">
                  <a:srgbClr val="800000"/>
                </a:gs>
                <a:gs pos="100000">
                  <a:srgbClr val="996633"/>
                </a:gs>
              </a:gsLst>
              <a:lin ang="18900000" scaled="1"/>
            </a:gra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1292" name="Group 4"/>
            <p:cNvGrpSpPr>
              <a:grpSpLocks/>
            </p:cNvGrpSpPr>
            <p:nvPr/>
          </p:nvGrpSpPr>
          <p:grpSpPr bwMode="auto">
            <a:xfrm>
              <a:off x="518" y="1467"/>
              <a:ext cx="4796" cy="2853"/>
              <a:chOff x="520" y="1467"/>
              <a:chExt cx="4762" cy="2853"/>
            </a:xfrm>
          </p:grpSpPr>
          <p:grpSp>
            <p:nvGrpSpPr>
              <p:cNvPr id="11293" name="Group 5"/>
              <p:cNvGrpSpPr>
                <a:grpSpLocks/>
              </p:cNvGrpSpPr>
              <p:nvPr/>
            </p:nvGrpSpPr>
            <p:grpSpPr bwMode="auto">
              <a:xfrm>
                <a:off x="520" y="1467"/>
                <a:ext cx="4762" cy="2853"/>
                <a:chOff x="520" y="1467"/>
                <a:chExt cx="4762" cy="2853"/>
              </a:xfrm>
            </p:grpSpPr>
            <p:sp>
              <p:nvSpPr>
                <p:cNvPr id="11295" name="Line 6"/>
                <p:cNvSpPr>
                  <a:spLocks noChangeShapeType="1"/>
                </p:cNvSpPr>
                <p:nvPr/>
              </p:nvSpPr>
              <p:spPr bwMode="auto">
                <a:xfrm>
                  <a:off x="1697" y="1468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296" name="Line 7"/>
                <p:cNvSpPr>
                  <a:spLocks noChangeShapeType="1"/>
                </p:cNvSpPr>
                <p:nvPr/>
              </p:nvSpPr>
              <p:spPr bwMode="auto">
                <a:xfrm>
                  <a:off x="4052" y="1468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297" name="Line 8"/>
                <p:cNvSpPr>
                  <a:spLocks noChangeShapeType="1"/>
                </p:cNvSpPr>
                <p:nvPr/>
              </p:nvSpPr>
              <p:spPr bwMode="auto">
                <a:xfrm>
                  <a:off x="520" y="1467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298" name="Line 9"/>
                <p:cNvSpPr>
                  <a:spLocks noChangeShapeType="1"/>
                </p:cNvSpPr>
                <p:nvPr/>
              </p:nvSpPr>
              <p:spPr bwMode="auto">
                <a:xfrm>
                  <a:off x="520" y="3368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299" name="Line 10"/>
                <p:cNvSpPr>
                  <a:spLocks noChangeShapeType="1"/>
                </p:cNvSpPr>
                <p:nvPr/>
              </p:nvSpPr>
              <p:spPr bwMode="auto">
                <a:xfrm>
                  <a:off x="520" y="4319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300" name="Line 11"/>
                <p:cNvSpPr>
                  <a:spLocks noChangeShapeType="1"/>
                </p:cNvSpPr>
                <p:nvPr/>
              </p:nvSpPr>
              <p:spPr bwMode="auto">
                <a:xfrm>
                  <a:off x="520" y="1467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301" name="Line 12"/>
                <p:cNvSpPr>
                  <a:spLocks noChangeShapeType="1"/>
                </p:cNvSpPr>
                <p:nvPr/>
              </p:nvSpPr>
              <p:spPr bwMode="auto">
                <a:xfrm>
                  <a:off x="5229" y="1467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302" name="Line 13"/>
                <p:cNvSpPr>
                  <a:spLocks noChangeShapeType="1"/>
                </p:cNvSpPr>
                <p:nvPr/>
              </p:nvSpPr>
              <p:spPr bwMode="auto">
                <a:xfrm>
                  <a:off x="573" y="2418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1294" name="Line 14"/>
              <p:cNvSpPr>
                <a:spLocks noChangeShapeType="1"/>
              </p:cNvSpPr>
              <p:nvPr/>
            </p:nvSpPr>
            <p:spPr bwMode="auto">
              <a:xfrm>
                <a:off x="2874" y="1468"/>
                <a:ext cx="1" cy="2852"/>
              </a:xfrm>
              <a:prstGeom prst="line">
                <a:avLst/>
              </a:prstGeom>
              <a:noFill/>
              <a:ln w="9525">
                <a:solidFill>
                  <a:srgbClr val="FFCC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56335" name="AutoShape 15"/>
          <p:cNvSpPr>
            <a:spLocks noChangeArrowheads="1"/>
          </p:cNvSpPr>
          <p:nvPr/>
        </p:nvSpPr>
        <p:spPr bwMode="auto">
          <a:xfrm>
            <a:off x="2781300" y="958850"/>
            <a:ext cx="3898900" cy="5794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CC99"/>
              </a:gs>
              <a:gs pos="50000">
                <a:srgbClr val="FFE6CD"/>
              </a:gs>
              <a:gs pos="100000">
                <a:srgbClr val="FFCC9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/>
              <a:t>10-4-5</a:t>
            </a:r>
          </a:p>
        </p:txBody>
      </p:sp>
      <p:sp>
        <p:nvSpPr>
          <p:cNvPr id="11268" name="Text Box 16"/>
          <p:cNvSpPr txBox="1">
            <a:spLocks noChangeArrowheads="1"/>
          </p:cNvSpPr>
          <p:nvPr/>
        </p:nvSpPr>
        <p:spPr bwMode="auto">
          <a:xfrm>
            <a:off x="1544638" y="28575"/>
            <a:ext cx="7145337" cy="519113"/>
          </a:xfrm>
          <a:prstGeom prst="rec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ru-RU" sz="2800" b="1">
                <a:solidFill>
                  <a:srgbClr val="FFFFCC"/>
                </a:solidFill>
              </a:rPr>
              <a:t>Вычислите, укажите правильный ответ </a:t>
            </a:r>
          </a:p>
        </p:txBody>
      </p:sp>
      <p:sp>
        <p:nvSpPr>
          <p:cNvPr id="11269" name="AutoShape 1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092700" y="2578100"/>
            <a:ext cx="8810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</a:t>
            </a:r>
          </a:p>
        </p:txBody>
      </p:sp>
      <p:pic>
        <p:nvPicPr>
          <p:cNvPr id="11270" name="Picture 29" descr="BD19582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43050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AutoShape 3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092700" y="4070350"/>
            <a:ext cx="8810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150</a:t>
            </a:r>
          </a:p>
        </p:txBody>
      </p:sp>
      <p:sp>
        <p:nvSpPr>
          <p:cNvPr id="11272" name="AutoShape 31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1289050" y="2578100"/>
            <a:ext cx="9064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300</a:t>
            </a:r>
          </a:p>
        </p:txBody>
      </p:sp>
      <p:sp>
        <p:nvSpPr>
          <p:cNvPr id="11273" name="AutoShape 32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6897688" y="257810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290</a:t>
            </a:r>
          </a:p>
        </p:txBody>
      </p:sp>
      <p:sp>
        <p:nvSpPr>
          <p:cNvPr id="11274" name="AutoShape 33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3262313" y="257810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100</a:t>
            </a:r>
          </a:p>
        </p:txBody>
      </p:sp>
      <p:sp>
        <p:nvSpPr>
          <p:cNvPr id="11275" name="AutoShape 34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1289050" y="4070350"/>
            <a:ext cx="9064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180</a:t>
            </a:r>
          </a:p>
        </p:txBody>
      </p:sp>
      <p:sp>
        <p:nvSpPr>
          <p:cNvPr id="11276" name="AutoShape 35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6897688" y="407035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8</a:t>
            </a:r>
          </a:p>
        </p:txBody>
      </p:sp>
      <p:sp>
        <p:nvSpPr>
          <p:cNvPr id="11277" name="AutoShape 36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3262313" y="407035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280</a:t>
            </a:r>
          </a:p>
        </p:txBody>
      </p:sp>
      <p:sp>
        <p:nvSpPr>
          <p:cNvPr id="11278" name="AutoShape 37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1289050" y="5564188"/>
            <a:ext cx="9064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260</a:t>
            </a:r>
          </a:p>
        </p:txBody>
      </p:sp>
      <p:sp>
        <p:nvSpPr>
          <p:cNvPr id="11279" name="AutoShape 38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5092700" y="5564188"/>
            <a:ext cx="8810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310</a:t>
            </a:r>
          </a:p>
        </p:txBody>
      </p:sp>
      <p:sp>
        <p:nvSpPr>
          <p:cNvPr id="11280" name="AutoShape 39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6897688" y="5564188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270</a:t>
            </a:r>
          </a:p>
        </p:txBody>
      </p:sp>
      <p:sp>
        <p:nvSpPr>
          <p:cNvPr id="11281" name="AutoShape 40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3262313" y="5564188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3</a:t>
            </a:r>
          </a:p>
        </p:txBody>
      </p:sp>
      <p:pic>
        <p:nvPicPr>
          <p:cNvPr id="11282" name="Picture 41" descr="Бергер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3660775"/>
            <a:ext cx="1933575" cy="160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3" name="Picture 42" descr="Бергер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" y="3694113"/>
            <a:ext cx="1895475" cy="160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4" name="Picture 43" descr="Бергер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01850"/>
            <a:ext cx="18859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85" name="Picture 44" descr="Бергер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388" y="5235575"/>
            <a:ext cx="1860550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6" name="Picture 45" descr="Бергер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" y="5235575"/>
            <a:ext cx="1895475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7" name="Picture 46" descr="Бергер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3705225"/>
            <a:ext cx="1885950" cy="160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8" name="Picture 47" descr="Бергер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388" y="2085975"/>
            <a:ext cx="1860550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9" name="Picture 48" descr="Бергер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" y="2085975"/>
            <a:ext cx="1895475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69" name="Picture 49" descr="Бергер1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5235575"/>
            <a:ext cx="1933575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6111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13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5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803275" y="2119313"/>
            <a:ext cx="7632700" cy="4529137"/>
            <a:chOff x="506" y="1467"/>
            <a:chExt cx="4808" cy="2853"/>
          </a:xfrm>
        </p:grpSpPr>
        <p:sp>
          <p:nvSpPr>
            <p:cNvPr id="12316" name="Rectangle 3"/>
            <p:cNvSpPr>
              <a:spLocks noChangeArrowheads="1"/>
            </p:cNvSpPr>
            <p:nvPr/>
          </p:nvSpPr>
          <p:spPr bwMode="auto">
            <a:xfrm>
              <a:off x="506" y="1467"/>
              <a:ext cx="4763" cy="2853"/>
            </a:xfrm>
            <a:prstGeom prst="rect">
              <a:avLst/>
            </a:prstGeom>
            <a:gradFill rotWithShape="0">
              <a:gsLst>
                <a:gs pos="0">
                  <a:srgbClr val="996633"/>
                </a:gs>
                <a:gs pos="50000">
                  <a:srgbClr val="800000"/>
                </a:gs>
                <a:gs pos="100000">
                  <a:srgbClr val="996633"/>
                </a:gs>
              </a:gsLst>
              <a:lin ang="18900000" scaled="1"/>
            </a:gra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2317" name="Group 4"/>
            <p:cNvGrpSpPr>
              <a:grpSpLocks/>
            </p:cNvGrpSpPr>
            <p:nvPr/>
          </p:nvGrpSpPr>
          <p:grpSpPr bwMode="auto">
            <a:xfrm>
              <a:off x="518" y="1467"/>
              <a:ext cx="4796" cy="2853"/>
              <a:chOff x="520" y="1467"/>
              <a:chExt cx="4762" cy="2853"/>
            </a:xfrm>
          </p:grpSpPr>
          <p:grpSp>
            <p:nvGrpSpPr>
              <p:cNvPr id="12318" name="Group 5"/>
              <p:cNvGrpSpPr>
                <a:grpSpLocks/>
              </p:cNvGrpSpPr>
              <p:nvPr/>
            </p:nvGrpSpPr>
            <p:grpSpPr bwMode="auto">
              <a:xfrm>
                <a:off x="520" y="1467"/>
                <a:ext cx="4762" cy="2853"/>
                <a:chOff x="520" y="1467"/>
                <a:chExt cx="4762" cy="2853"/>
              </a:xfrm>
            </p:grpSpPr>
            <p:sp>
              <p:nvSpPr>
                <p:cNvPr id="12320" name="Line 6"/>
                <p:cNvSpPr>
                  <a:spLocks noChangeShapeType="1"/>
                </p:cNvSpPr>
                <p:nvPr/>
              </p:nvSpPr>
              <p:spPr bwMode="auto">
                <a:xfrm>
                  <a:off x="1697" y="1468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21" name="Line 7"/>
                <p:cNvSpPr>
                  <a:spLocks noChangeShapeType="1"/>
                </p:cNvSpPr>
                <p:nvPr/>
              </p:nvSpPr>
              <p:spPr bwMode="auto">
                <a:xfrm>
                  <a:off x="4052" y="1468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22" name="Line 8"/>
                <p:cNvSpPr>
                  <a:spLocks noChangeShapeType="1"/>
                </p:cNvSpPr>
                <p:nvPr/>
              </p:nvSpPr>
              <p:spPr bwMode="auto">
                <a:xfrm>
                  <a:off x="520" y="1467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23" name="Line 9"/>
                <p:cNvSpPr>
                  <a:spLocks noChangeShapeType="1"/>
                </p:cNvSpPr>
                <p:nvPr/>
              </p:nvSpPr>
              <p:spPr bwMode="auto">
                <a:xfrm>
                  <a:off x="520" y="3368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24" name="Line 10"/>
                <p:cNvSpPr>
                  <a:spLocks noChangeShapeType="1"/>
                </p:cNvSpPr>
                <p:nvPr/>
              </p:nvSpPr>
              <p:spPr bwMode="auto">
                <a:xfrm>
                  <a:off x="520" y="4319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25" name="Line 11"/>
                <p:cNvSpPr>
                  <a:spLocks noChangeShapeType="1"/>
                </p:cNvSpPr>
                <p:nvPr/>
              </p:nvSpPr>
              <p:spPr bwMode="auto">
                <a:xfrm>
                  <a:off x="520" y="1467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26" name="Line 12"/>
                <p:cNvSpPr>
                  <a:spLocks noChangeShapeType="1"/>
                </p:cNvSpPr>
                <p:nvPr/>
              </p:nvSpPr>
              <p:spPr bwMode="auto">
                <a:xfrm>
                  <a:off x="5229" y="1467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27" name="Line 13"/>
                <p:cNvSpPr>
                  <a:spLocks noChangeShapeType="1"/>
                </p:cNvSpPr>
                <p:nvPr/>
              </p:nvSpPr>
              <p:spPr bwMode="auto">
                <a:xfrm>
                  <a:off x="573" y="2418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2319" name="Line 14"/>
              <p:cNvSpPr>
                <a:spLocks noChangeShapeType="1"/>
              </p:cNvSpPr>
              <p:nvPr/>
            </p:nvSpPr>
            <p:spPr bwMode="auto">
              <a:xfrm>
                <a:off x="2874" y="1468"/>
                <a:ext cx="1" cy="2852"/>
              </a:xfrm>
              <a:prstGeom prst="line">
                <a:avLst/>
              </a:prstGeom>
              <a:noFill/>
              <a:ln w="9525">
                <a:solidFill>
                  <a:srgbClr val="FFCC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57359" name="AutoShape 15"/>
          <p:cNvSpPr>
            <a:spLocks noChangeArrowheads="1"/>
          </p:cNvSpPr>
          <p:nvPr/>
        </p:nvSpPr>
        <p:spPr bwMode="auto">
          <a:xfrm>
            <a:off x="2781300" y="958850"/>
            <a:ext cx="3898900" cy="5794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CC99"/>
              </a:gs>
              <a:gs pos="50000">
                <a:srgbClr val="FFE6CD"/>
              </a:gs>
              <a:gs pos="100000">
                <a:srgbClr val="FFCC9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/>
              <a:t>3+3+2</a:t>
            </a:r>
          </a:p>
        </p:txBody>
      </p:sp>
      <p:sp>
        <p:nvSpPr>
          <p:cNvPr id="12292" name="Text Box 16"/>
          <p:cNvSpPr txBox="1">
            <a:spLocks noChangeArrowheads="1"/>
          </p:cNvSpPr>
          <p:nvPr/>
        </p:nvSpPr>
        <p:spPr bwMode="auto">
          <a:xfrm>
            <a:off x="1544638" y="28575"/>
            <a:ext cx="7145337" cy="519113"/>
          </a:xfrm>
          <a:prstGeom prst="rec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ru-RU" sz="2800" b="1">
                <a:solidFill>
                  <a:srgbClr val="FFFFCC"/>
                </a:solidFill>
              </a:rPr>
              <a:t>Вычислите, укажите правильный ответ </a:t>
            </a:r>
          </a:p>
        </p:txBody>
      </p:sp>
      <p:sp>
        <p:nvSpPr>
          <p:cNvPr id="12293" name="AutoShape 2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897688" y="407035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8</a:t>
            </a:r>
          </a:p>
        </p:txBody>
      </p:sp>
      <p:pic>
        <p:nvPicPr>
          <p:cNvPr id="12294" name="Picture 29" descr="BD19582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43050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AutoShape 3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092700" y="4070350"/>
            <a:ext cx="8810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150</a:t>
            </a:r>
          </a:p>
        </p:txBody>
      </p:sp>
      <p:sp>
        <p:nvSpPr>
          <p:cNvPr id="12296" name="AutoShape 31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1289050" y="2578100"/>
            <a:ext cx="9064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300</a:t>
            </a:r>
          </a:p>
        </p:txBody>
      </p:sp>
      <p:sp>
        <p:nvSpPr>
          <p:cNvPr id="12297" name="AutoShape 32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5092700" y="2578100"/>
            <a:ext cx="8810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320</a:t>
            </a:r>
          </a:p>
        </p:txBody>
      </p:sp>
      <p:sp>
        <p:nvSpPr>
          <p:cNvPr id="12298" name="AutoShape 33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6897688" y="257810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290</a:t>
            </a:r>
          </a:p>
        </p:txBody>
      </p:sp>
      <p:sp>
        <p:nvSpPr>
          <p:cNvPr id="12299" name="AutoShape 34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3262313" y="257810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100</a:t>
            </a:r>
          </a:p>
        </p:txBody>
      </p:sp>
      <p:sp>
        <p:nvSpPr>
          <p:cNvPr id="12300" name="AutoShape 35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1289050" y="4070350"/>
            <a:ext cx="9064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180</a:t>
            </a:r>
          </a:p>
        </p:txBody>
      </p:sp>
      <p:sp>
        <p:nvSpPr>
          <p:cNvPr id="12301" name="AutoShape 36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3262313" y="407035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280</a:t>
            </a:r>
          </a:p>
        </p:txBody>
      </p:sp>
      <p:sp>
        <p:nvSpPr>
          <p:cNvPr id="12302" name="AutoShape 37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1289050" y="5564188"/>
            <a:ext cx="9064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260</a:t>
            </a:r>
          </a:p>
        </p:txBody>
      </p:sp>
      <p:sp>
        <p:nvSpPr>
          <p:cNvPr id="12303" name="AutoShape 38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5092700" y="5564188"/>
            <a:ext cx="8810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310</a:t>
            </a:r>
          </a:p>
        </p:txBody>
      </p:sp>
      <p:sp>
        <p:nvSpPr>
          <p:cNvPr id="12304" name="AutoShape 39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6897688" y="5564188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270</a:t>
            </a:r>
          </a:p>
        </p:txBody>
      </p:sp>
      <p:sp>
        <p:nvSpPr>
          <p:cNvPr id="12305" name="AutoShape 40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3262313" y="5564188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3</a:t>
            </a:r>
          </a:p>
        </p:txBody>
      </p:sp>
      <p:pic>
        <p:nvPicPr>
          <p:cNvPr id="12306" name="Picture 41" descr="Бергер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3660775"/>
            <a:ext cx="1933575" cy="160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7" name="Picture 42" descr="Бергер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" y="3694113"/>
            <a:ext cx="1895475" cy="160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8" name="Picture 43" descr="Бергер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01850"/>
            <a:ext cx="18859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9" name="Picture 44" descr="Бергер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388" y="5235575"/>
            <a:ext cx="1860550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0" name="Picture 45" descr="Бергер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" y="5235575"/>
            <a:ext cx="1895475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1" name="Picture 46" descr="Бергер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3705225"/>
            <a:ext cx="1885950" cy="160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2" name="Picture 47" descr="Бергер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388" y="2085975"/>
            <a:ext cx="1860550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3" name="Picture 48" descr="Бергер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" y="2085975"/>
            <a:ext cx="1895475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4" name="Picture 49" descr="Бергер1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5235575"/>
            <a:ext cx="1933575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94" name="Picture 50" descr="Бергер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2085975"/>
            <a:ext cx="1933575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9542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13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9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804863" y="2119313"/>
            <a:ext cx="7631112" cy="4610100"/>
            <a:chOff x="507" y="1467"/>
            <a:chExt cx="4807" cy="2904"/>
          </a:xfrm>
        </p:grpSpPr>
        <p:sp>
          <p:nvSpPr>
            <p:cNvPr id="13341" name="Rectangle 3"/>
            <p:cNvSpPr>
              <a:spLocks noChangeArrowheads="1"/>
            </p:cNvSpPr>
            <p:nvPr/>
          </p:nvSpPr>
          <p:spPr bwMode="auto">
            <a:xfrm>
              <a:off x="507" y="1518"/>
              <a:ext cx="4763" cy="2853"/>
            </a:xfrm>
            <a:prstGeom prst="rect">
              <a:avLst/>
            </a:prstGeom>
            <a:gradFill rotWithShape="0">
              <a:gsLst>
                <a:gs pos="0">
                  <a:srgbClr val="996633"/>
                </a:gs>
                <a:gs pos="50000">
                  <a:srgbClr val="800000"/>
                </a:gs>
                <a:gs pos="100000">
                  <a:srgbClr val="996633"/>
                </a:gs>
              </a:gsLst>
              <a:lin ang="18900000" scaled="1"/>
            </a:gra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3342" name="Group 4"/>
            <p:cNvGrpSpPr>
              <a:grpSpLocks/>
            </p:cNvGrpSpPr>
            <p:nvPr/>
          </p:nvGrpSpPr>
          <p:grpSpPr bwMode="auto">
            <a:xfrm>
              <a:off x="518" y="1467"/>
              <a:ext cx="4796" cy="2853"/>
              <a:chOff x="520" y="1467"/>
              <a:chExt cx="4762" cy="2853"/>
            </a:xfrm>
          </p:grpSpPr>
          <p:grpSp>
            <p:nvGrpSpPr>
              <p:cNvPr id="13343" name="Group 5"/>
              <p:cNvGrpSpPr>
                <a:grpSpLocks/>
              </p:cNvGrpSpPr>
              <p:nvPr/>
            </p:nvGrpSpPr>
            <p:grpSpPr bwMode="auto">
              <a:xfrm>
                <a:off x="520" y="1467"/>
                <a:ext cx="4762" cy="2853"/>
                <a:chOff x="520" y="1467"/>
                <a:chExt cx="4762" cy="2853"/>
              </a:xfrm>
            </p:grpSpPr>
            <p:sp>
              <p:nvSpPr>
                <p:cNvPr id="13345" name="Line 6"/>
                <p:cNvSpPr>
                  <a:spLocks noChangeShapeType="1"/>
                </p:cNvSpPr>
                <p:nvPr/>
              </p:nvSpPr>
              <p:spPr bwMode="auto">
                <a:xfrm>
                  <a:off x="1697" y="1468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46" name="Line 7"/>
                <p:cNvSpPr>
                  <a:spLocks noChangeShapeType="1"/>
                </p:cNvSpPr>
                <p:nvPr/>
              </p:nvSpPr>
              <p:spPr bwMode="auto">
                <a:xfrm>
                  <a:off x="4052" y="1468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47" name="Line 8"/>
                <p:cNvSpPr>
                  <a:spLocks noChangeShapeType="1"/>
                </p:cNvSpPr>
                <p:nvPr/>
              </p:nvSpPr>
              <p:spPr bwMode="auto">
                <a:xfrm>
                  <a:off x="520" y="1467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48" name="Line 9"/>
                <p:cNvSpPr>
                  <a:spLocks noChangeShapeType="1"/>
                </p:cNvSpPr>
                <p:nvPr/>
              </p:nvSpPr>
              <p:spPr bwMode="auto">
                <a:xfrm>
                  <a:off x="520" y="3368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49" name="Line 10"/>
                <p:cNvSpPr>
                  <a:spLocks noChangeShapeType="1"/>
                </p:cNvSpPr>
                <p:nvPr/>
              </p:nvSpPr>
              <p:spPr bwMode="auto">
                <a:xfrm>
                  <a:off x="520" y="4319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50" name="Line 11"/>
                <p:cNvSpPr>
                  <a:spLocks noChangeShapeType="1"/>
                </p:cNvSpPr>
                <p:nvPr/>
              </p:nvSpPr>
              <p:spPr bwMode="auto">
                <a:xfrm>
                  <a:off x="520" y="1467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51" name="Line 12"/>
                <p:cNvSpPr>
                  <a:spLocks noChangeShapeType="1"/>
                </p:cNvSpPr>
                <p:nvPr/>
              </p:nvSpPr>
              <p:spPr bwMode="auto">
                <a:xfrm>
                  <a:off x="5229" y="1467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52" name="Line 13"/>
                <p:cNvSpPr>
                  <a:spLocks noChangeShapeType="1"/>
                </p:cNvSpPr>
                <p:nvPr/>
              </p:nvSpPr>
              <p:spPr bwMode="auto">
                <a:xfrm>
                  <a:off x="573" y="2418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3344" name="Line 14"/>
              <p:cNvSpPr>
                <a:spLocks noChangeShapeType="1"/>
              </p:cNvSpPr>
              <p:nvPr/>
            </p:nvSpPr>
            <p:spPr bwMode="auto">
              <a:xfrm>
                <a:off x="2874" y="1468"/>
                <a:ext cx="1" cy="2852"/>
              </a:xfrm>
              <a:prstGeom prst="line">
                <a:avLst/>
              </a:prstGeom>
              <a:noFill/>
              <a:ln w="9525">
                <a:solidFill>
                  <a:srgbClr val="FFCC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58383" name="AutoShape 15"/>
          <p:cNvSpPr>
            <a:spLocks noChangeArrowheads="1"/>
          </p:cNvSpPr>
          <p:nvPr/>
        </p:nvSpPr>
        <p:spPr bwMode="auto">
          <a:xfrm>
            <a:off x="2781300" y="958850"/>
            <a:ext cx="3898900" cy="5794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CC99"/>
              </a:gs>
              <a:gs pos="50000">
                <a:srgbClr val="FFE6CD"/>
              </a:gs>
              <a:gs pos="100000">
                <a:srgbClr val="FFCC9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/>
              <a:t>7-1-3</a:t>
            </a:r>
          </a:p>
        </p:txBody>
      </p:sp>
      <p:sp>
        <p:nvSpPr>
          <p:cNvPr id="13316" name="Text Box 16"/>
          <p:cNvSpPr txBox="1">
            <a:spLocks noChangeArrowheads="1"/>
          </p:cNvSpPr>
          <p:nvPr/>
        </p:nvSpPr>
        <p:spPr bwMode="auto">
          <a:xfrm>
            <a:off x="1544638" y="28575"/>
            <a:ext cx="7145337" cy="519113"/>
          </a:xfrm>
          <a:prstGeom prst="rec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ru-RU" sz="2800" b="1">
                <a:solidFill>
                  <a:srgbClr val="FFFFCC"/>
                </a:solidFill>
              </a:rPr>
              <a:t>Вычислите, укажите правильный ответ </a:t>
            </a:r>
          </a:p>
        </p:txBody>
      </p:sp>
      <p:sp>
        <p:nvSpPr>
          <p:cNvPr id="13317" name="AutoShape 1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1289050" y="2578100"/>
            <a:ext cx="9064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300</a:t>
            </a:r>
          </a:p>
        </p:txBody>
      </p:sp>
      <p:sp>
        <p:nvSpPr>
          <p:cNvPr id="13318" name="AutoShape 1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092700" y="2578100"/>
            <a:ext cx="8810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320</a:t>
            </a:r>
          </a:p>
        </p:txBody>
      </p:sp>
      <p:sp>
        <p:nvSpPr>
          <p:cNvPr id="13319" name="AutoShape 19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897688" y="257810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290</a:t>
            </a:r>
          </a:p>
        </p:txBody>
      </p:sp>
      <p:sp>
        <p:nvSpPr>
          <p:cNvPr id="13320" name="AutoShape 20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3262313" y="257810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100</a:t>
            </a:r>
          </a:p>
        </p:txBody>
      </p:sp>
      <p:sp>
        <p:nvSpPr>
          <p:cNvPr id="13321" name="AutoShape 21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1289050" y="4070350"/>
            <a:ext cx="9064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180</a:t>
            </a:r>
          </a:p>
        </p:txBody>
      </p:sp>
      <p:sp>
        <p:nvSpPr>
          <p:cNvPr id="13322" name="AutoShape 22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5092700" y="4070350"/>
            <a:ext cx="8810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150</a:t>
            </a:r>
          </a:p>
        </p:txBody>
      </p:sp>
      <p:sp>
        <p:nvSpPr>
          <p:cNvPr id="13323" name="AutoShape 2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897688" y="407035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330</a:t>
            </a:r>
          </a:p>
        </p:txBody>
      </p:sp>
      <p:sp>
        <p:nvSpPr>
          <p:cNvPr id="13324" name="AutoShape 2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62313" y="407035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280</a:t>
            </a:r>
          </a:p>
        </p:txBody>
      </p:sp>
      <p:sp>
        <p:nvSpPr>
          <p:cNvPr id="13325" name="AutoShape 2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1289050" y="5564188"/>
            <a:ext cx="9064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260</a:t>
            </a:r>
          </a:p>
        </p:txBody>
      </p:sp>
      <p:sp>
        <p:nvSpPr>
          <p:cNvPr id="13326" name="AutoShape 2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092700" y="5564188"/>
            <a:ext cx="8810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310</a:t>
            </a:r>
          </a:p>
        </p:txBody>
      </p:sp>
      <p:sp>
        <p:nvSpPr>
          <p:cNvPr id="13327" name="AutoShape 2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897688" y="5564188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270</a:t>
            </a:r>
          </a:p>
        </p:txBody>
      </p:sp>
      <p:sp>
        <p:nvSpPr>
          <p:cNvPr id="13328" name="AutoShape 2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62313" y="5564188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3</a:t>
            </a:r>
          </a:p>
        </p:txBody>
      </p:sp>
      <p:pic>
        <p:nvPicPr>
          <p:cNvPr id="13329" name="Picture 29" descr="BD19582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43050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0" name="Picture 30" descr="Бергер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3660775"/>
            <a:ext cx="1933575" cy="160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1" name="Picture 31" descr="Бергер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" y="3694113"/>
            <a:ext cx="1895475" cy="160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2" name="Picture 32" descr="Бергер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01850"/>
            <a:ext cx="18859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33" name="Picture 33" descr="Бергер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388" y="5235575"/>
            <a:ext cx="1860550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4" name="Picture 34" descr="Бергер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" y="5235575"/>
            <a:ext cx="1895475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5" name="Picture 35" descr="Бергер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0" y="3692525"/>
            <a:ext cx="1885950" cy="160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6" name="Picture 36" descr="Бергер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388" y="2085975"/>
            <a:ext cx="1860550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7" name="Picture 37" descr="Бергер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" y="2085975"/>
            <a:ext cx="1895475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8" name="Picture 38" descr="Бергер1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5235575"/>
            <a:ext cx="1933575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9" name="Picture 39" descr="Бергер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2085975"/>
            <a:ext cx="1933575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408" name="Picture 40" descr="Бергер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388" y="3660775"/>
            <a:ext cx="1860550" cy="160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8229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4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13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3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62313" y="5564188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400</a:t>
            </a:r>
          </a:p>
        </p:txBody>
      </p:sp>
      <p:grpSp>
        <p:nvGrpSpPr>
          <p:cNvPr id="14339" name="Group 2"/>
          <p:cNvGrpSpPr>
            <a:grpSpLocks/>
          </p:cNvGrpSpPr>
          <p:nvPr/>
        </p:nvGrpSpPr>
        <p:grpSpPr bwMode="auto">
          <a:xfrm>
            <a:off x="803275" y="2119313"/>
            <a:ext cx="7632700" cy="4529137"/>
            <a:chOff x="506" y="1467"/>
            <a:chExt cx="4808" cy="2853"/>
          </a:xfrm>
        </p:grpSpPr>
        <p:sp>
          <p:nvSpPr>
            <p:cNvPr id="14367" name="Rectangle 3"/>
            <p:cNvSpPr>
              <a:spLocks noChangeArrowheads="1"/>
            </p:cNvSpPr>
            <p:nvPr/>
          </p:nvSpPr>
          <p:spPr bwMode="auto">
            <a:xfrm>
              <a:off x="506" y="1467"/>
              <a:ext cx="4763" cy="2853"/>
            </a:xfrm>
            <a:prstGeom prst="rect">
              <a:avLst/>
            </a:prstGeom>
            <a:gradFill rotWithShape="0">
              <a:gsLst>
                <a:gs pos="0">
                  <a:srgbClr val="996633"/>
                </a:gs>
                <a:gs pos="50000">
                  <a:srgbClr val="800000"/>
                </a:gs>
                <a:gs pos="100000">
                  <a:srgbClr val="996633"/>
                </a:gs>
              </a:gsLst>
              <a:lin ang="18900000" scaled="1"/>
            </a:gra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4368" name="Group 4"/>
            <p:cNvGrpSpPr>
              <a:grpSpLocks/>
            </p:cNvGrpSpPr>
            <p:nvPr/>
          </p:nvGrpSpPr>
          <p:grpSpPr bwMode="auto">
            <a:xfrm>
              <a:off x="518" y="1467"/>
              <a:ext cx="4796" cy="2853"/>
              <a:chOff x="520" y="1467"/>
              <a:chExt cx="4762" cy="2853"/>
            </a:xfrm>
          </p:grpSpPr>
          <p:grpSp>
            <p:nvGrpSpPr>
              <p:cNvPr id="14369" name="Group 5"/>
              <p:cNvGrpSpPr>
                <a:grpSpLocks/>
              </p:cNvGrpSpPr>
              <p:nvPr/>
            </p:nvGrpSpPr>
            <p:grpSpPr bwMode="auto">
              <a:xfrm>
                <a:off x="520" y="1467"/>
                <a:ext cx="4762" cy="2853"/>
                <a:chOff x="520" y="1467"/>
                <a:chExt cx="4762" cy="2853"/>
              </a:xfrm>
            </p:grpSpPr>
            <p:sp>
              <p:nvSpPr>
                <p:cNvPr id="14371" name="Line 6"/>
                <p:cNvSpPr>
                  <a:spLocks noChangeShapeType="1"/>
                </p:cNvSpPr>
                <p:nvPr/>
              </p:nvSpPr>
              <p:spPr bwMode="auto">
                <a:xfrm>
                  <a:off x="1697" y="1468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372" name="Line 7"/>
                <p:cNvSpPr>
                  <a:spLocks noChangeShapeType="1"/>
                </p:cNvSpPr>
                <p:nvPr/>
              </p:nvSpPr>
              <p:spPr bwMode="auto">
                <a:xfrm>
                  <a:off x="4052" y="1468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373" name="Line 8"/>
                <p:cNvSpPr>
                  <a:spLocks noChangeShapeType="1"/>
                </p:cNvSpPr>
                <p:nvPr/>
              </p:nvSpPr>
              <p:spPr bwMode="auto">
                <a:xfrm>
                  <a:off x="520" y="1467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374" name="Line 9"/>
                <p:cNvSpPr>
                  <a:spLocks noChangeShapeType="1"/>
                </p:cNvSpPr>
                <p:nvPr/>
              </p:nvSpPr>
              <p:spPr bwMode="auto">
                <a:xfrm>
                  <a:off x="520" y="3368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375" name="Line 10"/>
                <p:cNvSpPr>
                  <a:spLocks noChangeShapeType="1"/>
                </p:cNvSpPr>
                <p:nvPr/>
              </p:nvSpPr>
              <p:spPr bwMode="auto">
                <a:xfrm>
                  <a:off x="520" y="4319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376" name="Line 11"/>
                <p:cNvSpPr>
                  <a:spLocks noChangeShapeType="1"/>
                </p:cNvSpPr>
                <p:nvPr/>
              </p:nvSpPr>
              <p:spPr bwMode="auto">
                <a:xfrm>
                  <a:off x="520" y="1467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377" name="Line 12"/>
                <p:cNvSpPr>
                  <a:spLocks noChangeShapeType="1"/>
                </p:cNvSpPr>
                <p:nvPr/>
              </p:nvSpPr>
              <p:spPr bwMode="auto">
                <a:xfrm>
                  <a:off x="5229" y="1467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378" name="Line 13"/>
                <p:cNvSpPr>
                  <a:spLocks noChangeShapeType="1"/>
                </p:cNvSpPr>
                <p:nvPr/>
              </p:nvSpPr>
              <p:spPr bwMode="auto">
                <a:xfrm>
                  <a:off x="573" y="2418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4370" name="Line 14"/>
              <p:cNvSpPr>
                <a:spLocks noChangeShapeType="1"/>
              </p:cNvSpPr>
              <p:nvPr/>
            </p:nvSpPr>
            <p:spPr bwMode="auto">
              <a:xfrm>
                <a:off x="2874" y="1468"/>
                <a:ext cx="1" cy="2852"/>
              </a:xfrm>
              <a:prstGeom prst="line">
                <a:avLst/>
              </a:prstGeom>
              <a:noFill/>
              <a:ln w="9525">
                <a:solidFill>
                  <a:srgbClr val="FFCC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pic>
        <p:nvPicPr>
          <p:cNvPr id="59436" name="Picture 44" descr="Бергер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538" y="5235575"/>
            <a:ext cx="1947862" cy="1612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1" name="AutoShape 1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1289050" y="2578100"/>
            <a:ext cx="9064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300</a:t>
            </a:r>
          </a:p>
        </p:txBody>
      </p:sp>
      <p:sp>
        <p:nvSpPr>
          <p:cNvPr id="14342" name="AutoShape 1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092700" y="2578100"/>
            <a:ext cx="8810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320</a:t>
            </a:r>
          </a:p>
        </p:txBody>
      </p:sp>
      <p:sp>
        <p:nvSpPr>
          <p:cNvPr id="14343" name="AutoShape 19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897688" y="257810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290</a:t>
            </a:r>
          </a:p>
        </p:txBody>
      </p:sp>
      <p:sp>
        <p:nvSpPr>
          <p:cNvPr id="14344" name="AutoShape 20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3262313" y="257810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100</a:t>
            </a:r>
          </a:p>
        </p:txBody>
      </p:sp>
      <p:sp>
        <p:nvSpPr>
          <p:cNvPr id="14345" name="AutoShape 21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1289050" y="4070350"/>
            <a:ext cx="9064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180</a:t>
            </a:r>
          </a:p>
        </p:txBody>
      </p:sp>
      <p:sp>
        <p:nvSpPr>
          <p:cNvPr id="14346" name="AutoShape 22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5092700" y="4070350"/>
            <a:ext cx="8810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150</a:t>
            </a:r>
          </a:p>
        </p:txBody>
      </p:sp>
      <p:sp>
        <p:nvSpPr>
          <p:cNvPr id="14347" name="AutoShape 2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897688" y="407035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330</a:t>
            </a:r>
          </a:p>
        </p:txBody>
      </p:sp>
      <p:sp>
        <p:nvSpPr>
          <p:cNvPr id="14348" name="AutoShape 2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62313" y="407035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280</a:t>
            </a:r>
          </a:p>
        </p:txBody>
      </p:sp>
      <p:sp>
        <p:nvSpPr>
          <p:cNvPr id="14349" name="AutoShape 2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1289050" y="5564188"/>
            <a:ext cx="9064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260</a:t>
            </a:r>
          </a:p>
        </p:txBody>
      </p:sp>
      <p:sp>
        <p:nvSpPr>
          <p:cNvPr id="14350" name="AutoShape 2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092700" y="5564188"/>
            <a:ext cx="8810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310</a:t>
            </a:r>
          </a:p>
        </p:txBody>
      </p:sp>
      <p:sp>
        <p:nvSpPr>
          <p:cNvPr id="14351" name="AutoShape 2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897688" y="5564188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270</a:t>
            </a:r>
          </a:p>
        </p:txBody>
      </p:sp>
      <p:pic>
        <p:nvPicPr>
          <p:cNvPr id="14352" name="Picture 29" descr="BD19582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43050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422" name="WordArt 30"/>
          <p:cNvSpPr>
            <a:spLocks noChangeArrowheads="1" noChangeShapeType="1" noTextEdit="1"/>
          </p:cNvSpPr>
          <p:nvPr/>
        </p:nvSpPr>
        <p:spPr bwMode="auto">
          <a:xfrm>
            <a:off x="1836738" y="581025"/>
            <a:ext cx="7032625" cy="10445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CC99"/>
                </a:solidFill>
                <a:effectLst>
                  <a:outerShdw dist="125724" dir="18900000" algn="ctr" rotWithShape="0">
                    <a:srgbClr val="996633"/>
                  </a:outerShdw>
                </a:effectLst>
                <a:latin typeface="Impact"/>
              </a:rPr>
              <a:t>Поздравляем!!!</a:t>
            </a:r>
          </a:p>
        </p:txBody>
      </p:sp>
      <p:sp>
        <p:nvSpPr>
          <p:cNvPr id="59423" name="AutoShape 31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8362950" y="5072063"/>
            <a:ext cx="781050" cy="1246187"/>
          </a:xfrm>
          <a:prstGeom prst="actionButtonBlank">
            <a:avLst/>
          </a:prstGeom>
          <a:gradFill rotWithShape="0">
            <a:gsLst>
              <a:gs pos="0">
                <a:srgbClr val="CC9900"/>
              </a:gs>
              <a:gs pos="50000">
                <a:srgbClr val="FFFFCC"/>
              </a:gs>
              <a:gs pos="100000">
                <a:srgbClr val="CC9900"/>
              </a:gs>
            </a:gsLst>
            <a:lin ang="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424" name="AutoShape 32"/>
          <p:cNvSpPr>
            <a:spLocks noChangeArrowheads="1"/>
          </p:cNvSpPr>
          <p:nvPr/>
        </p:nvSpPr>
        <p:spPr bwMode="auto">
          <a:xfrm>
            <a:off x="8489950" y="4114800"/>
            <a:ext cx="514350" cy="882650"/>
          </a:xfrm>
          <a:prstGeom prst="downArrow">
            <a:avLst>
              <a:gd name="adj1" fmla="val 50000"/>
              <a:gd name="adj2" fmla="val 42901"/>
            </a:avLst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ru-RU" sz="1800"/>
              <a:t>Выход</a:t>
            </a:r>
            <a:endParaRPr lang="en-US" sz="1800"/>
          </a:p>
        </p:txBody>
      </p:sp>
      <p:pic>
        <p:nvPicPr>
          <p:cNvPr id="14356" name="Picture 33" descr="Бергер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3660775"/>
            <a:ext cx="1933575" cy="160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7" name="Picture 34" descr="Бергер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" y="3694113"/>
            <a:ext cx="1895475" cy="160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8" name="Picture 35" descr="Бергер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01850"/>
            <a:ext cx="18859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9" name="Picture 36" descr="Бергер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388" y="5235575"/>
            <a:ext cx="1860550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0" name="Picture 37" descr="Бергер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" y="5235575"/>
            <a:ext cx="1895475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1" name="Picture 38" descr="Бергер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0" y="3698875"/>
            <a:ext cx="1885950" cy="160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2" name="Picture 39" descr="Бергер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388" y="2085975"/>
            <a:ext cx="1860550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3" name="Picture 40" descr="Бергер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" y="2085975"/>
            <a:ext cx="1895475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4" name="Picture 41" descr="Бергер1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5235575"/>
            <a:ext cx="1933575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5" name="Picture 42" descr="Бергер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488" y="2081213"/>
            <a:ext cx="1993900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6" name="Picture 43" descr="Бергер8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388" y="3660775"/>
            <a:ext cx="1860550" cy="160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9151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4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13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94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9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75"/>
                                        <p:tgtEl>
                                          <p:spTgt spid="59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22" grpId="0" animBg="1"/>
      <p:bldP spid="59423" grpId="0" animBg="1"/>
      <p:bldP spid="59424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>
            <a:hlinkClick r:id="" action="ppaction://hlinkshowjump?jump=lastslideviewed"/>
          </p:cNvPr>
          <p:cNvGraphicFramePr>
            <a:graphicFrameLocks noChangeAspect="1"/>
          </p:cNvGraphicFramePr>
          <p:nvPr/>
        </p:nvGraphicFramePr>
        <p:xfrm>
          <a:off x="0" y="3175"/>
          <a:ext cx="9144000" cy="685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Слайд" r:id="rId4" imgW="4548526" imgH="3407297" progId="PowerPoint.Slide.8">
                  <p:embed/>
                </p:oleObj>
              </mc:Choice>
              <mc:Fallback>
                <p:oleObj name="Слайд" r:id="rId4" imgW="4548526" imgH="3407297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175"/>
                        <a:ext cx="9144000" cy="685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5873750" y="3527425"/>
            <a:ext cx="1641475" cy="1728788"/>
          </a:xfrm>
          <a:prstGeom prst="actionButtonReturn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131930"/>
      </p:ext>
    </p:extLst>
  </p:cSld>
  <p:clrMapOvr>
    <a:masterClrMapping/>
  </p:clrMapOvr>
  <p:transition advClick="0">
    <p:sndAc>
      <p:stSnd>
        <p:snd r:embed="rId3" name="УТОПИЯ - ошибка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683568" y="4571920"/>
            <a:ext cx="3753478" cy="0"/>
          </a:xfrm>
          <a:prstGeom prst="line">
            <a:avLst/>
          </a:prstGeom>
          <a:ln w="28575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86531" y="5013176"/>
            <a:ext cx="3750511" cy="0"/>
          </a:xfrm>
          <a:prstGeom prst="line">
            <a:avLst/>
          </a:prstGeom>
          <a:ln w="28575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686531" y="5010000"/>
            <a:ext cx="1091458" cy="1588"/>
          </a:xfrm>
          <a:prstGeom prst="line">
            <a:avLst/>
          </a:prstGeom>
          <a:ln w="28575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14282" y="805807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Мама попросила Вову выбрать арбуз массой 8 кг, а дыню – массой на 6 кг меньше. Какой массы должна быть эта дыня?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375782" y="5657097"/>
            <a:ext cx="875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- 6 кг</a:t>
            </a:r>
            <a:endParaRPr lang="ru-RU" sz="24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28219" y="5657098"/>
            <a:ext cx="803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кг</a:t>
            </a:r>
            <a:endParaRPr lang="ru-RU" sz="24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2323351" y="5657097"/>
            <a:ext cx="9525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2 кг</a:t>
            </a:r>
            <a:endParaRPr lang="ru-RU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2463356" y="1177151"/>
            <a:ext cx="2972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876256" y="805807"/>
            <a:ext cx="457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995936" y="3255367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(столько же без 6 кг)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592094" y="6036786"/>
            <a:ext cx="1747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2 кг.</a:t>
            </a: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88" y="3068960"/>
            <a:ext cx="1066800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30" y="2006136"/>
            <a:ext cx="1122626" cy="1122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авая круглая скобка 2"/>
          <p:cNvSpPr/>
          <p:nvPr/>
        </p:nvSpPr>
        <p:spPr>
          <a:xfrm rot="16200000">
            <a:off x="2432730" y="2474891"/>
            <a:ext cx="258117" cy="3750512"/>
          </a:xfrm>
          <a:prstGeom prst="rightBracket">
            <a:avLst/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авая круглая скобка 3"/>
          <p:cNvSpPr/>
          <p:nvPr/>
        </p:nvSpPr>
        <p:spPr>
          <a:xfrm rot="5400000">
            <a:off x="3057909" y="3411337"/>
            <a:ext cx="137337" cy="2620935"/>
          </a:xfrm>
          <a:prstGeom prst="rightBracket">
            <a:avLst/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777989" y="4571920"/>
            <a:ext cx="2659053" cy="0"/>
          </a:xfrm>
          <a:prstGeom prst="line">
            <a:avLst/>
          </a:prstGeom>
          <a:ln w="3810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691680" y="3429000"/>
            <a:ext cx="6880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кг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23751" y="2319263"/>
            <a:ext cx="6880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кг</a:t>
            </a:r>
            <a:endParaRPr lang="ru-RU" dirty="0"/>
          </a:p>
        </p:txBody>
      </p:sp>
      <p:sp>
        <p:nvSpPr>
          <p:cNvPr id="35" name="Правая круглая скобка 34"/>
          <p:cNvSpPr/>
          <p:nvPr/>
        </p:nvSpPr>
        <p:spPr>
          <a:xfrm rot="5400000">
            <a:off x="1140834" y="4694184"/>
            <a:ext cx="218010" cy="1132542"/>
          </a:xfrm>
          <a:prstGeom prst="rightBracket">
            <a:avLst/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479926" y="1513475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424837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А.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9512" y="470287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475656" y="1484784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45694" y="44624"/>
            <a:ext cx="71623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Реши задачу.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27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65896E-6 L -0.59115 0.2226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66" y="11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023 L 0.01042 0.2198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8" y="110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2948E-6 L -0.121 0.3047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59" y="152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60116E-6 L 0.10313 0.18312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56" y="9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44 L -0.05608 0.55399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27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2 0.01063 L -0.01424 0.26381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" y="126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3" grpId="0"/>
      <p:bldP spid="47" grpId="0"/>
      <p:bldP spid="47" grpId="1"/>
      <p:bldP spid="53" grpId="0"/>
      <p:bldP spid="53" grpId="1"/>
      <p:bldP spid="63" grpId="0"/>
      <p:bldP spid="66" grpId="0"/>
      <p:bldP spid="3" grpId="0" animBg="1"/>
      <p:bldP spid="4" grpId="0" animBg="1"/>
      <p:bldP spid="14" grpId="0"/>
      <p:bldP spid="14" grpId="1"/>
      <p:bldP spid="11" grpId="0"/>
      <p:bldP spid="11" grpId="1"/>
      <p:bldP spid="35" grpId="0" animBg="1"/>
      <p:bldP spid="15" grpId="0"/>
      <p:bldP spid="15" grpId="1"/>
      <p:bldP spid="5" grpId="0"/>
      <p:bldP spid="32" grpId="0"/>
      <p:bldP spid="24" grpId="0"/>
      <p:bldP spid="2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88" y="357188"/>
            <a:ext cx="6643687" cy="61436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5" name="Line 5"/>
          <p:cNvSpPr>
            <a:spLocks noChangeShapeType="1"/>
          </p:cNvSpPr>
          <p:nvPr/>
        </p:nvSpPr>
        <p:spPr bwMode="auto">
          <a:xfrm>
            <a:off x="1500188" y="3500438"/>
            <a:ext cx="6643687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4857750" y="357188"/>
            <a:ext cx="0" cy="607218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AutoShape 44"/>
          <p:cNvSpPr>
            <a:spLocks noChangeArrowheads="1"/>
          </p:cNvSpPr>
          <p:nvPr/>
        </p:nvSpPr>
        <p:spPr bwMode="auto">
          <a:xfrm>
            <a:off x="5429250" y="2357438"/>
            <a:ext cx="438150" cy="446087"/>
          </a:xfrm>
          <a:prstGeom prst="flowChartConnector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1" name="Line 42"/>
          <p:cNvSpPr>
            <a:spLocks noChangeShapeType="1"/>
          </p:cNvSpPr>
          <p:nvPr/>
        </p:nvSpPr>
        <p:spPr bwMode="auto">
          <a:xfrm flipH="1">
            <a:off x="5643563" y="357188"/>
            <a:ext cx="2495550" cy="2286000"/>
          </a:xfrm>
          <a:prstGeom prst="line">
            <a:avLst/>
          </a:prstGeom>
          <a:noFill/>
          <a:ln w="254000">
            <a:solidFill>
              <a:srgbClr val="CC99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Line 25"/>
          <p:cNvSpPr>
            <a:spLocks noChangeShapeType="1"/>
          </p:cNvSpPr>
          <p:nvPr/>
        </p:nvSpPr>
        <p:spPr bwMode="auto">
          <a:xfrm flipH="1">
            <a:off x="4929188" y="428625"/>
            <a:ext cx="3143250" cy="6057900"/>
          </a:xfrm>
          <a:prstGeom prst="line">
            <a:avLst/>
          </a:prstGeom>
          <a:noFill/>
          <a:ln w="2540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871469" y="5415607"/>
            <a:ext cx="6880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кг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59655" y="5415607"/>
            <a:ext cx="6880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кг</a:t>
            </a:r>
            <a:endParaRPr lang="ru-RU" sz="2400" dirty="0">
              <a:solidFill>
                <a:prstClr val="black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83568" y="4571920"/>
            <a:ext cx="3753478" cy="0"/>
          </a:xfrm>
          <a:prstGeom prst="line">
            <a:avLst/>
          </a:prstGeom>
          <a:ln w="28575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686531" y="5010000"/>
            <a:ext cx="1091458" cy="1588"/>
          </a:xfrm>
          <a:prstGeom prst="line">
            <a:avLst/>
          </a:prstGeom>
          <a:ln w="28575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14282" y="805807"/>
            <a:ext cx="86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Дополни условие задачи ответом предыдущей задачи.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547298" y="4115163"/>
            <a:ext cx="9525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+ 2 кг</a:t>
            </a:r>
            <a:endParaRPr lang="ru-RU" sz="24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799735" y="4115164"/>
            <a:ext cx="803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кг</a:t>
            </a:r>
            <a:endParaRPr lang="ru-RU" sz="24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7526419" y="4119314"/>
            <a:ext cx="1208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10  кг</a:t>
            </a:r>
            <a:endParaRPr lang="ru-RU" sz="2400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5763610" y="4494852"/>
            <a:ext cx="19191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10 кг.</a:t>
            </a: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88" y="3068960"/>
            <a:ext cx="1066800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30" y="2006136"/>
            <a:ext cx="1122626" cy="1122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авая круглая скобка 2"/>
          <p:cNvSpPr/>
          <p:nvPr/>
        </p:nvSpPr>
        <p:spPr>
          <a:xfrm rot="16200000">
            <a:off x="2432730" y="2474891"/>
            <a:ext cx="258117" cy="3750512"/>
          </a:xfrm>
          <a:prstGeom prst="rightBracket">
            <a:avLst/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74078" y="540010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23751" y="2319263"/>
            <a:ext cx="6880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кг</a:t>
            </a:r>
            <a:endParaRPr lang="ru-RU" dirty="0"/>
          </a:p>
        </p:txBody>
      </p:sp>
      <p:sp>
        <p:nvSpPr>
          <p:cNvPr id="35" name="Правая круглая скобка 34"/>
          <p:cNvSpPr/>
          <p:nvPr/>
        </p:nvSpPr>
        <p:spPr>
          <a:xfrm rot="5400000">
            <a:off x="1140834" y="4694184"/>
            <a:ext cx="218010" cy="1132542"/>
          </a:xfrm>
          <a:prstGeom prst="rightBracket">
            <a:avLst/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987824" y="2730114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424837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А.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9512" y="470287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1301859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Масса арбуза 8 кг, а дыни -          кг.  Найди массу арбуза и дыни вместе.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2411760" y="2319263"/>
            <a:ext cx="476253" cy="1283370"/>
          </a:xfrm>
          <a:prstGeom prst="rightBrace">
            <a:avLst>
              <a:gd name="adj1" fmla="val 53912"/>
              <a:gd name="adj2" fmla="val 50000"/>
            </a:avLst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299815" y="3717032"/>
            <a:ext cx="6880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кг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63688" y="3119329"/>
            <a:ext cx="566966" cy="590872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277246" y="1197146"/>
            <a:ext cx="566966" cy="590872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5282982" y="4487923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ru-RU" dirty="0"/>
          </a:p>
        </p:txBody>
      </p:sp>
      <p:sp>
        <p:nvSpPr>
          <p:cNvPr id="38" name="Правая фигурная скобка 37"/>
          <p:cNvSpPr/>
          <p:nvPr/>
        </p:nvSpPr>
        <p:spPr>
          <a:xfrm>
            <a:off x="4706918" y="4077072"/>
            <a:ext cx="476253" cy="1283370"/>
          </a:xfrm>
          <a:prstGeom prst="rightBrace">
            <a:avLst>
              <a:gd name="adj1" fmla="val 53912"/>
              <a:gd name="adj2" fmla="val 50000"/>
            </a:avLst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0" y="5877272"/>
            <a:ext cx="9036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  <a:sym typeface="Symbol"/>
              </a:rPr>
              <a:t></a:t>
            </a:r>
            <a:r>
              <a:rPr lang="ru-RU" sz="2400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Сможет ли Вова один донести покупку, если  он может поднять 10 кг.</a:t>
            </a:r>
            <a:endParaRPr lang="ru-RU" sz="2400" b="1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45694" y="44624"/>
            <a:ext cx="71623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Реши задачу.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89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39306E-6 L 0.3849 -0.593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36" y="-29665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46821E-6 L 0.09271 -0.3227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35" y="-16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6" grpId="1"/>
      <p:bldP spid="26" grpId="0"/>
      <p:bldP spid="27" grpId="0"/>
      <p:bldP spid="33" grpId="0"/>
      <p:bldP spid="66" grpId="0"/>
      <p:bldP spid="14" grpId="0"/>
      <p:bldP spid="14" grpId="1"/>
      <p:bldP spid="15" grpId="0"/>
      <p:bldP spid="7" grpId="0" animBg="1"/>
      <p:bldP spid="37" grpId="0"/>
      <p:bldP spid="38" grpId="0" animBg="1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ru-RU" sz="9600" dirty="0" smtClean="0">
                <a:latin typeface="Arial Black" pitchFamily="34" charset="0"/>
              </a:rPr>
              <a:t>Я</a:t>
            </a:r>
          </a:p>
          <a:p>
            <a:pPr algn="ctr"/>
            <a:r>
              <a:rPr lang="ru-RU" sz="9600" dirty="0" smtClean="0">
                <a:latin typeface="Arial Black" pitchFamily="34" charset="0"/>
              </a:rPr>
              <a:t>(мне)</a:t>
            </a:r>
            <a:endParaRPr lang="ru-RU" sz="9600" dirty="0">
              <a:latin typeface="Arial Black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Запомнил</a:t>
            </a:r>
          </a:p>
          <a:p>
            <a:r>
              <a:rPr lang="ru-RU" dirty="0" smtClean="0"/>
              <a:t>Повторил</a:t>
            </a:r>
          </a:p>
          <a:p>
            <a:r>
              <a:rPr lang="ru-RU" dirty="0" smtClean="0"/>
              <a:t>Научился</a:t>
            </a:r>
          </a:p>
          <a:p>
            <a:r>
              <a:rPr lang="ru-RU" dirty="0" smtClean="0"/>
              <a:t>Захотелось</a:t>
            </a:r>
          </a:p>
          <a:p>
            <a:r>
              <a:rPr lang="ru-RU" dirty="0" smtClean="0"/>
              <a:t>Было интересно</a:t>
            </a:r>
          </a:p>
          <a:p>
            <a:r>
              <a:rPr lang="ru-RU" dirty="0" smtClean="0"/>
              <a:t>понравилось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629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88" y="357188"/>
            <a:ext cx="6643687" cy="61436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67" name="Line 5"/>
          <p:cNvSpPr>
            <a:spLocks noChangeShapeType="1"/>
          </p:cNvSpPr>
          <p:nvPr/>
        </p:nvSpPr>
        <p:spPr bwMode="auto">
          <a:xfrm>
            <a:off x="1500188" y="3357563"/>
            <a:ext cx="6643687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68" name="Line 5"/>
          <p:cNvSpPr>
            <a:spLocks noChangeShapeType="1"/>
          </p:cNvSpPr>
          <p:nvPr/>
        </p:nvSpPr>
        <p:spPr bwMode="auto">
          <a:xfrm>
            <a:off x="4857750" y="357188"/>
            <a:ext cx="0" cy="607218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25" y="785813"/>
            <a:ext cx="457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reeform 64"/>
          <p:cNvSpPr>
            <a:spLocks/>
          </p:cNvSpPr>
          <p:nvPr/>
        </p:nvSpPr>
        <p:spPr bwMode="auto">
          <a:xfrm>
            <a:off x="6000750" y="428625"/>
            <a:ext cx="2100263" cy="677863"/>
          </a:xfrm>
          <a:custGeom>
            <a:avLst/>
            <a:gdLst>
              <a:gd name="T0" fmla="*/ 0 w 744"/>
              <a:gd name="T1" fmla="*/ 2147483647 h 208"/>
              <a:gd name="T2" fmla="*/ 2147483647 w 744"/>
              <a:gd name="T3" fmla="*/ 2147483647 h 208"/>
              <a:gd name="T4" fmla="*/ 2147483647 w 744"/>
              <a:gd name="T5" fmla="*/ 2147483647 h 208"/>
              <a:gd name="T6" fmla="*/ 2147483647 w 744"/>
              <a:gd name="T7" fmla="*/ 2147483647 h 208"/>
              <a:gd name="T8" fmla="*/ 2147483647 w 744"/>
              <a:gd name="T9" fmla="*/ 2147483647 h 208"/>
              <a:gd name="T10" fmla="*/ 2147483647 w 744"/>
              <a:gd name="T11" fmla="*/ 2147483647 h 2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44"/>
              <a:gd name="T19" fmla="*/ 0 h 208"/>
              <a:gd name="T20" fmla="*/ 744 w 744"/>
              <a:gd name="T21" fmla="*/ 208 h 2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44" h="208">
                <a:moveTo>
                  <a:pt x="0" y="112"/>
                </a:moveTo>
                <a:cubicBezTo>
                  <a:pt x="12" y="96"/>
                  <a:pt x="24" y="80"/>
                  <a:pt x="48" y="64"/>
                </a:cubicBezTo>
                <a:cubicBezTo>
                  <a:pt x="72" y="48"/>
                  <a:pt x="56" y="24"/>
                  <a:pt x="144" y="16"/>
                </a:cubicBezTo>
                <a:cubicBezTo>
                  <a:pt x="232" y="8"/>
                  <a:pt x="480" y="0"/>
                  <a:pt x="576" y="16"/>
                </a:cubicBezTo>
                <a:cubicBezTo>
                  <a:pt x="672" y="32"/>
                  <a:pt x="696" y="80"/>
                  <a:pt x="720" y="112"/>
                </a:cubicBezTo>
                <a:cubicBezTo>
                  <a:pt x="744" y="144"/>
                  <a:pt x="732" y="176"/>
                  <a:pt x="720" y="208"/>
                </a:cubicBezTo>
              </a:path>
            </a:pathLst>
          </a:custGeom>
          <a:noFill/>
          <a:ln w="2540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 flipH="1">
            <a:off x="4786313" y="714375"/>
            <a:ext cx="1285875" cy="2928938"/>
          </a:xfrm>
          <a:prstGeom prst="line">
            <a:avLst/>
          </a:prstGeom>
          <a:noFill/>
          <a:ln w="2540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Freeform 64"/>
          <p:cNvSpPr>
            <a:spLocks/>
          </p:cNvSpPr>
          <p:nvPr/>
        </p:nvSpPr>
        <p:spPr bwMode="auto">
          <a:xfrm rot="10800000">
            <a:off x="4714875" y="3643313"/>
            <a:ext cx="2214563" cy="677862"/>
          </a:xfrm>
          <a:custGeom>
            <a:avLst/>
            <a:gdLst>
              <a:gd name="T0" fmla="*/ 0 w 744"/>
              <a:gd name="T1" fmla="*/ 2147483647 h 208"/>
              <a:gd name="T2" fmla="*/ 2147483647 w 744"/>
              <a:gd name="T3" fmla="*/ 2147483647 h 208"/>
              <a:gd name="T4" fmla="*/ 2147483647 w 744"/>
              <a:gd name="T5" fmla="*/ 2147483647 h 208"/>
              <a:gd name="T6" fmla="*/ 2147483647 w 744"/>
              <a:gd name="T7" fmla="*/ 2147483647 h 208"/>
              <a:gd name="T8" fmla="*/ 2147483647 w 744"/>
              <a:gd name="T9" fmla="*/ 2147483647 h 208"/>
              <a:gd name="T10" fmla="*/ 2147483647 w 744"/>
              <a:gd name="T11" fmla="*/ 2147483647 h 2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44"/>
              <a:gd name="T19" fmla="*/ 0 h 208"/>
              <a:gd name="T20" fmla="*/ 744 w 744"/>
              <a:gd name="T21" fmla="*/ 208 h 2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44" h="208">
                <a:moveTo>
                  <a:pt x="0" y="112"/>
                </a:moveTo>
                <a:cubicBezTo>
                  <a:pt x="12" y="96"/>
                  <a:pt x="24" y="80"/>
                  <a:pt x="48" y="64"/>
                </a:cubicBezTo>
                <a:cubicBezTo>
                  <a:pt x="72" y="48"/>
                  <a:pt x="56" y="24"/>
                  <a:pt x="144" y="16"/>
                </a:cubicBezTo>
                <a:cubicBezTo>
                  <a:pt x="232" y="8"/>
                  <a:pt x="480" y="0"/>
                  <a:pt x="576" y="16"/>
                </a:cubicBezTo>
                <a:cubicBezTo>
                  <a:pt x="672" y="32"/>
                  <a:pt x="696" y="80"/>
                  <a:pt x="720" y="112"/>
                </a:cubicBezTo>
                <a:cubicBezTo>
                  <a:pt x="744" y="144"/>
                  <a:pt x="732" y="176"/>
                  <a:pt x="720" y="208"/>
                </a:cubicBezTo>
              </a:path>
            </a:pathLst>
          </a:custGeom>
          <a:noFill/>
          <a:ln w="2540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 flipH="1">
            <a:off x="6858000" y="1143000"/>
            <a:ext cx="1214438" cy="2928938"/>
          </a:xfrm>
          <a:prstGeom prst="line">
            <a:avLst/>
          </a:prstGeom>
          <a:noFill/>
          <a:ln w="254000">
            <a:solidFill>
              <a:srgbClr val="92D05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 flipH="1">
            <a:off x="6072188" y="928688"/>
            <a:ext cx="2071687" cy="5143500"/>
          </a:xfrm>
          <a:prstGeom prst="line">
            <a:avLst/>
          </a:prstGeom>
          <a:noFill/>
          <a:ln w="2540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Freeform 64"/>
          <p:cNvSpPr>
            <a:spLocks/>
          </p:cNvSpPr>
          <p:nvPr/>
        </p:nvSpPr>
        <p:spPr bwMode="auto">
          <a:xfrm rot="10800000">
            <a:off x="3929063" y="5786438"/>
            <a:ext cx="2143125" cy="677862"/>
          </a:xfrm>
          <a:custGeom>
            <a:avLst/>
            <a:gdLst>
              <a:gd name="T0" fmla="*/ 0 w 744"/>
              <a:gd name="T1" fmla="*/ 2147483647 h 208"/>
              <a:gd name="T2" fmla="*/ 2147483647 w 744"/>
              <a:gd name="T3" fmla="*/ 2147483647 h 208"/>
              <a:gd name="T4" fmla="*/ 2147483647 w 744"/>
              <a:gd name="T5" fmla="*/ 2147483647 h 208"/>
              <a:gd name="T6" fmla="*/ 2147483647 w 744"/>
              <a:gd name="T7" fmla="*/ 2147483647 h 208"/>
              <a:gd name="T8" fmla="*/ 2147483647 w 744"/>
              <a:gd name="T9" fmla="*/ 2147483647 h 208"/>
              <a:gd name="T10" fmla="*/ 2147483647 w 744"/>
              <a:gd name="T11" fmla="*/ 2147483647 h 2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44"/>
              <a:gd name="T19" fmla="*/ 0 h 208"/>
              <a:gd name="T20" fmla="*/ 744 w 744"/>
              <a:gd name="T21" fmla="*/ 208 h 2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44" h="208">
                <a:moveTo>
                  <a:pt x="0" y="112"/>
                </a:moveTo>
                <a:cubicBezTo>
                  <a:pt x="12" y="96"/>
                  <a:pt x="24" y="80"/>
                  <a:pt x="48" y="64"/>
                </a:cubicBezTo>
                <a:cubicBezTo>
                  <a:pt x="72" y="48"/>
                  <a:pt x="56" y="24"/>
                  <a:pt x="144" y="16"/>
                </a:cubicBezTo>
                <a:cubicBezTo>
                  <a:pt x="232" y="8"/>
                  <a:pt x="480" y="0"/>
                  <a:pt x="576" y="16"/>
                </a:cubicBezTo>
                <a:cubicBezTo>
                  <a:pt x="672" y="32"/>
                  <a:pt x="696" y="80"/>
                  <a:pt x="720" y="112"/>
                </a:cubicBezTo>
                <a:cubicBezTo>
                  <a:pt x="744" y="144"/>
                  <a:pt x="732" y="176"/>
                  <a:pt x="720" y="208"/>
                </a:cubicBezTo>
              </a:path>
            </a:pathLst>
          </a:custGeom>
          <a:noFill/>
          <a:ln w="254000">
            <a:solidFill>
              <a:srgbClr val="99FF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0070C0"/>
                </a:solidFill>
                <a:latin typeface="Arial Black" pitchFamily="34" charset="0"/>
              </a:rPr>
              <a:t>Устный счёт</a:t>
            </a:r>
            <a:endParaRPr lang="ru-RU" sz="72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0" descr="C:\Users\user\Pictures\море\iCA01CDI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2420938"/>
            <a:ext cx="7288213" cy="416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1" name="Group 129"/>
          <p:cNvGrpSpPr>
            <a:grpSpLocks/>
          </p:cNvGrpSpPr>
          <p:nvPr/>
        </p:nvGrpSpPr>
        <p:grpSpPr bwMode="auto">
          <a:xfrm>
            <a:off x="1012825" y="2301875"/>
            <a:ext cx="7405688" cy="4264025"/>
            <a:chOff x="506" y="1447"/>
            <a:chExt cx="4808" cy="2873"/>
          </a:xfrm>
        </p:grpSpPr>
        <p:sp>
          <p:nvSpPr>
            <p:cNvPr id="2067" name="Rectangle 104"/>
            <p:cNvSpPr>
              <a:spLocks noChangeArrowheads="1"/>
            </p:cNvSpPr>
            <p:nvPr/>
          </p:nvSpPr>
          <p:spPr bwMode="auto">
            <a:xfrm>
              <a:off x="506" y="1467"/>
              <a:ext cx="4763" cy="2853"/>
            </a:xfrm>
            <a:prstGeom prst="rect">
              <a:avLst/>
            </a:prstGeom>
            <a:gradFill rotWithShape="0">
              <a:gsLst>
                <a:gs pos="0">
                  <a:srgbClr val="996633"/>
                </a:gs>
                <a:gs pos="50000">
                  <a:srgbClr val="800000"/>
                </a:gs>
                <a:gs pos="100000">
                  <a:srgbClr val="996633"/>
                </a:gs>
              </a:gsLst>
              <a:lin ang="18900000" scaled="1"/>
            </a:gra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068" name="Group 127"/>
            <p:cNvGrpSpPr>
              <a:grpSpLocks/>
            </p:cNvGrpSpPr>
            <p:nvPr/>
          </p:nvGrpSpPr>
          <p:grpSpPr bwMode="auto">
            <a:xfrm>
              <a:off x="518" y="1447"/>
              <a:ext cx="4796" cy="2873"/>
              <a:chOff x="520" y="1447"/>
              <a:chExt cx="4762" cy="2873"/>
            </a:xfrm>
          </p:grpSpPr>
          <p:grpSp>
            <p:nvGrpSpPr>
              <p:cNvPr id="2069" name="Group 118"/>
              <p:cNvGrpSpPr>
                <a:grpSpLocks/>
              </p:cNvGrpSpPr>
              <p:nvPr/>
            </p:nvGrpSpPr>
            <p:grpSpPr bwMode="auto">
              <a:xfrm>
                <a:off x="520" y="1447"/>
                <a:ext cx="4762" cy="2873"/>
                <a:chOff x="520" y="1447"/>
                <a:chExt cx="4762" cy="2873"/>
              </a:xfrm>
            </p:grpSpPr>
            <p:sp>
              <p:nvSpPr>
                <p:cNvPr id="2071" name="Line 13"/>
                <p:cNvSpPr>
                  <a:spLocks noChangeShapeType="1"/>
                </p:cNvSpPr>
                <p:nvPr/>
              </p:nvSpPr>
              <p:spPr bwMode="auto">
                <a:xfrm>
                  <a:off x="1697" y="1468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72" name="Line 14"/>
                <p:cNvSpPr>
                  <a:spLocks noChangeShapeType="1"/>
                </p:cNvSpPr>
                <p:nvPr/>
              </p:nvSpPr>
              <p:spPr bwMode="auto">
                <a:xfrm>
                  <a:off x="4052" y="1468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73" name="Line 8"/>
                <p:cNvSpPr>
                  <a:spLocks noChangeShapeType="1"/>
                </p:cNvSpPr>
                <p:nvPr/>
              </p:nvSpPr>
              <p:spPr bwMode="auto">
                <a:xfrm>
                  <a:off x="520" y="1467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74" name="Line 9"/>
                <p:cNvSpPr>
                  <a:spLocks noChangeShapeType="1"/>
                </p:cNvSpPr>
                <p:nvPr/>
              </p:nvSpPr>
              <p:spPr bwMode="auto">
                <a:xfrm>
                  <a:off x="520" y="3368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75" name="Line 10"/>
                <p:cNvSpPr>
                  <a:spLocks noChangeShapeType="1"/>
                </p:cNvSpPr>
                <p:nvPr/>
              </p:nvSpPr>
              <p:spPr bwMode="auto">
                <a:xfrm>
                  <a:off x="520" y="4319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76" name="Line 12"/>
                <p:cNvSpPr>
                  <a:spLocks noChangeShapeType="1"/>
                </p:cNvSpPr>
                <p:nvPr/>
              </p:nvSpPr>
              <p:spPr bwMode="auto">
                <a:xfrm>
                  <a:off x="520" y="1447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77" name="Line 22"/>
                <p:cNvSpPr>
                  <a:spLocks noChangeShapeType="1"/>
                </p:cNvSpPr>
                <p:nvPr/>
              </p:nvSpPr>
              <p:spPr bwMode="auto">
                <a:xfrm>
                  <a:off x="5229" y="1467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78" name="Line 101"/>
                <p:cNvSpPr>
                  <a:spLocks noChangeShapeType="1"/>
                </p:cNvSpPr>
                <p:nvPr/>
              </p:nvSpPr>
              <p:spPr bwMode="auto">
                <a:xfrm>
                  <a:off x="573" y="2418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070" name="Line 114"/>
              <p:cNvSpPr>
                <a:spLocks noChangeShapeType="1"/>
              </p:cNvSpPr>
              <p:nvPr/>
            </p:nvSpPr>
            <p:spPr bwMode="auto">
              <a:xfrm>
                <a:off x="2874" y="1468"/>
                <a:ext cx="1" cy="2852"/>
              </a:xfrm>
              <a:prstGeom prst="line">
                <a:avLst/>
              </a:prstGeom>
              <a:noFill/>
              <a:ln w="9525">
                <a:solidFill>
                  <a:srgbClr val="FFCC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2781300" y="958850"/>
            <a:ext cx="3898900" cy="5794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CC99"/>
              </a:gs>
              <a:gs pos="50000">
                <a:srgbClr val="FFE6CD"/>
              </a:gs>
              <a:gs pos="100000">
                <a:srgbClr val="FFCC9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/>
              <a:t>5+4-7</a:t>
            </a:r>
          </a:p>
        </p:txBody>
      </p:sp>
      <p:sp>
        <p:nvSpPr>
          <p:cNvPr id="2053" name="Text Box 32"/>
          <p:cNvSpPr txBox="1">
            <a:spLocks noChangeArrowheads="1"/>
          </p:cNvSpPr>
          <p:nvPr/>
        </p:nvSpPr>
        <p:spPr bwMode="auto">
          <a:xfrm>
            <a:off x="1544638" y="28575"/>
            <a:ext cx="7145337" cy="519113"/>
          </a:xfrm>
          <a:prstGeom prst="rec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ru-RU" sz="2800" b="1">
                <a:solidFill>
                  <a:srgbClr val="FFFFCC"/>
                </a:solidFill>
              </a:rPr>
              <a:t>Вычислите, укажите правильный ответ </a:t>
            </a:r>
          </a:p>
        </p:txBody>
      </p:sp>
      <p:sp>
        <p:nvSpPr>
          <p:cNvPr id="2054" name="AutoShape 12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092700" y="4070350"/>
            <a:ext cx="8810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2</a:t>
            </a:r>
          </a:p>
        </p:txBody>
      </p:sp>
      <p:pic>
        <p:nvPicPr>
          <p:cNvPr id="2" name="Picture 128" descr="BD19582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43050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AutoShape 130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1320800" y="2578100"/>
            <a:ext cx="9064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9</a:t>
            </a:r>
          </a:p>
        </p:txBody>
      </p:sp>
      <p:sp>
        <p:nvSpPr>
          <p:cNvPr id="2057" name="AutoShape 131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5092700" y="2578100"/>
            <a:ext cx="8810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</a:t>
            </a:r>
          </a:p>
        </p:txBody>
      </p:sp>
      <p:sp>
        <p:nvSpPr>
          <p:cNvPr id="2058" name="AutoShape 132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6897688" y="257810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0</a:t>
            </a:r>
          </a:p>
        </p:txBody>
      </p:sp>
      <p:sp>
        <p:nvSpPr>
          <p:cNvPr id="2059" name="AutoShape 133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3262313" y="257810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7</a:t>
            </a:r>
          </a:p>
        </p:txBody>
      </p:sp>
      <p:sp>
        <p:nvSpPr>
          <p:cNvPr id="2060" name="AutoShape 134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1289050" y="4070350"/>
            <a:ext cx="9064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6</a:t>
            </a:r>
          </a:p>
        </p:txBody>
      </p:sp>
      <p:sp>
        <p:nvSpPr>
          <p:cNvPr id="2061" name="AutoShape 135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6897688" y="407035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8</a:t>
            </a:r>
          </a:p>
        </p:txBody>
      </p:sp>
      <p:sp>
        <p:nvSpPr>
          <p:cNvPr id="2062" name="AutoShape 136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3262313" y="407035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10</a:t>
            </a:r>
          </a:p>
        </p:txBody>
      </p:sp>
      <p:sp>
        <p:nvSpPr>
          <p:cNvPr id="2063" name="AutoShape 137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1289050" y="5564188"/>
            <a:ext cx="9064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4</a:t>
            </a:r>
          </a:p>
        </p:txBody>
      </p:sp>
      <p:sp>
        <p:nvSpPr>
          <p:cNvPr id="2064" name="AutoShape 138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5092700" y="5564188"/>
            <a:ext cx="8810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5</a:t>
            </a:r>
          </a:p>
        </p:txBody>
      </p:sp>
      <p:sp>
        <p:nvSpPr>
          <p:cNvPr id="2065" name="AutoShape 139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6897688" y="5564188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6</a:t>
            </a:r>
          </a:p>
        </p:txBody>
      </p:sp>
      <p:sp>
        <p:nvSpPr>
          <p:cNvPr id="2066" name="AutoShape 140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3262313" y="5564188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1549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979488" y="2490788"/>
            <a:ext cx="7435850" cy="4124325"/>
            <a:chOff x="506" y="1467"/>
            <a:chExt cx="4808" cy="2853"/>
          </a:xfrm>
        </p:grpSpPr>
        <p:sp>
          <p:nvSpPr>
            <p:cNvPr id="3091" name="Rectangle 3"/>
            <p:cNvSpPr>
              <a:spLocks noChangeArrowheads="1"/>
            </p:cNvSpPr>
            <p:nvPr/>
          </p:nvSpPr>
          <p:spPr bwMode="auto">
            <a:xfrm>
              <a:off x="506" y="1467"/>
              <a:ext cx="4763" cy="2853"/>
            </a:xfrm>
            <a:prstGeom prst="rect">
              <a:avLst/>
            </a:prstGeom>
            <a:gradFill rotWithShape="0">
              <a:gsLst>
                <a:gs pos="0">
                  <a:srgbClr val="996633"/>
                </a:gs>
                <a:gs pos="50000">
                  <a:srgbClr val="800000"/>
                </a:gs>
                <a:gs pos="100000">
                  <a:srgbClr val="996633"/>
                </a:gs>
              </a:gsLst>
              <a:lin ang="18900000" scaled="1"/>
            </a:gra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092" name="Group 4"/>
            <p:cNvGrpSpPr>
              <a:grpSpLocks/>
            </p:cNvGrpSpPr>
            <p:nvPr/>
          </p:nvGrpSpPr>
          <p:grpSpPr bwMode="auto">
            <a:xfrm>
              <a:off x="518" y="1467"/>
              <a:ext cx="4796" cy="2853"/>
              <a:chOff x="520" y="1467"/>
              <a:chExt cx="4762" cy="2853"/>
            </a:xfrm>
          </p:grpSpPr>
          <p:grpSp>
            <p:nvGrpSpPr>
              <p:cNvPr id="3093" name="Group 5"/>
              <p:cNvGrpSpPr>
                <a:grpSpLocks/>
              </p:cNvGrpSpPr>
              <p:nvPr/>
            </p:nvGrpSpPr>
            <p:grpSpPr bwMode="auto">
              <a:xfrm>
                <a:off x="520" y="1467"/>
                <a:ext cx="4762" cy="2853"/>
                <a:chOff x="520" y="1467"/>
                <a:chExt cx="4762" cy="2853"/>
              </a:xfrm>
            </p:grpSpPr>
            <p:sp>
              <p:nvSpPr>
                <p:cNvPr id="3095" name="Line 6"/>
                <p:cNvSpPr>
                  <a:spLocks noChangeShapeType="1"/>
                </p:cNvSpPr>
                <p:nvPr/>
              </p:nvSpPr>
              <p:spPr bwMode="auto">
                <a:xfrm>
                  <a:off x="1697" y="1468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96" name="Line 7"/>
                <p:cNvSpPr>
                  <a:spLocks noChangeShapeType="1"/>
                </p:cNvSpPr>
                <p:nvPr/>
              </p:nvSpPr>
              <p:spPr bwMode="auto">
                <a:xfrm>
                  <a:off x="4052" y="1468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97" name="Line 8"/>
                <p:cNvSpPr>
                  <a:spLocks noChangeShapeType="1"/>
                </p:cNvSpPr>
                <p:nvPr/>
              </p:nvSpPr>
              <p:spPr bwMode="auto">
                <a:xfrm>
                  <a:off x="520" y="1467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98" name="Line 9"/>
                <p:cNvSpPr>
                  <a:spLocks noChangeShapeType="1"/>
                </p:cNvSpPr>
                <p:nvPr/>
              </p:nvSpPr>
              <p:spPr bwMode="auto">
                <a:xfrm>
                  <a:off x="520" y="3368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99" name="Line 10"/>
                <p:cNvSpPr>
                  <a:spLocks noChangeShapeType="1"/>
                </p:cNvSpPr>
                <p:nvPr/>
              </p:nvSpPr>
              <p:spPr bwMode="auto">
                <a:xfrm>
                  <a:off x="520" y="4319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00" name="Line 11"/>
                <p:cNvSpPr>
                  <a:spLocks noChangeShapeType="1"/>
                </p:cNvSpPr>
                <p:nvPr/>
              </p:nvSpPr>
              <p:spPr bwMode="auto">
                <a:xfrm>
                  <a:off x="520" y="1467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01" name="Line 12"/>
                <p:cNvSpPr>
                  <a:spLocks noChangeShapeType="1"/>
                </p:cNvSpPr>
                <p:nvPr/>
              </p:nvSpPr>
              <p:spPr bwMode="auto">
                <a:xfrm>
                  <a:off x="5229" y="1467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02" name="Line 13"/>
                <p:cNvSpPr>
                  <a:spLocks noChangeShapeType="1"/>
                </p:cNvSpPr>
                <p:nvPr/>
              </p:nvSpPr>
              <p:spPr bwMode="auto">
                <a:xfrm>
                  <a:off x="573" y="2418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3094" name="Line 14"/>
              <p:cNvSpPr>
                <a:spLocks noChangeShapeType="1"/>
              </p:cNvSpPr>
              <p:nvPr/>
            </p:nvSpPr>
            <p:spPr bwMode="auto">
              <a:xfrm>
                <a:off x="2874" y="1468"/>
                <a:ext cx="1" cy="2852"/>
              </a:xfrm>
              <a:prstGeom prst="line">
                <a:avLst/>
              </a:prstGeom>
              <a:noFill/>
              <a:ln w="9525">
                <a:solidFill>
                  <a:srgbClr val="FFCC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48143" name="AutoShape 15"/>
          <p:cNvSpPr>
            <a:spLocks noChangeArrowheads="1"/>
          </p:cNvSpPr>
          <p:nvPr/>
        </p:nvSpPr>
        <p:spPr bwMode="auto">
          <a:xfrm>
            <a:off x="2781300" y="958850"/>
            <a:ext cx="3898900" cy="5794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CC99"/>
              </a:gs>
              <a:gs pos="50000">
                <a:srgbClr val="FFE6CD"/>
              </a:gs>
              <a:gs pos="100000">
                <a:srgbClr val="FFCC9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/>
              <a:t>8+2-4</a:t>
            </a:r>
          </a:p>
        </p:txBody>
      </p:sp>
      <p:sp>
        <p:nvSpPr>
          <p:cNvPr id="3076" name="Text Box 16"/>
          <p:cNvSpPr txBox="1">
            <a:spLocks noChangeArrowheads="1"/>
          </p:cNvSpPr>
          <p:nvPr/>
        </p:nvSpPr>
        <p:spPr bwMode="auto">
          <a:xfrm>
            <a:off x="1544638" y="28575"/>
            <a:ext cx="7145337" cy="519113"/>
          </a:xfrm>
          <a:prstGeom prst="rec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ru-RU" sz="2800" b="1">
                <a:solidFill>
                  <a:srgbClr val="FFFFCC"/>
                </a:solidFill>
              </a:rPr>
              <a:t>Вычислите, укажите правильный ответ </a:t>
            </a:r>
          </a:p>
        </p:txBody>
      </p:sp>
      <p:sp>
        <p:nvSpPr>
          <p:cNvPr id="3077" name="AutoShape 21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1289050" y="4070350"/>
            <a:ext cx="9064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6</a:t>
            </a:r>
          </a:p>
        </p:txBody>
      </p:sp>
      <p:pic>
        <p:nvPicPr>
          <p:cNvPr id="3078" name="Picture 29" descr="BD19582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43050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AutoShape 41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092700" y="4070350"/>
            <a:ext cx="8810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150</a:t>
            </a:r>
          </a:p>
        </p:txBody>
      </p:sp>
      <p:sp>
        <p:nvSpPr>
          <p:cNvPr id="3080" name="AutoShape 42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1289050" y="2578100"/>
            <a:ext cx="9064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9</a:t>
            </a:r>
          </a:p>
        </p:txBody>
      </p:sp>
      <p:sp>
        <p:nvSpPr>
          <p:cNvPr id="3081" name="AutoShape 43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5092700" y="2578100"/>
            <a:ext cx="8810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</a:t>
            </a:r>
          </a:p>
        </p:txBody>
      </p:sp>
      <p:sp>
        <p:nvSpPr>
          <p:cNvPr id="3082" name="AutoShape 44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6897688" y="257810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0</a:t>
            </a:r>
          </a:p>
        </p:txBody>
      </p:sp>
      <p:sp>
        <p:nvSpPr>
          <p:cNvPr id="3083" name="AutoShape 45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3262313" y="257810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7</a:t>
            </a:r>
          </a:p>
        </p:txBody>
      </p:sp>
      <p:sp>
        <p:nvSpPr>
          <p:cNvPr id="3084" name="AutoShape 46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6897688" y="407035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8</a:t>
            </a:r>
          </a:p>
        </p:txBody>
      </p:sp>
      <p:sp>
        <p:nvSpPr>
          <p:cNvPr id="3085" name="AutoShape 47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3262313" y="407035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10</a:t>
            </a:r>
          </a:p>
        </p:txBody>
      </p:sp>
      <p:sp>
        <p:nvSpPr>
          <p:cNvPr id="3086" name="AutoShape 48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1289050" y="5564188"/>
            <a:ext cx="9064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4</a:t>
            </a:r>
          </a:p>
        </p:txBody>
      </p:sp>
      <p:sp>
        <p:nvSpPr>
          <p:cNvPr id="3087" name="AutoShape 49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5092700" y="5564188"/>
            <a:ext cx="8810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5</a:t>
            </a:r>
          </a:p>
        </p:txBody>
      </p:sp>
      <p:sp>
        <p:nvSpPr>
          <p:cNvPr id="3088" name="AutoShape 50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6897688" y="5564188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6</a:t>
            </a:r>
          </a:p>
        </p:txBody>
      </p:sp>
      <p:sp>
        <p:nvSpPr>
          <p:cNvPr id="3089" name="AutoShape 51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3262313" y="5564188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3</a:t>
            </a:r>
          </a:p>
        </p:txBody>
      </p:sp>
      <p:pic>
        <p:nvPicPr>
          <p:cNvPr id="48180" name="Picture 52" descr="Бергер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663" y="3865563"/>
            <a:ext cx="1833562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1301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13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3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803275" y="2119313"/>
            <a:ext cx="7632700" cy="4529137"/>
            <a:chOff x="506" y="1467"/>
            <a:chExt cx="4808" cy="2853"/>
          </a:xfrm>
        </p:grpSpPr>
        <p:sp>
          <p:nvSpPr>
            <p:cNvPr id="4116" name="Rectangle 3"/>
            <p:cNvSpPr>
              <a:spLocks noChangeArrowheads="1"/>
            </p:cNvSpPr>
            <p:nvPr/>
          </p:nvSpPr>
          <p:spPr bwMode="auto">
            <a:xfrm>
              <a:off x="506" y="1467"/>
              <a:ext cx="4763" cy="2853"/>
            </a:xfrm>
            <a:prstGeom prst="rect">
              <a:avLst/>
            </a:prstGeom>
            <a:gradFill rotWithShape="0">
              <a:gsLst>
                <a:gs pos="0">
                  <a:srgbClr val="996633"/>
                </a:gs>
                <a:gs pos="50000">
                  <a:srgbClr val="800000"/>
                </a:gs>
                <a:gs pos="100000">
                  <a:srgbClr val="996633"/>
                </a:gs>
              </a:gsLst>
              <a:lin ang="18900000" scaled="1"/>
            </a:gra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4117" name="Group 4"/>
            <p:cNvGrpSpPr>
              <a:grpSpLocks/>
            </p:cNvGrpSpPr>
            <p:nvPr/>
          </p:nvGrpSpPr>
          <p:grpSpPr bwMode="auto">
            <a:xfrm>
              <a:off x="518" y="1467"/>
              <a:ext cx="4796" cy="2853"/>
              <a:chOff x="520" y="1467"/>
              <a:chExt cx="4762" cy="2853"/>
            </a:xfrm>
          </p:grpSpPr>
          <p:grpSp>
            <p:nvGrpSpPr>
              <p:cNvPr id="4118" name="Group 5"/>
              <p:cNvGrpSpPr>
                <a:grpSpLocks/>
              </p:cNvGrpSpPr>
              <p:nvPr/>
            </p:nvGrpSpPr>
            <p:grpSpPr bwMode="auto">
              <a:xfrm>
                <a:off x="520" y="1467"/>
                <a:ext cx="4762" cy="2853"/>
                <a:chOff x="520" y="1467"/>
                <a:chExt cx="4762" cy="2853"/>
              </a:xfrm>
            </p:grpSpPr>
            <p:sp>
              <p:nvSpPr>
                <p:cNvPr id="4120" name="Line 6"/>
                <p:cNvSpPr>
                  <a:spLocks noChangeShapeType="1"/>
                </p:cNvSpPr>
                <p:nvPr/>
              </p:nvSpPr>
              <p:spPr bwMode="auto">
                <a:xfrm>
                  <a:off x="1697" y="1468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21" name="Line 7"/>
                <p:cNvSpPr>
                  <a:spLocks noChangeShapeType="1"/>
                </p:cNvSpPr>
                <p:nvPr/>
              </p:nvSpPr>
              <p:spPr bwMode="auto">
                <a:xfrm>
                  <a:off x="4052" y="1468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22" name="Line 8"/>
                <p:cNvSpPr>
                  <a:spLocks noChangeShapeType="1"/>
                </p:cNvSpPr>
                <p:nvPr/>
              </p:nvSpPr>
              <p:spPr bwMode="auto">
                <a:xfrm>
                  <a:off x="520" y="1467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23" name="Line 9"/>
                <p:cNvSpPr>
                  <a:spLocks noChangeShapeType="1"/>
                </p:cNvSpPr>
                <p:nvPr/>
              </p:nvSpPr>
              <p:spPr bwMode="auto">
                <a:xfrm>
                  <a:off x="520" y="3368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24" name="Line 10"/>
                <p:cNvSpPr>
                  <a:spLocks noChangeShapeType="1"/>
                </p:cNvSpPr>
                <p:nvPr/>
              </p:nvSpPr>
              <p:spPr bwMode="auto">
                <a:xfrm>
                  <a:off x="520" y="4319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25" name="Line 11"/>
                <p:cNvSpPr>
                  <a:spLocks noChangeShapeType="1"/>
                </p:cNvSpPr>
                <p:nvPr/>
              </p:nvSpPr>
              <p:spPr bwMode="auto">
                <a:xfrm>
                  <a:off x="520" y="1467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26" name="Line 12"/>
                <p:cNvSpPr>
                  <a:spLocks noChangeShapeType="1"/>
                </p:cNvSpPr>
                <p:nvPr/>
              </p:nvSpPr>
              <p:spPr bwMode="auto">
                <a:xfrm>
                  <a:off x="5229" y="1467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27" name="Line 13"/>
                <p:cNvSpPr>
                  <a:spLocks noChangeShapeType="1"/>
                </p:cNvSpPr>
                <p:nvPr/>
              </p:nvSpPr>
              <p:spPr bwMode="auto">
                <a:xfrm>
                  <a:off x="573" y="2418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4119" name="Line 14"/>
              <p:cNvSpPr>
                <a:spLocks noChangeShapeType="1"/>
              </p:cNvSpPr>
              <p:nvPr/>
            </p:nvSpPr>
            <p:spPr bwMode="auto">
              <a:xfrm>
                <a:off x="2874" y="1468"/>
                <a:ext cx="1" cy="2852"/>
              </a:xfrm>
              <a:prstGeom prst="line">
                <a:avLst/>
              </a:prstGeom>
              <a:noFill/>
              <a:ln w="9525">
                <a:solidFill>
                  <a:srgbClr val="FFCC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49167" name="AutoShape 15"/>
          <p:cNvSpPr>
            <a:spLocks noChangeArrowheads="1"/>
          </p:cNvSpPr>
          <p:nvPr/>
        </p:nvSpPr>
        <p:spPr bwMode="auto">
          <a:xfrm>
            <a:off x="2781300" y="958850"/>
            <a:ext cx="3898900" cy="5794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CC99"/>
              </a:gs>
              <a:gs pos="50000">
                <a:srgbClr val="FFE6CD"/>
              </a:gs>
              <a:gs pos="100000">
                <a:srgbClr val="FFCC9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/>
              <a:t>10-7+4</a:t>
            </a:r>
          </a:p>
        </p:txBody>
      </p:sp>
      <p:sp>
        <p:nvSpPr>
          <p:cNvPr id="4100" name="Text Box 16"/>
          <p:cNvSpPr txBox="1">
            <a:spLocks noChangeArrowheads="1"/>
          </p:cNvSpPr>
          <p:nvPr/>
        </p:nvSpPr>
        <p:spPr bwMode="auto">
          <a:xfrm>
            <a:off x="1544638" y="28575"/>
            <a:ext cx="7145337" cy="519113"/>
          </a:xfrm>
          <a:prstGeom prst="rec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ru-RU" sz="2800" b="1">
                <a:solidFill>
                  <a:srgbClr val="FFFFCC"/>
                </a:solidFill>
              </a:rPr>
              <a:t>Вычислите, укажите правильный ответ </a:t>
            </a:r>
          </a:p>
        </p:txBody>
      </p:sp>
      <p:sp>
        <p:nvSpPr>
          <p:cNvPr id="4101" name="AutoShape 2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62313" y="257810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7</a:t>
            </a:r>
          </a:p>
        </p:txBody>
      </p:sp>
      <p:pic>
        <p:nvPicPr>
          <p:cNvPr id="4102" name="Picture 29" descr="BD19582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43050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AutoShape 3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092700" y="4070350"/>
            <a:ext cx="8810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150</a:t>
            </a:r>
          </a:p>
        </p:txBody>
      </p:sp>
      <p:sp>
        <p:nvSpPr>
          <p:cNvPr id="4104" name="AutoShape 31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1289050" y="2578100"/>
            <a:ext cx="9064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9</a:t>
            </a:r>
          </a:p>
        </p:txBody>
      </p:sp>
      <p:sp>
        <p:nvSpPr>
          <p:cNvPr id="4105" name="AutoShape 32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5092700" y="2578100"/>
            <a:ext cx="881063" cy="54451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</a:t>
            </a:r>
          </a:p>
        </p:txBody>
      </p:sp>
      <p:sp>
        <p:nvSpPr>
          <p:cNvPr id="4106" name="AutoShape 33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6897688" y="257810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0</a:t>
            </a:r>
          </a:p>
        </p:txBody>
      </p:sp>
      <p:sp>
        <p:nvSpPr>
          <p:cNvPr id="4107" name="AutoShape 34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1289050" y="4070350"/>
            <a:ext cx="9064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180</a:t>
            </a:r>
          </a:p>
        </p:txBody>
      </p:sp>
      <p:sp>
        <p:nvSpPr>
          <p:cNvPr id="4108" name="AutoShape 35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6897688" y="407035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8</a:t>
            </a:r>
          </a:p>
        </p:txBody>
      </p:sp>
      <p:sp>
        <p:nvSpPr>
          <p:cNvPr id="4109" name="AutoShape 36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3262313" y="407035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10</a:t>
            </a:r>
          </a:p>
        </p:txBody>
      </p:sp>
      <p:sp>
        <p:nvSpPr>
          <p:cNvPr id="4110" name="AutoShape 37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1289050" y="5564188"/>
            <a:ext cx="9064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4</a:t>
            </a:r>
          </a:p>
        </p:txBody>
      </p:sp>
      <p:sp>
        <p:nvSpPr>
          <p:cNvPr id="4111" name="AutoShape 38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5092700" y="5564188"/>
            <a:ext cx="8810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5</a:t>
            </a:r>
          </a:p>
        </p:txBody>
      </p:sp>
      <p:sp>
        <p:nvSpPr>
          <p:cNvPr id="4112" name="AutoShape 39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6897688" y="5564188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6</a:t>
            </a:r>
          </a:p>
        </p:txBody>
      </p:sp>
      <p:sp>
        <p:nvSpPr>
          <p:cNvPr id="4113" name="AutoShape 40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3262313" y="5564188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3</a:t>
            </a:r>
          </a:p>
        </p:txBody>
      </p:sp>
      <p:pic>
        <p:nvPicPr>
          <p:cNvPr id="4114" name="Picture 41" descr="Бергер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3660775"/>
            <a:ext cx="1933575" cy="160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94" name="Picture 42" descr="Бергер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" y="3694113"/>
            <a:ext cx="1895475" cy="160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9052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13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7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803275" y="2119313"/>
            <a:ext cx="7632700" cy="4529137"/>
            <a:chOff x="506" y="1467"/>
            <a:chExt cx="4808" cy="2853"/>
          </a:xfrm>
        </p:grpSpPr>
        <p:sp>
          <p:nvSpPr>
            <p:cNvPr id="5141" name="Rectangle 3"/>
            <p:cNvSpPr>
              <a:spLocks noChangeArrowheads="1"/>
            </p:cNvSpPr>
            <p:nvPr/>
          </p:nvSpPr>
          <p:spPr bwMode="auto">
            <a:xfrm>
              <a:off x="506" y="1467"/>
              <a:ext cx="4763" cy="2853"/>
            </a:xfrm>
            <a:prstGeom prst="rect">
              <a:avLst/>
            </a:prstGeom>
            <a:gradFill rotWithShape="0">
              <a:gsLst>
                <a:gs pos="0">
                  <a:srgbClr val="996633"/>
                </a:gs>
                <a:gs pos="50000">
                  <a:srgbClr val="800000"/>
                </a:gs>
                <a:gs pos="100000">
                  <a:srgbClr val="996633"/>
                </a:gs>
              </a:gsLst>
              <a:lin ang="18900000" scaled="1"/>
            </a:gra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5142" name="Group 4"/>
            <p:cNvGrpSpPr>
              <a:grpSpLocks/>
            </p:cNvGrpSpPr>
            <p:nvPr/>
          </p:nvGrpSpPr>
          <p:grpSpPr bwMode="auto">
            <a:xfrm>
              <a:off x="518" y="1467"/>
              <a:ext cx="4796" cy="2853"/>
              <a:chOff x="520" y="1467"/>
              <a:chExt cx="4762" cy="2853"/>
            </a:xfrm>
          </p:grpSpPr>
          <p:grpSp>
            <p:nvGrpSpPr>
              <p:cNvPr id="5143" name="Group 5"/>
              <p:cNvGrpSpPr>
                <a:grpSpLocks/>
              </p:cNvGrpSpPr>
              <p:nvPr/>
            </p:nvGrpSpPr>
            <p:grpSpPr bwMode="auto">
              <a:xfrm>
                <a:off x="520" y="1467"/>
                <a:ext cx="4762" cy="2853"/>
                <a:chOff x="520" y="1467"/>
                <a:chExt cx="4762" cy="2853"/>
              </a:xfrm>
            </p:grpSpPr>
            <p:sp>
              <p:nvSpPr>
                <p:cNvPr id="5145" name="Line 6"/>
                <p:cNvSpPr>
                  <a:spLocks noChangeShapeType="1"/>
                </p:cNvSpPr>
                <p:nvPr/>
              </p:nvSpPr>
              <p:spPr bwMode="auto">
                <a:xfrm>
                  <a:off x="1697" y="1468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46" name="Line 7"/>
                <p:cNvSpPr>
                  <a:spLocks noChangeShapeType="1"/>
                </p:cNvSpPr>
                <p:nvPr/>
              </p:nvSpPr>
              <p:spPr bwMode="auto">
                <a:xfrm>
                  <a:off x="4052" y="1468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47" name="Line 8"/>
                <p:cNvSpPr>
                  <a:spLocks noChangeShapeType="1"/>
                </p:cNvSpPr>
                <p:nvPr/>
              </p:nvSpPr>
              <p:spPr bwMode="auto">
                <a:xfrm>
                  <a:off x="520" y="1467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48" name="Line 9"/>
                <p:cNvSpPr>
                  <a:spLocks noChangeShapeType="1"/>
                </p:cNvSpPr>
                <p:nvPr/>
              </p:nvSpPr>
              <p:spPr bwMode="auto">
                <a:xfrm>
                  <a:off x="520" y="3368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49" name="Line 10"/>
                <p:cNvSpPr>
                  <a:spLocks noChangeShapeType="1"/>
                </p:cNvSpPr>
                <p:nvPr/>
              </p:nvSpPr>
              <p:spPr bwMode="auto">
                <a:xfrm>
                  <a:off x="520" y="4319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50" name="Line 11"/>
                <p:cNvSpPr>
                  <a:spLocks noChangeShapeType="1"/>
                </p:cNvSpPr>
                <p:nvPr/>
              </p:nvSpPr>
              <p:spPr bwMode="auto">
                <a:xfrm>
                  <a:off x="520" y="1467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51" name="Line 12"/>
                <p:cNvSpPr>
                  <a:spLocks noChangeShapeType="1"/>
                </p:cNvSpPr>
                <p:nvPr/>
              </p:nvSpPr>
              <p:spPr bwMode="auto">
                <a:xfrm>
                  <a:off x="5229" y="1467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52" name="Line 13"/>
                <p:cNvSpPr>
                  <a:spLocks noChangeShapeType="1"/>
                </p:cNvSpPr>
                <p:nvPr/>
              </p:nvSpPr>
              <p:spPr bwMode="auto">
                <a:xfrm>
                  <a:off x="573" y="2418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5144" name="Line 14"/>
              <p:cNvSpPr>
                <a:spLocks noChangeShapeType="1"/>
              </p:cNvSpPr>
              <p:nvPr/>
            </p:nvSpPr>
            <p:spPr bwMode="auto">
              <a:xfrm>
                <a:off x="2874" y="1468"/>
                <a:ext cx="1" cy="2852"/>
              </a:xfrm>
              <a:prstGeom prst="line">
                <a:avLst/>
              </a:prstGeom>
              <a:noFill/>
              <a:ln w="9525">
                <a:solidFill>
                  <a:srgbClr val="FFCC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50191" name="AutoShape 15"/>
          <p:cNvSpPr>
            <a:spLocks noChangeArrowheads="1"/>
          </p:cNvSpPr>
          <p:nvPr/>
        </p:nvSpPr>
        <p:spPr bwMode="auto">
          <a:xfrm>
            <a:off x="2781300" y="958850"/>
            <a:ext cx="3898900" cy="5794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CC99"/>
              </a:gs>
              <a:gs pos="50000">
                <a:srgbClr val="FFE6CD"/>
              </a:gs>
              <a:gs pos="100000">
                <a:srgbClr val="FFCC9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/>
              <a:t>9-8+5</a:t>
            </a:r>
          </a:p>
        </p:txBody>
      </p:sp>
      <p:sp>
        <p:nvSpPr>
          <p:cNvPr id="5124" name="Text Box 16"/>
          <p:cNvSpPr txBox="1">
            <a:spLocks noChangeArrowheads="1"/>
          </p:cNvSpPr>
          <p:nvPr/>
        </p:nvSpPr>
        <p:spPr bwMode="auto">
          <a:xfrm>
            <a:off x="1544638" y="28575"/>
            <a:ext cx="7145337" cy="519113"/>
          </a:xfrm>
          <a:prstGeom prst="rec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ru-RU" sz="2800" b="1">
                <a:solidFill>
                  <a:srgbClr val="FFFFCC"/>
                </a:solidFill>
              </a:rPr>
              <a:t>Вычислите, укажите правильный ответ </a:t>
            </a:r>
          </a:p>
        </p:txBody>
      </p:sp>
      <p:sp>
        <p:nvSpPr>
          <p:cNvPr id="5125" name="AutoShape 2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897688" y="5564188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6</a:t>
            </a:r>
          </a:p>
        </p:txBody>
      </p:sp>
      <p:pic>
        <p:nvPicPr>
          <p:cNvPr id="5126" name="Picture 29" descr="BD19582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43050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AutoShape 3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092700" y="4070350"/>
            <a:ext cx="8810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150</a:t>
            </a:r>
          </a:p>
        </p:txBody>
      </p:sp>
      <p:sp>
        <p:nvSpPr>
          <p:cNvPr id="5128" name="AutoShape 31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1289050" y="2578100"/>
            <a:ext cx="9064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9</a:t>
            </a:r>
          </a:p>
        </p:txBody>
      </p:sp>
      <p:sp>
        <p:nvSpPr>
          <p:cNvPr id="5129" name="AutoShape 32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5092700" y="2578100"/>
            <a:ext cx="8810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</a:t>
            </a:r>
          </a:p>
        </p:txBody>
      </p:sp>
      <p:sp>
        <p:nvSpPr>
          <p:cNvPr id="5130" name="AutoShape 33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6897688" y="257810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0</a:t>
            </a:r>
          </a:p>
        </p:txBody>
      </p:sp>
      <p:sp>
        <p:nvSpPr>
          <p:cNvPr id="5131" name="AutoShape 34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3262313" y="257810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100</a:t>
            </a:r>
          </a:p>
        </p:txBody>
      </p:sp>
      <p:sp>
        <p:nvSpPr>
          <p:cNvPr id="5132" name="AutoShape 35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1289050" y="4070350"/>
            <a:ext cx="9064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180</a:t>
            </a:r>
          </a:p>
        </p:txBody>
      </p:sp>
      <p:sp>
        <p:nvSpPr>
          <p:cNvPr id="5133" name="AutoShape 36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6897688" y="407035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8</a:t>
            </a:r>
          </a:p>
        </p:txBody>
      </p:sp>
      <p:sp>
        <p:nvSpPr>
          <p:cNvPr id="5134" name="AutoShape 37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3262313" y="407035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10</a:t>
            </a:r>
          </a:p>
        </p:txBody>
      </p:sp>
      <p:sp>
        <p:nvSpPr>
          <p:cNvPr id="5135" name="AutoShape 38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1289050" y="5564188"/>
            <a:ext cx="9064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4</a:t>
            </a:r>
          </a:p>
        </p:txBody>
      </p:sp>
      <p:sp>
        <p:nvSpPr>
          <p:cNvPr id="5136" name="AutoShape 39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5092700" y="5564188"/>
            <a:ext cx="8810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5</a:t>
            </a:r>
          </a:p>
        </p:txBody>
      </p:sp>
      <p:sp>
        <p:nvSpPr>
          <p:cNvPr id="5137" name="AutoShape 40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3262313" y="5564188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3</a:t>
            </a:r>
          </a:p>
        </p:txBody>
      </p:sp>
      <p:pic>
        <p:nvPicPr>
          <p:cNvPr id="5138" name="Picture 41" descr="Бергер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3660775"/>
            <a:ext cx="1933575" cy="160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9" name="Picture 42" descr="Бергер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" y="3694113"/>
            <a:ext cx="1895475" cy="160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19" name="Picture 43" descr="Бергер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01850"/>
            <a:ext cx="18859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9371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2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13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01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1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803275" y="2119313"/>
            <a:ext cx="7632700" cy="4529137"/>
            <a:chOff x="506" y="1467"/>
            <a:chExt cx="4808" cy="2853"/>
          </a:xfrm>
        </p:grpSpPr>
        <p:sp>
          <p:nvSpPr>
            <p:cNvPr id="6166" name="Rectangle 3"/>
            <p:cNvSpPr>
              <a:spLocks noChangeArrowheads="1"/>
            </p:cNvSpPr>
            <p:nvPr/>
          </p:nvSpPr>
          <p:spPr bwMode="auto">
            <a:xfrm>
              <a:off x="506" y="1467"/>
              <a:ext cx="4763" cy="2853"/>
            </a:xfrm>
            <a:prstGeom prst="rect">
              <a:avLst/>
            </a:prstGeom>
            <a:gradFill rotWithShape="0">
              <a:gsLst>
                <a:gs pos="0">
                  <a:srgbClr val="996633"/>
                </a:gs>
                <a:gs pos="50000">
                  <a:srgbClr val="800000"/>
                </a:gs>
                <a:gs pos="100000">
                  <a:srgbClr val="996633"/>
                </a:gs>
              </a:gsLst>
              <a:lin ang="18900000" scaled="1"/>
            </a:gra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167" name="Group 4"/>
            <p:cNvGrpSpPr>
              <a:grpSpLocks/>
            </p:cNvGrpSpPr>
            <p:nvPr/>
          </p:nvGrpSpPr>
          <p:grpSpPr bwMode="auto">
            <a:xfrm>
              <a:off x="518" y="1467"/>
              <a:ext cx="4796" cy="2853"/>
              <a:chOff x="520" y="1467"/>
              <a:chExt cx="4762" cy="2853"/>
            </a:xfrm>
          </p:grpSpPr>
          <p:grpSp>
            <p:nvGrpSpPr>
              <p:cNvPr id="6168" name="Group 5"/>
              <p:cNvGrpSpPr>
                <a:grpSpLocks/>
              </p:cNvGrpSpPr>
              <p:nvPr/>
            </p:nvGrpSpPr>
            <p:grpSpPr bwMode="auto">
              <a:xfrm>
                <a:off x="520" y="1467"/>
                <a:ext cx="4762" cy="2853"/>
                <a:chOff x="520" y="1467"/>
                <a:chExt cx="4762" cy="2853"/>
              </a:xfrm>
            </p:grpSpPr>
            <p:sp>
              <p:nvSpPr>
                <p:cNvPr id="6170" name="Line 6"/>
                <p:cNvSpPr>
                  <a:spLocks noChangeShapeType="1"/>
                </p:cNvSpPr>
                <p:nvPr/>
              </p:nvSpPr>
              <p:spPr bwMode="auto">
                <a:xfrm>
                  <a:off x="1697" y="1468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71" name="Line 7"/>
                <p:cNvSpPr>
                  <a:spLocks noChangeShapeType="1"/>
                </p:cNvSpPr>
                <p:nvPr/>
              </p:nvSpPr>
              <p:spPr bwMode="auto">
                <a:xfrm>
                  <a:off x="4052" y="1468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72" name="Line 8"/>
                <p:cNvSpPr>
                  <a:spLocks noChangeShapeType="1"/>
                </p:cNvSpPr>
                <p:nvPr/>
              </p:nvSpPr>
              <p:spPr bwMode="auto">
                <a:xfrm>
                  <a:off x="520" y="1467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73" name="Line 9"/>
                <p:cNvSpPr>
                  <a:spLocks noChangeShapeType="1"/>
                </p:cNvSpPr>
                <p:nvPr/>
              </p:nvSpPr>
              <p:spPr bwMode="auto">
                <a:xfrm>
                  <a:off x="520" y="3368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74" name="Line 10"/>
                <p:cNvSpPr>
                  <a:spLocks noChangeShapeType="1"/>
                </p:cNvSpPr>
                <p:nvPr/>
              </p:nvSpPr>
              <p:spPr bwMode="auto">
                <a:xfrm>
                  <a:off x="520" y="4319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75" name="Line 11"/>
                <p:cNvSpPr>
                  <a:spLocks noChangeShapeType="1"/>
                </p:cNvSpPr>
                <p:nvPr/>
              </p:nvSpPr>
              <p:spPr bwMode="auto">
                <a:xfrm>
                  <a:off x="520" y="1467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76" name="Line 12"/>
                <p:cNvSpPr>
                  <a:spLocks noChangeShapeType="1"/>
                </p:cNvSpPr>
                <p:nvPr/>
              </p:nvSpPr>
              <p:spPr bwMode="auto">
                <a:xfrm>
                  <a:off x="5229" y="1467"/>
                  <a:ext cx="0" cy="2852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77" name="Line 13"/>
                <p:cNvSpPr>
                  <a:spLocks noChangeShapeType="1"/>
                </p:cNvSpPr>
                <p:nvPr/>
              </p:nvSpPr>
              <p:spPr bwMode="auto">
                <a:xfrm>
                  <a:off x="573" y="2418"/>
                  <a:ext cx="4709" cy="0"/>
                </a:xfrm>
                <a:prstGeom prst="line">
                  <a:avLst/>
                </a:prstGeom>
                <a:noFill/>
                <a:ln w="9525">
                  <a:solidFill>
                    <a:srgbClr val="FFCC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6169" name="Line 14"/>
              <p:cNvSpPr>
                <a:spLocks noChangeShapeType="1"/>
              </p:cNvSpPr>
              <p:nvPr/>
            </p:nvSpPr>
            <p:spPr bwMode="auto">
              <a:xfrm>
                <a:off x="2874" y="1468"/>
                <a:ext cx="1" cy="2852"/>
              </a:xfrm>
              <a:prstGeom prst="line">
                <a:avLst/>
              </a:prstGeom>
              <a:noFill/>
              <a:ln w="9525">
                <a:solidFill>
                  <a:srgbClr val="FFCC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51215" name="AutoShape 15"/>
          <p:cNvSpPr>
            <a:spLocks noChangeArrowheads="1"/>
          </p:cNvSpPr>
          <p:nvPr/>
        </p:nvSpPr>
        <p:spPr bwMode="auto">
          <a:xfrm>
            <a:off x="2781300" y="958850"/>
            <a:ext cx="3898900" cy="5794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CC99"/>
              </a:gs>
              <a:gs pos="50000">
                <a:srgbClr val="FFE6CD"/>
              </a:gs>
              <a:gs pos="100000">
                <a:srgbClr val="FFCC9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/>
              <a:t>9-2-3</a:t>
            </a:r>
          </a:p>
        </p:txBody>
      </p:sp>
      <p:sp>
        <p:nvSpPr>
          <p:cNvPr id="6148" name="Text Box 16"/>
          <p:cNvSpPr txBox="1">
            <a:spLocks noChangeArrowheads="1"/>
          </p:cNvSpPr>
          <p:nvPr/>
        </p:nvSpPr>
        <p:spPr bwMode="auto">
          <a:xfrm>
            <a:off x="1544638" y="28575"/>
            <a:ext cx="7145337" cy="519113"/>
          </a:xfrm>
          <a:prstGeom prst="rec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ru-RU" sz="2800" b="1">
                <a:solidFill>
                  <a:srgbClr val="FFFFCC"/>
                </a:solidFill>
              </a:rPr>
              <a:t>Вычислите, укажите правильный ответ </a:t>
            </a:r>
          </a:p>
        </p:txBody>
      </p:sp>
      <p:sp>
        <p:nvSpPr>
          <p:cNvPr id="6149" name="AutoShape 2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1289050" y="5564188"/>
            <a:ext cx="9064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4</a:t>
            </a:r>
          </a:p>
        </p:txBody>
      </p:sp>
      <p:pic>
        <p:nvPicPr>
          <p:cNvPr id="6150" name="Picture 29" descr="BD19582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43050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AutoShape 3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092700" y="4070350"/>
            <a:ext cx="8810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150</a:t>
            </a:r>
          </a:p>
        </p:txBody>
      </p:sp>
      <p:sp>
        <p:nvSpPr>
          <p:cNvPr id="6152" name="AutoShape 31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1289050" y="2578100"/>
            <a:ext cx="9064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9</a:t>
            </a:r>
          </a:p>
        </p:txBody>
      </p:sp>
      <p:sp>
        <p:nvSpPr>
          <p:cNvPr id="6153" name="AutoShape 32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5092700" y="2578100"/>
            <a:ext cx="8810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</a:t>
            </a:r>
          </a:p>
        </p:txBody>
      </p:sp>
      <p:sp>
        <p:nvSpPr>
          <p:cNvPr id="6154" name="AutoShape 33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6897688" y="257810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0</a:t>
            </a:r>
          </a:p>
        </p:txBody>
      </p:sp>
      <p:sp>
        <p:nvSpPr>
          <p:cNvPr id="6155" name="AutoShape 34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3262313" y="257810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100</a:t>
            </a:r>
          </a:p>
        </p:txBody>
      </p:sp>
      <p:sp>
        <p:nvSpPr>
          <p:cNvPr id="6156" name="AutoShape 35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1289050" y="4070350"/>
            <a:ext cx="9064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180</a:t>
            </a:r>
          </a:p>
        </p:txBody>
      </p:sp>
      <p:sp>
        <p:nvSpPr>
          <p:cNvPr id="6157" name="AutoShape 36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6897688" y="407035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8</a:t>
            </a:r>
          </a:p>
        </p:txBody>
      </p:sp>
      <p:sp>
        <p:nvSpPr>
          <p:cNvPr id="6158" name="AutoShape 37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3262313" y="4070350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10</a:t>
            </a:r>
          </a:p>
        </p:txBody>
      </p:sp>
      <p:sp>
        <p:nvSpPr>
          <p:cNvPr id="6159" name="AutoShape 38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5092700" y="5564188"/>
            <a:ext cx="881063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5</a:t>
            </a:r>
          </a:p>
        </p:txBody>
      </p:sp>
      <p:sp>
        <p:nvSpPr>
          <p:cNvPr id="6160" name="AutoShape 39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6897688" y="5564188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270</a:t>
            </a:r>
          </a:p>
        </p:txBody>
      </p:sp>
      <p:sp>
        <p:nvSpPr>
          <p:cNvPr id="6161" name="AutoShape 40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3262313" y="5564188"/>
            <a:ext cx="906462" cy="5619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FFFFCC"/>
                </a:solidFill>
              </a:rPr>
              <a:t>3</a:t>
            </a:r>
          </a:p>
        </p:txBody>
      </p:sp>
      <p:pic>
        <p:nvPicPr>
          <p:cNvPr id="6162" name="Picture 41" descr="Бергер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3660775"/>
            <a:ext cx="1933575" cy="160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3" name="Picture 42" descr="Бергер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" y="3694113"/>
            <a:ext cx="1895475" cy="160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4" name="Picture 43" descr="Бергер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01850"/>
            <a:ext cx="18859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4" name="Picture 44" descr="Бергер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388" y="5237163"/>
            <a:ext cx="1860550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3315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13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5" grpId="0" animBg="1" autoUpdateAnimBg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391</Words>
  <Application>Microsoft Office PowerPoint</Application>
  <PresentationFormat>Экран (4:3)</PresentationFormat>
  <Paragraphs>227</Paragraphs>
  <Slides>21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Тема Office</vt:lpstr>
      <vt:lpstr>Слайд Microsoft PowerPoint</vt:lpstr>
      <vt:lpstr>Презентация PowerPoint</vt:lpstr>
      <vt:lpstr>Презентация PowerPoint</vt:lpstr>
      <vt:lpstr>Презентация PowerPoint</vt:lpstr>
      <vt:lpstr>Устный счёт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16</cp:revision>
  <dcterms:created xsi:type="dcterms:W3CDTF">2013-03-16T12:59:03Z</dcterms:created>
  <dcterms:modified xsi:type="dcterms:W3CDTF">2013-03-29T07:21:47Z</dcterms:modified>
</cp:coreProperties>
</file>