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77" r:id="rId6"/>
    <p:sldId id="278" r:id="rId7"/>
    <p:sldId id="279" r:id="rId8"/>
    <p:sldId id="275" r:id="rId9"/>
    <p:sldId id="288" r:id="rId10"/>
    <p:sldId id="266" r:id="rId11"/>
    <p:sldId id="283" r:id="rId12"/>
    <p:sldId id="287" r:id="rId13"/>
    <p:sldId id="267" r:id="rId14"/>
    <p:sldId id="284" r:id="rId15"/>
    <p:sldId id="271" r:id="rId16"/>
    <p:sldId id="270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402"/>
    <a:srgbClr val="6BA4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7" autoAdjust="0"/>
    <p:restoredTop sz="94654" autoAdjust="0"/>
  </p:normalViewPr>
  <p:slideViewPr>
    <p:cSldViewPr>
      <p:cViewPr varScale="1">
        <p:scale>
          <a:sx n="73" d="100"/>
          <a:sy n="73" d="100"/>
        </p:scale>
        <p:origin x="-10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Столбец22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Воспитатель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Педагог-психолог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Логопед 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2.1105937420515905E-2"/>
                  <c:y val="-0.1625027779267853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Воспитатель-специалист </a:t>
                    </a:r>
                  </a:p>
                  <a:p>
                    <a:r>
                      <a:rPr lang="ru-RU" dirty="0" smtClean="0"/>
                      <a:t>по ХПД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.24868253560742776"/>
                  <c:y val="-0.56054520165832744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Старший воспитатель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Семья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>
                <c:manualLayout>
                  <c:x val="4.0250793278265973E-2"/>
                  <c:y val="0.556330799353221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Мед. сестра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Лист1!$A$2:$A$8</c:f>
              <c:strCache>
                <c:ptCount val="6"/>
                <c:pt idx="5">
                  <c:v>семья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212E8-E7F0-4C20-AACE-74A6139D28E2}" type="doc">
      <dgm:prSet loTypeId="urn:microsoft.com/office/officeart/2005/8/layout/vList6" loCatId="list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7A768B2-D116-446B-BAA9-DD50BC12700F}">
      <dgm:prSet phldrT="[Текст]" custT="1"/>
      <dgm:spPr/>
      <dgm:t>
        <a:bodyPr/>
        <a:lstStyle/>
        <a:p>
          <a:r>
            <a:rPr lang="ru-RU" sz="2000" dirty="0" smtClean="0"/>
            <a:t>воспитатель</a:t>
          </a:r>
          <a:endParaRPr lang="ru-RU" sz="2000" dirty="0"/>
        </a:p>
      </dgm:t>
    </dgm:pt>
    <dgm:pt modelId="{1E221EEA-603C-49F5-A711-E2603BD9C374}" type="parTrans" cxnId="{F3D8B037-58EF-4300-ACCD-53001F30BC5A}">
      <dgm:prSet/>
      <dgm:spPr/>
      <dgm:t>
        <a:bodyPr/>
        <a:lstStyle/>
        <a:p>
          <a:endParaRPr lang="ru-RU"/>
        </a:p>
      </dgm:t>
    </dgm:pt>
    <dgm:pt modelId="{8E867228-E261-4BBD-BF08-53A6BA89C84B}" type="sibTrans" cxnId="{F3D8B037-58EF-4300-ACCD-53001F30BC5A}">
      <dgm:prSet/>
      <dgm:spPr/>
      <dgm:t>
        <a:bodyPr/>
        <a:lstStyle/>
        <a:p>
          <a:endParaRPr lang="ru-RU"/>
        </a:p>
      </dgm:t>
    </dgm:pt>
    <dgm:pt modelId="{47634AF8-05EE-4BDA-8E7D-F6D359CC6E84}">
      <dgm:prSet phldrT="[Текст]" custT="1"/>
      <dgm:spPr/>
      <dgm:t>
        <a:bodyPr/>
        <a:lstStyle/>
        <a:p>
          <a:r>
            <a:rPr lang="ru-RU" sz="1400" b="0" dirty="0" smtClean="0"/>
            <a:t>«Экспресс-диагностика и оценка детской деятельности» под редакцией О.А.Сафоновой;</a:t>
          </a:r>
          <a:endParaRPr lang="ru-RU" sz="1400" b="0" dirty="0"/>
        </a:p>
      </dgm:t>
    </dgm:pt>
    <dgm:pt modelId="{3B1CB34F-3C98-4C38-B84B-B90A1B52EC11}" type="parTrans" cxnId="{DCB48F87-C860-4F5E-9CBF-0562954F8460}">
      <dgm:prSet/>
      <dgm:spPr/>
      <dgm:t>
        <a:bodyPr/>
        <a:lstStyle/>
        <a:p>
          <a:endParaRPr lang="ru-RU"/>
        </a:p>
      </dgm:t>
    </dgm:pt>
    <dgm:pt modelId="{13A31927-1E31-447B-8F59-29DFBCF778BA}" type="sibTrans" cxnId="{DCB48F87-C860-4F5E-9CBF-0562954F8460}">
      <dgm:prSet/>
      <dgm:spPr/>
      <dgm:t>
        <a:bodyPr/>
        <a:lstStyle/>
        <a:p>
          <a:endParaRPr lang="ru-RU"/>
        </a:p>
      </dgm:t>
    </dgm:pt>
    <dgm:pt modelId="{BC01C46A-44D2-4A89-A1DB-15376D66AAA5}">
      <dgm:prSet phldrT="[Текст]" custT="1"/>
      <dgm:spPr/>
      <dgm:t>
        <a:bodyPr/>
        <a:lstStyle/>
        <a:p>
          <a:r>
            <a:rPr lang="ru-RU" sz="1400" b="0" dirty="0" smtClean="0"/>
            <a:t>Анкета «Признаки импульсивности»</a:t>
          </a:r>
          <a:endParaRPr lang="ru-RU" sz="1400" b="0" dirty="0"/>
        </a:p>
      </dgm:t>
    </dgm:pt>
    <dgm:pt modelId="{A7A5758D-D0FB-4CB2-BD50-A3A7AFA27F96}" type="parTrans" cxnId="{1A58CF67-03D1-4AC7-AC62-B3713E7E0C7B}">
      <dgm:prSet/>
      <dgm:spPr/>
      <dgm:t>
        <a:bodyPr/>
        <a:lstStyle/>
        <a:p>
          <a:endParaRPr lang="ru-RU"/>
        </a:p>
      </dgm:t>
    </dgm:pt>
    <dgm:pt modelId="{0C200A0F-B89A-46AD-B0C3-05A7F59AF98D}" type="sibTrans" cxnId="{1A58CF67-03D1-4AC7-AC62-B3713E7E0C7B}">
      <dgm:prSet/>
      <dgm:spPr/>
      <dgm:t>
        <a:bodyPr/>
        <a:lstStyle/>
        <a:p>
          <a:endParaRPr lang="ru-RU"/>
        </a:p>
      </dgm:t>
    </dgm:pt>
    <dgm:pt modelId="{73B58DCC-EA0B-4165-BC92-B5A04543C427}">
      <dgm:prSet phldrT="[Текст]" custT="1"/>
      <dgm:spPr/>
      <dgm:t>
        <a:bodyPr/>
        <a:lstStyle/>
        <a:p>
          <a:r>
            <a:rPr lang="ru-RU" sz="2000" dirty="0" smtClean="0"/>
            <a:t>воспитатель-специалист      по ХПД</a:t>
          </a:r>
          <a:endParaRPr lang="ru-RU" sz="2000" dirty="0"/>
        </a:p>
      </dgm:t>
    </dgm:pt>
    <dgm:pt modelId="{D68B57D7-16D0-43DD-8E92-62BE61C555F8}" type="parTrans" cxnId="{D3B925A5-D8C1-4EFC-BB3D-920CEF3ECFD3}">
      <dgm:prSet/>
      <dgm:spPr/>
      <dgm:t>
        <a:bodyPr/>
        <a:lstStyle/>
        <a:p>
          <a:endParaRPr lang="ru-RU"/>
        </a:p>
      </dgm:t>
    </dgm:pt>
    <dgm:pt modelId="{1F5CB33A-5F74-4F83-BA92-86C414407249}" type="sibTrans" cxnId="{D3B925A5-D8C1-4EFC-BB3D-920CEF3ECFD3}">
      <dgm:prSet/>
      <dgm:spPr/>
      <dgm:t>
        <a:bodyPr/>
        <a:lstStyle/>
        <a:p>
          <a:endParaRPr lang="ru-RU"/>
        </a:p>
      </dgm:t>
    </dgm:pt>
    <dgm:pt modelId="{1D0D398C-FAC4-4354-8B55-0533C37E5783}">
      <dgm:prSet phldrT="[Текст]" custT="1"/>
      <dgm:spPr/>
      <dgm:t>
        <a:bodyPr/>
        <a:lstStyle/>
        <a:p>
          <a:r>
            <a:rPr lang="ru-RU" sz="2000" dirty="0" smtClean="0"/>
            <a:t>психолог</a:t>
          </a:r>
          <a:endParaRPr lang="ru-RU" sz="2000" dirty="0"/>
        </a:p>
      </dgm:t>
    </dgm:pt>
    <dgm:pt modelId="{444A37B9-12C4-469E-B4FA-568D862A14C9}" type="parTrans" cxnId="{3BD28C4E-DBB6-4D2B-A217-29422C7A1487}">
      <dgm:prSet/>
      <dgm:spPr/>
      <dgm:t>
        <a:bodyPr/>
        <a:lstStyle/>
        <a:p>
          <a:endParaRPr lang="ru-RU"/>
        </a:p>
      </dgm:t>
    </dgm:pt>
    <dgm:pt modelId="{16A33D1E-96D6-4085-A622-F4578017656A}" type="sibTrans" cxnId="{3BD28C4E-DBB6-4D2B-A217-29422C7A1487}">
      <dgm:prSet/>
      <dgm:spPr/>
      <dgm:t>
        <a:bodyPr/>
        <a:lstStyle/>
        <a:p>
          <a:endParaRPr lang="ru-RU"/>
        </a:p>
      </dgm:t>
    </dgm:pt>
    <dgm:pt modelId="{EABD76DC-C168-43BD-AB35-E7B365164382}">
      <dgm:prSet phldrT="[Текст]" custT="1"/>
      <dgm:spPr/>
      <dgm:t>
        <a:bodyPr/>
        <a:lstStyle/>
        <a:p>
          <a:r>
            <a:rPr lang="ru-RU" sz="2000" dirty="0" smtClean="0"/>
            <a:t>логопед</a:t>
          </a:r>
          <a:endParaRPr lang="ru-RU" sz="2000" dirty="0"/>
        </a:p>
      </dgm:t>
    </dgm:pt>
    <dgm:pt modelId="{02E6615C-C577-49CC-BB2A-E642B50B53A0}" type="parTrans" cxnId="{6BCF0269-622E-4513-874B-C7ABFF88AA41}">
      <dgm:prSet/>
      <dgm:spPr/>
      <dgm:t>
        <a:bodyPr/>
        <a:lstStyle/>
        <a:p>
          <a:endParaRPr lang="ru-RU"/>
        </a:p>
      </dgm:t>
    </dgm:pt>
    <dgm:pt modelId="{6DFC42C3-3426-4FE0-8F74-EE34212B1D3F}" type="sibTrans" cxnId="{6BCF0269-622E-4513-874B-C7ABFF88AA41}">
      <dgm:prSet/>
      <dgm:spPr/>
      <dgm:t>
        <a:bodyPr/>
        <a:lstStyle/>
        <a:p>
          <a:endParaRPr lang="ru-RU"/>
        </a:p>
      </dgm:t>
    </dgm:pt>
    <dgm:pt modelId="{F261F309-E4FB-4E86-989E-7B308135FD44}">
      <dgm:prSet custT="1"/>
      <dgm:spPr/>
      <dgm:t>
        <a:bodyPr/>
        <a:lstStyle/>
        <a:p>
          <a:r>
            <a:rPr lang="ru-RU" sz="1400" dirty="0" smtClean="0"/>
            <a:t>«</a:t>
          </a:r>
          <a:r>
            <a:rPr lang="ru-RU" sz="1400" dirty="0" err="1" smtClean="0"/>
            <a:t>Психоречевая</a:t>
          </a:r>
          <a:r>
            <a:rPr lang="ru-RU" sz="1400" dirty="0" smtClean="0"/>
            <a:t> диагностика детей 3-7 лет» Е.П.Кольцова, О.А.Романович</a:t>
          </a:r>
          <a:endParaRPr lang="ru-RU" sz="1400" dirty="0"/>
        </a:p>
      </dgm:t>
    </dgm:pt>
    <dgm:pt modelId="{5B118049-4724-497C-8225-56597F585277}" type="parTrans" cxnId="{EBF022F0-ED76-4B27-A4FA-A0FCE0DBBD32}">
      <dgm:prSet/>
      <dgm:spPr/>
      <dgm:t>
        <a:bodyPr/>
        <a:lstStyle/>
        <a:p>
          <a:endParaRPr lang="ru-RU"/>
        </a:p>
      </dgm:t>
    </dgm:pt>
    <dgm:pt modelId="{B9DE18EF-6279-479F-930A-835157A62FB3}" type="sibTrans" cxnId="{EBF022F0-ED76-4B27-A4FA-A0FCE0DBBD32}">
      <dgm:prSet/>
      <dgm:spPr/>
      <dgm:t>
        <a:bodyPr/>
        <a:lstStyle/>
        <a:p>
          <a:endParaRPr lang="ru-RU"/>
        </a:p>
      </dgm:t>
    </dgm:pt>
    <dgm:pt modelId="{DC0880DA-3D35-44F3-9205-A4C26662FFDF}">
      <dgm:prSet custT="1"/>
      <dgm:spPr/>
      <dgm:t>
        <a:bodyPr/>
        <a:lstStyle/>
        <a:p>
          <a:r>
            <a:rPr lang="ru-RU" sz="1100" dirty="0" smtClean="0"/>
            <a:t>«Степень психосоциальной зрелости» С.А. Банков;</a:t>
          </a:r>
          <a:endParaRPr lang="ru-RU" sz="1100" dirty="0"/>
        </a:p>
      </dgm:t>
    </dgm:pt>
    <dgm:pt modelId="{1B675328-40D9-4664-90BB-37BDA22EB538}" type="parTrans" cxnId="{B8A2F137-9FD0-42A8-9586-9DA5B5217139}">
      <dgm:prSet/>
      <dgm:spPr/>
      <dgm:t>
        <a:bodyPr/>
        <a:lstStyle/>
        <a:p>
          <a:endParaRPr lang="ru-RU"/>
        </a:p>
      </dgm:t>
    </dgm:pt>
    <dgm:pt modelId="{16DB2D24-554C-4DBA-9BBF-1033EC75E1E1}" type="sibTrans" cxnId="{B8A2F137-9FD0-42A8-9586-9DA5B5217139}">
      <dgm:prSet/>
      <dgm:spPr/>
      <dgm:t>
        <a:bodyPr/>
        <a:lstStyle/>
        <a:p>
          <a:endParaRPr lang="ru-RU"/>
        </a:p>
      </dgm:t>
    </dgm:pt>
    <dgm:pt modelId="{31D1E56E-B77C-4958-82BF-989378B6BF61}">
      <dgm:prSet custT="1"/>
      <dgm:spPr/>
      <dgm:t>
        <a:bodyPr/>
        <a:lstStyle/>
        <a:p>
          <a:r>
            <a:rPr lang="ru-RU" sz="1100" dirty="0" smtClean="0"/>
            <a:t>«Уровень школьной зрелости и уровень интеллекта» тест </a:t>
          </a:r>
          <a:r>
            <a:rPr lang="ru-RU" sz="1100" dirty="0" err="1" smtClean="0"/>
            <a:t>Керна-Йирасека</a:t>
          </a:r>
          <a:r>
            <a:rPr lang="ru-RU" sz="1100" dirty="0" smtClean="0"/>
            <a:t>;</a:t>
          </a:r>
        </a:p>
      </dgm:t>
    </dgm:pt>
    <dgm:pt modelId="{7183A983-34D2-451F-9017-CB61439770A3}" type="parTrans" cxnId="{2B505459-067D-48B8-A01C-1E30F4DB09CC}">
      <dgm:prSet/>
      <dgm:spPr/>
      <dgm:t>
        <a:bodyPr/>
        <a:lstStyle/>
        <a:p>
          <a:endParaRPr lang="ru-RU"/>
        </a:p>
      </dgm:t>
    </dgm:pt>
    <dgm:pt modelId="{A216F737-74A1-4BBC-9ECC-BF76966C930E}" type="sibTrans" cxnId="{2B505459-067D-48B8-A01C-1E30F4DB09CC}">
      <dgm:prSet/>
      <dgm:spPr/>
      <dgm:t>
        <a:bodyPr/>
        <a:lstStyle/>
        <a:p>
          <a:endParaRPr lang="ru-RU"/>
        </a:p>
      </dgm:t>
    </dgm:pt>
    <dgm:pt modelId="{7C202A01-71C9-4331-B2D2-5E5310CAF7C5}">
      <dgm:prSet custT="1"/>
      <dgm:spPr/>
      <dgm:t>
        <a:bodyPr/>
        <a:lstStyle/>
        <a:p>
          <a:r>
            <a:rPr lang="ru-RU" sz="1100" dirty="0" smtClean="0"/>
            <a:t>«Критерии первичной оценки проявлений </a:t>
          </a:r>
          <a:r>
            <a:rPr lang="ru-RU" sz="1100" dirty="0" err="1" smtClean="0"/>
            <a:t>гиперактивности</a:t>
          </a:r>
          <a:r>
            <a:rPr lang="ru-RU" sz="1100" dirty="0" smtClean="0"/>
            <a:t> у ребенка» Е.К.Лютова</a:t>
          </a:r>
        </a:p>
      </dgm:t>
    </dgm:pt>
    <dgm:pt modelId="{3DC10DA6-45FE-42A1-AD08-3AE2EE777B3C}" type="parTrans" cxnId="{64FD36BF-3449-4367-B180-198DA68A1A5C}">
      <dgm:prSet/>
      <dgm:spPr/>
      <dgm:t>
        <a:bodyPr/>
        <a:lstStyle/>
        <a:p>
          <a:endParaRPr lang="ru-RU"/>
        </a:p>
      </dgm:t>
    </dgm:pt>
    <dgm:pt modelId="{F1A145B6-A1E3-4609-B202-E44B0D22096C}" type="sibTrans" cxnId="{64FD36BF-3449-4367-B180-198DA68A1A5C}">
      <dgm:prSet/>
      <dgm:spPr/>
      <dgm:t>
        <a:bodyPr/>
        <a:lstStyle/>
        <a:p>
          <a:endParaRPr lang="ru-RU"/>
        </a:p>
      </dgm:t>
    </dgm:pt>
    <dgm:pt modelId="{B8B6D6C7-9663-4377-9A68-5C3DD80697FE}">
      <dgm:prSet phldrT="[Текст]" custT="1"/>
      <dgm:spPr/>
      <dgm:t>
        <a:bodyPr/>
        <a:lstStyle/>
        <a:p>
          <a:r>
            <a:rPr lang="ru-RU" sz="1400" b="0" dirty="0" smtClean="0"/>
            <a:t>«Экспресс-диагностика и оценка детской деятельности» под редакцией О.А.Сафоновой;</a:t>
          </a:r>
          <a:endParaRPr lang="ru-RU" sz="1400" dirty="0"/>
        </a:p>
      </dgm:t>
    </dgm:pt>
    <dgm:pt modelId="{E02ECE27-9616-490B-A0D3-AE5F2FE6215F}" type="parTrans" cxnId="{0D589C35-3518-4AA7-B553-816EF6AFCF10}">
      <dgm:prSet/>
      <dgm:spPr/>
      <dgm:t>
        <a:bodyPr/>
        <a:lstStyle/>
        <a:p>
          <a:endParaRPr lang="ru-RU"/>
        </a:p>
      </dgm:t>
    </dgm:pt>
    <dgm:pt modelId="{7A814C24-5AB1-4446-B7B6-F5EAF4BC4427}" type="sibTrans" cxnId="{0D589C35-3518-4AA7-B553-816EF6AFCF10}">
      <dgm:prSet/>
      <dgm:spPr/>
      <dgm:t>
        <a:bodyPr/>
        <a:lstStyle/>
        <a:p>
          <a:endParaRPr lang="ru-RU"/>
        </a:p>
      </dgm:t>
    </dgm:pt>
    <dgm:pt modelId="{6E8D6916-0822-4E05-B03D-FAB8BD59CC94}">
      <dgm:prSet custT="1"/>
      <dgm:spPr/>
      <dgm:t>
        <a:bodyPr/>
        <a:lstStyle/>
        <a:p>
          <a:endParaRPr lang="ru-RU" sz="1400" dirty="0"/>
        </a:p>
      </dgm:t>
    </dgm:pt>
    <dgm:pt modelId="{ADA31A8A-6484-482D-BBBB-70690A4BA7DD}" type="parTrans" cxnId="{15149377-2FA3-4FD7-BE41-0F00D7A75DD7}">
      <dgm:prSet/>
      <dgm:spPr/>
      <dgm:t>
        <a:bodyPr/>
        <a:lstStyle/>
        <a:p>
          <a:endParaRPr lang="ru-RU"/>
        </a:p>
      </dgm:t>
    </dgm:pt>
    <dgm:pt modelId="{164B88EC-F2CB-410C-AAD5-8BD406C5E13B}" type="sibTrans" cxnId="{15149377-2FA3-4FD7-BE41-0F00D7A75DD7}">
      <dgm:prSet/>
      <dgm:spPr/>
      <dgm:t>
        <a:bodyPr/>
        <a:lstStyle/>
        <a:p>
          <a:endParaRPr lang="ru-RU"/>
        </a:p>
      </dgm:t>
    </dgm:pt>
    <dgm:pt modelId="{59882BA3-22EC-43F0-90F5-596C17318D13}">
      <dgm:prSet phldrT="[Текст]" custT="1"/>
      <dgm:spPr/>
      <dgm:t>
        <a:bodyPr/>
        <a:lstStyle/>
        <a:p>
          <a:endParaRPr lang="ru-RU" sz="1400" b="0" dirty="0"/>
        </a:p>
      </dgm:t>
    </dgm:pt>
    <dgm:pt modelId="{A4B80290-317A-4D12-ADDD-A40A355FDD46}" type="parTrans" cxnId="{DFF82CCF-BE3F-4265-BDC2-60A23E38F754}">
      <dgm:prSet/>
      <dgm:spPr/>
      <dgm:t>
        <a:bodyPr/>
        <a:lstStyle/>
        <a:p>
          <a:endParaRPr lang="ru-RU"/>
        </a:p>
      </dgm:t>
    </dgm:pt>
    <dgm:pt modelId="{69AA29C7-925B-43BA-91B8-AC9E5E76143B}" type="sibTrans" cxnId="{DFF82CCF-BE3F-4265-BDC2-60A23E38F754}">
      <dgm:prSet/>
      <dgm:spPr/>
      <dgm:t>
        <a:bodyPr/>
        <a:lstStyle/>
        <a:p>
          <a:endParaRPr lang="ru-RU"/>
        </a:p>
      </dgm:t>
    </dgm:pt>
    <dgm:pt modelId="{BA0F2E1B-5E98-4453-A14B-560DC7C58416}">
      <dgm:prSet phldrT="[Текст]" custT="1"/>
      <dgm:spPr/>
      <dgm:t>
        <a:bodyPr/>
        <a:lstStyle/>
        <a:p>
          <a:endParaRPr lang="ru-RU" sz="1400" dirty="0"/>
        </a:p>
      </dgm:t>
    </dgm:pt>
    <dgm:pt modelId="{8B8C7726-437F-4732-8B1A-3C478C3BEB03}" type="parTrans" cxnId="{40337614-1D97-4DEB-B3CF-061CCA3D85D1}">
      <dgm:prSet/>
      <dgm:spPr/>
      <dgm:t>
        <a:bodyPr/>
        <a:lstStyle/>
        <a:p>
          <a:endParaRPr lang="ru-RU"/>
        </a:p>
      </dgm:t>
    </dgm:pt>
    <dgm:pt modelId="{4E479E6B-EA1B-4F83-8333-1CB1A3C89339}" type="sibTrans" cxnId="{40337614-1D97-4DEB-B3CF-061CCA3D85D1}">
      <dgm:prSet/>
      <dgm:spPr/>
      <dgm:t>
        <a:bodyPr/>
        <a:lstStyle/>
        <a:p>
          <a:endParaRPr lang="ru-RU"/>
        </a:p>
      </dgm:t>
    </dgm:pt>
    <dgm:pt modelId="{4289723B-EFC8-467E-8795-D6FEC7E49CDC}">
      <dgm:prSet phldrT="[Текст]" custT="1"/>
      <dgm:spPr/>
      <dgm:t>
        <a:bodyPr/>
        <a:lstStyle/>
        <a:p>
          <a:r>
            <a:rPr lang="ru-RU" sz="1400" b="0" dirty="0" smtClean="0"/>
            <a:t>«Оценка уровня развития ИЗО деятельности» по Н.Бернштейну</a:t>
          </a:r>
          <a:endParaRPr lang="ru-RU" sz="1400" dirty="0"/>
        </a:p>
      </dgm:t>
    </dgm:pt>
    <dgm:pt modelId="{81B6D6EF-7B2A-4281-AC8C-61A0B2EDBCA0}" type="parTrans" cxnId="{E3D3C372-08C6-4912-A714-7411991E34E3}">
      <dgm:prSet/>
      <dgm:spPr/>
      <dgm:t>
        <a:bodyPr/>
        <a:lstStyle/>
        <a:p>
          <a:endParaRPr lang="ru-RU"/>
        </a:p>
      </dgm:t>
    </dgm:pt>
    <dgm:pt modelId="{07D0F294-F485-4E92-9AE7-2307C3C7066E}" type="sibTrans" cxnId="{E3D3C372-08C6-4912-A714-7411991E34E3}">
      <dgm:prSet/>
      <dgm:spPr/>
      <dgm:t>
        <a:bodyPr/>
        <a:lstStyle/>
        <a:p>
          <a:endParaRPr lang="ru-RU"/>
        </a:p>
      </dgm:t>
    </dgm:pt>
    <dgm:pt modelId="{3CEE911F-071D-4CE0-AEAE-ABD97294A267}" type="pres">
      <dgm:prSet presAssocID="{98B212E8-E7F0-4C20-AACE-74A6139D28E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CBB7D-AFB0-4DFE-80C1-9D300C9B9ACB}" type="pres">
      <dgm:prSet presAssocID="{27A768B2-D116-446B-BAA9-DD50BC12700F}" presName="linNode" presStyleCnt="0"/>
      <dgm:spPr/>
    </dgm:pt>
    <dgm:pt modelId="{1FE7C57F-464D-4923-9A9C-F6AA16A55FBD}" type="pres">
      <dgm:prSet presAssocID="{27A768B2-D116-446B-BAA9-DD50BC12700F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1D1C9-1204-4A2B-B198-7D5BD70A1B6B}" type="pres">
      <dgm:prSet presAssocID="{27A768B2-D116-446B-BAA9-DD50BC12700F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7F357-1471-406F-92E5-0EDE3B5F1589}" type="pres">
      <dgm:prSet presAssocID="{8E867228-E261-4BBD-BF08-53A6BA89C84B}" presName="spacing" presStyleCnt="0"/>
      <dgm:spPr/>
    </dgm:pt>
    <dgm:pt modelId="{9D89E811-B8D2-4044-A82D-CF9C542522A8}" type="pres">
      <dgm:prSet presAssocID="{73B58DCC-EA0B-4165-BC92-B5A04543C427}" presName="linNode" presStyleCnt="0"/>
      <dgm:spPr/>
    </dgm:pt>
    <dgm:pt modelId="{564F9640-3EFC-410D-9B5B-727FA7B7DCE0}" type="pres">
      <dgm:prSet presAssocID="{73B58DCC-EA0B-4165-BC92-B5A04543C427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DDA31-1EAE-473B-A2F8-697C7551276D}" type="pres">
      <dgm:prSet presAssocID="{73B58DCC-EA0B-4165-BC92-B5A04543C427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7296A-1065-490A-BE63-11D30237E538}" type="pres">
      <dgm:prSet presAssocID="{1F5CB33A-5F74-4F83-BA92-86C414407249}" presName="spacing" presStyleCnt="0"/>
      <dgm:spPr/>
    </dgm:pt>
    <dgm:pt modelId="{BAAE52E0-5468-458E-AA59-0C6703496935}" type="pres">
      <dgm:prSet presAssocID="{1D0D398C-FAC4-4354-8B55-0533C37E5783}" presName="linNode" presStyleCnt="0"/>
      <dgm:spPr/>
    </dgm:pt>
    <dgm:pt modelId="{466AAC21-1684-4EAC-B8B0-0022AFA42510}" type="pres">
      <dgm:prSet presAssocID="{1D0D398C-FAC4-4354-8B55-0533C37E5783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58C87-03D6-43F9-A113-FB6096A4C298}" type="pres">
      <dgm:prSet presAssocID="{1D0D398C-FAC4-4354-8B55-0533C37E5783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CE503-F3A9-4995-A6C0-EF858569F061}" type="pres">
      <dgm:prSet presAssocID="{16A33D1E-96D6-4085-A622-F4578017656A}" presName="spacing" presStyleCnt="0"/>
      <dgm:spPr/>
    </dgm:pt>
    <dgm:pt modelId="{883F7CFA-5D3D-4770-9B55-12D9F25A0E74}" type="pres">
      <dgm:prSet presAssocID="{EABD76DC-C168-43BD-AB35-E7B365164382}" presName="linNode" presStyleCnt="0"/>
      <dgm:spPr/>
    </dgm:pt>
    <dgm:pt modelId="{ED258105-3562-41BA-A948-D35F9F4E781E}" type="pres">
      <dgm:prSet presAssocID="{EABD76DC-C168-43BD-AB35-E7B365164382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FD5E1-22F0-4FEB-BEA7-C75490759F74}" type="pres">
      <dgm:prSet presAssocID="{EABD76DC-C168-43BD-AB35-E7B365164382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EDE466-D206-4192-9C2A-FECA31653F55}" type="presOf" srcId="{BA0F2E1B-5E98-4453-A14B-560DC7C58416}" destId="{739DDA31-1EAE-473B-A2F8-697C7551276D}" srcOrd="0" destOrd="2" presId="urn:microsoft.com/office/officeart/2005/8/layout/vList6"/>
    <dgm:cxn modelId="{A495D07A-511A-4183-BBE1-C3B9CBD56DF0}" type="presOf" srcId="{27A768B2-D116-446B-BAA9-DD50BC12700F}" destId="{1FE7C57F-464D-4923-9A9C-F6AA16A55FBD}" srcOrd="0" destOrd="0" presId="urn:microsoft.com/office/officeart/2005/8/layout/vList6"/>
    <dgm:cxn modelId="{40337614-1D97-4DEB-B3CF-061CCA3D85D1}" srcId="{73B58DCC-EA0B-4165-BC92-B5A04543C427}" destId="{BA0F2E1B-5E98-4453-A14B-560DC7C58416}" srcOrd="2" destOrd="0" parTransId="{8B8C7726-437F-4732-8B1A-3C478C3BEB03}" sibTransId="{4E479E6B-EA1B-4F83-8333-1CB1A3C89339}"/>
    <dgm:cxn modelId="{365779F7-9659-434B-B28B-9FF73B3CA9C1}" type="presOf" srcId="{73B58DCC-EA0B-4165-BC92-B5A04543C427}" destId="{564F9640-3EFC-410D-9B5B-727FA7B7DCE0}" srcOrd="0" destOrd="0" presId="urn:microsoft.com/office/officeart/2005/8/layout/vList6"/>
    <dgm:cxn modelId="{DFF82CCF-BE3F-4265-BDC2-60A23E38F754}" srcId="{73B58DCC-EA0B-4165-BC92-B5A04543C427}" destId="{59882BA3-22EC-43F0-90F5-596C17318D13}" srcOrd="3" destOrd="0" parTransId="{A4B80290-317A-4D12-ADDD-A40A355FDD46}" sibTransId="{69AA29C7-925B-43BA-91B8-AC9E5E76143B}"/>
    <dgm:cxn modelId="{B8A2F137-9FD0-42A8-9586-9DA5B5217139}" srcId="{1D0D398C-FAC4-4354-8B55-0533C37E5783}" destId="{DC0880DA-3D35-44F3-9205-A4C26662FFDF}" srcOrd="0" destOrd="0" parTransId="{1B675328-40D9-4664-90BB-37BDA22EB538}" sibTransId="{16DB2D24-554C-4DBA-9BBF-1033EC75E1E1}"/>
    <dgm:cxn modelId="{0D589C35-3518-4AA7-B553-816EF6AFCF10}" srcId="{73B58DCC-EA0B-4165-BC92-B5A04543C427}" destId="{B8B6D6C7-9663-4377-9A68-5C3DD80697FE}" srcOrd="0" destOrd="0" parTransId="{E02ECE27-9616-490B-A0D3-AE5F2FE6215F}" sibTransId="{7A814C24-5AB1-4446-B7B6-F5EAF4BC4427}"/>
    <dgm:cxn modelId="{171FDEB4-6D99-4CEF-ABD1-04DEED331D54}" type="presOf" srcId="{B8B6D6C7-9663-4377-9A68-5C3DD80697FE}" destId="{739DDA31-1EAE-473B-A2F8-697C7551276D}" srcOrd="0" destOrd="0" presId="urn:microsoft.com/office/officeart/2005/8/layout/vList6"/>
    <dgm:cxn modelId="{64FD36BF-3449-4367-B180-198DA68A1A5C}" srcId="{1D0D398C-FAC4-4354-8B55-0533C37E5783}" destId="{7C202A01-71C9-4331-B2D2-5E5310CAF7C5}" srcOrd="2" destOrd="0" parTransId="{3DC10DA6-45FE-42A1-AD08-3AE2EE777B3C}" sibTransId="{F1A145B6-A1E3-4609-B202-E44B0D22096C}"/>
    <dgm:cxn modelId="{EBF022F0-ED76-4B27-A4FA-A0FCE0DBBD32}" srcId="{EABD76DC-C168-43BD-AB35-E7B365164382}" destId="{F261F309-E4FB-4E86-989E-7B308135FD44}" srcOrd="1" destOrd="0" parTransId="{5B118049-4724-497C-8225-56597F585277}" sibTransId="{B9DE18EF-6279-479F-930A-835157A62FB3}"/>
    <dgm:cxn modelId="{F3D8B037-58EF-4300-ACCD-53001F30BC5A}" srcId="{98B212E8-E7F0-4C20-AACE-74A6139D28E2}" destId="{27A768B2-D116-446B-BAA9-DD50BC12700F}" srcOrd="0" destOrd="0" parTransId="{1E221EEA-603C-49F5-A711-E2603BD9C374}" sibTransId="{8E867228-E261-4BBD-BF08-53A6BA89C84B}"/>
    <dgm:cxn modelId="{E3D3C372-08C6-4912-A714-7411991E34E3}" srcId="{73B58DCC-EA0B-4165-BC92-B5A04543C427}" destId="{4289723B-EFC8-467E-8795-D6FEC7E49CDC}" srcOrd="1" destOrd="0" parTransId="{81B6D6EF-7B2A-4281-AC8C-61A0B2EDBCA0}" sibTransId="{07D0F294-F485-4E92-9AE7-2307C3C7066E}"/>
    <dgm:cxn modelId="{6BCF0269-622E-4513-874B-C7ABFF88AA41}" srcId="{98B212E8-E7F0-4C20-AACE-74A6139D28E2}" destId="{EABD76DC-C168-43BD-AB35-E7B365164382}" srcOrd="3" destOrd="0" parTransId="{02E6615C-C577-49CC-BB2A-E642B50B53A0}" sibTransId="{6DFC42C3-3426-4FE0-8F74-EE34212B1D3F}"/>
    <dgm:cxn modelId="{40CC9AF5-E98B-4A19-A73A-B9E37FAB896E}" type="presOf" srcId="{1D0D398C-FAC4-4354-8B55-0533C37E5783}" destId="{466AAC21-1684-4EAC-B8B0-0022AFA42510}" srcOrd="0" destOrd="0" presId="urn:microsoft.com/office/officeart/2005/8/layout/vList6"/>
    <dgm:cxn modelId="{807B4196-F2A7-4CC9-9CCF-087CD3E82EA9}" type="presOf" srcId="{BC01C46A-44D2-4A89-A1DB-15376D66AAA5}" destId="{C621D1C9-1204-4A2B-B198-7D5BD70A1B6B}" srcOrd="0" destOrd="1" presId="urn:microsoft.com/office/officeart/2005/8/layout/vList6"/>
    <dgm:cxn modelId="{11B9F8F2-D4E7-497A-B8B8-94B2036CD218}" type="presOf" srcId="{31D1E56E-B77C-4958-82BF-989378B6BF61}" destId="{48358C87-03D6-43F9-A113-FB6096A4C298}" srcOrd="0" destOrd="1" presId="urn:microsoft.com/office/officeart/2005/8/layout/vList6"/>
    <dgm:cxn modelId="{FD2D0F0E-8504-4CCD-A6DF-959E2FF17408}" type="presOf" srcId="{4289723B-EFC8-467E-8795-D6FEC7E49CDC}" destId="{739DDA31-1EAE-473B-A2F8-697C7551276D}" srcOrd="0" destOrd="1" presId="urn:microsoft.com/office/officeart/2005/8/layout/vList6"/>
    <dgm:cxn modelId="{3BD28C4E-DBB6-4D2B-A217-29422C7A1487}" srcId="{98B212E8-E7F0-4C20-AACE-74A6139D28E2}" destId="{1D0D398C-FAC4-4354-8B55-0533C37E5783}" srcOrd="2" destOrd="0" parTransId="{444A37B9-12C4-469E-B4FA-568D862A14C9}" sibTransId="{16A33D1E-96D6-4085-A622-F4578017656A}"/>
    <dgm:cxn modelId="{DAD1FDCF-288E-4737-9FB0-813ACCACB6BB}" type="presOf" srcId="{DC0880DA-3D35-44F3-9205-A4C26662FFDF}" destId="{48358C87-03D6-43F9-A113-FB6096A4C298}" srcOrd="0" destOrd="0" presId="urn:microsoft.com/office/officeart/2005/8/layout/vList6"/>
    <dgm:cxn modelId="{F01E26E9-F4FA-43EE-A142-1C3FD4AC4669}" type="presOf" srcId="{59882BA3-22EC-43F0-90F5-596C17318D13}" destId="{739DDA31-1EAE-473B-A2F8-697C7551276D}" srcOrd="0" destOrd="3" presId="urn:microsoft.com/office/officeart/2005/8/layout/vList6"/>
    <dgm:cxn modelId="{DCB48F87-C860-4F5E-9CBF-0562954F8460}" srcId="{27A768B2-D116-446B-BAA9-DD50BC12700F}" destId="{47634AF8-05EE-4BDA-8E7D-F6D359CC6E84}" srcOrd="0" destOrd="0" parTransId="{3B1CB34F-3C98-4C38-B84B-B90A1B52EC11}" sibTransId="{13A31927-1E31-447B-8F59-29DFBCF778BA}"/>
    <dgm:cxn modelId="{293CFC0A-9E58-4933-AED8-55C052A0062D}" type="presOf" srcId="{7C202A01-71C9-4331-B2D2-5E5310CAF7C5}" destId="{48358C87-03D6-43F9-A113-FB6096A4C298}" srcOrd="0" destOrd="2" presId="urn:microsoft.com/office/officeart/2005/8/layout/vList6"/>
    <dgm:cxn modelId="{887994D1-B04A-4416-9FFD-09EB112B48A9}" type="presOf" srcId="{47634AF8-05EE-4BDA-8E7D-F6D359CC6E84}" destId="{C621D1C9-1204-4A2B-B198-7D5BD70A1B6B}" srcOrd="0" destOrd="0" presId="urn:microsoft.com/office/officeart/2005/8/layout/vList6"/>
    <dgm:cxn modelId="{D3B925A5-D8C1-4EFC-BB3D-920CEF3ECFD3}" srcId="{98B212E8-E7F0-4C20-AACE-74A6139D28E2}" destId="{73B58DCC-EA0B-4165-BC92-B5A04543C427}" srcOrd="1" destOrd="0" parTransId="{D68B57D7-16D0-43DD-8E92-62BE61C555F8}" sibTransId="{1F5CB33A-5F74-4F83-BA92-86C414407249}"/>
    <dgm:cxn modelId="{45C2FB93-5F0B-42B0-834F-E07E0D6AD5FF}" type="presOf" srcId="{F261F309-E4FB-4E86-989E-7B308135FD44}" destId="{6F5FD5E1-22F0-4FEB-BEA7-C75490759F74}" srcOrd="0" destOrd="1" presId="urn:microsoft.com/office/officeart/2005/8/layout/vList6"/>
    <dgm:cxn modelId="{8A71122B-6B61-49DD-99E0-ADDF56CB0B33}" type="presOf" srcId="{98B212E8-E7F0-4C20-AACE-74A6139D28E2}" destId="{3CEE911F-071D-4CE0-AEAE-ABD97294A267}" srcOrd="0" destOrd="0" presId="urn:microsoft.com/office/officeart/2005/8/layout/vList6"/>
    <dgm:cxn modelId="{2B505459-067D-48B8-A01C-1E30F4DB09CC}" srcId="{1D0D398C-FAC4-4354-8B55-0533C37E5783}" destId="{31D1E56E-B77C-4958-82BF-989378B6BF61}" srcOrd="1" destOrd="0" parTransId="{7183A983-34D2-451F-9017-CB61439770A3}" sibTransId="{A216F737-74A1-4BBC-9ECC-BF76966C930E}"/>
    <dgm:cxn modelId="{15149377-2FA3-4FD7-BE41-0F00D7A75DD7}" srcId="{EABD76DC-C168-43BD-AB35-E7B365164382}" destId="{6E8D6916-0822-4E05-B03D-FAB8BD59CC94}" srcOrd="0" destOrd="0" parTransId="{ADA31A8A-6484-482D-BBBB-70690A4BA7DD}" sibTransId="{164B88EC-F2CB-410C-AAD5-8BD406C5E13B}"/>
    <dgm:cxn modelId="{5475831C-2C4C-45EA-8AFB-19DC7859157F}" type="presOf" srcId="{EABD76DC-C168-43BD-AB35-E7B365164382}" destId="{ED258105-3562-41BA-A948-D35F9F4E781E}" srcOrd="0" destOrd="0" presId="urn:microsoft.com/office/officeart/2005/8/layout/vList6"/>
    <dgm:cxn modelId="{1A58CF67-03D1-4AC7-AC62-B3713E7E0C7B}" srcId="{27A768B2-D116-446B-BAA9-DD50BC12700F}" destId="{BC01C46A-44D2-4A89-A1DB-15376D66AAA5}" srcOrd="1" destOrd="0" parTransId="{A7A5758D-D0FB-4CB2-BD50-A3A7AFA27F96}" sibTransId="{0C200A0F-B89A-46AD-B0C3-05A7F59AF98D}"/>
    <dgm:cxn modelId="{594A9925-72B2-4E42-A210-F075956DBCFC}" type="presOf" srcId="{6E8D6916-0822-4E05-B03D-FAB8BD59CC94}" destId="{6F5FD5E1-22F0-4FEB-BEA7-C75490759F74}" srcOrd="0" destOrd="0" presId="urn:microsoft.com/office/officeart/2005/8/layout/vList6"/>
    <dgm:cxn modelId="{63715E9F-BBE5-4A88-9BDA-1BAE8CAF4FC8}" type="presParOf" srcId="{3CEE911F-071D-4CE0-AEAE-ABD97294A267}" destId="{037CBB7D-AFB0-4DFE-80C1-9D300C9B9ACB}" srcOrd="0" destOrd="0" presId="urn:microsoft.com/office/officeart/2005/8/layout/vList6"/>
    <dgm:cxn modelId="{3BD55D8B-4E78-41A1-AB94-43C151B738B0}" type="presParOf" srcId="{037CBB7D-AFB0-4DFE-80C1-9D300C9B9ACB}" destId="{1FE7C57F-464D-4923-9A9C-F6AA16A55FBD}" srcOrd="0" destOrd="0" presId="urn:microsoft.com/office/officeart/2005/8/layout/vList6"/>
    <dgm:cxn modelId="{53BB3524-6D33-47BA-890E-409C89CB1CE3}" type="presParOf" srcId="{037CBB7D-AFB0-4DFE-80C1-9D300C9B9ACB}" destId="{C621D1C9-1204-4A2B-B198-7D5BD70A1B6B}" srcOrd="1" destOrd="0" presId="urn:microsoft.com/office/officeart/2005/8/layout/vList6"/>
    <dgm:cxn modelId="{01D5C9A7-FA0A-4FF2-89E5-722E633E6620}" type="presParOf" srcId="{3CEE911F-071D-4CE0-AEAE-ABD97294A267}" destId="{B1C7F357-1471-406F-92E5-0EDE3B5F1589}" srcOrd="1" destOrd="0" presId="urn:microsoft.com/office/officeart/2005/8/layout/vList6"/>
    <dgm:cxn modelId="{B5D11DD1-6809-427E-8A91-ED39332D87A5}" type="presParOf" srcId="{3CEE911F-071D-4CE0-AEAE-ABD97294A267}" destId="{9D89E811-B8D2-4044-A82D-CF9C542522A8}" srcOrd="2" destOrd="0" presId="urn:microsoft.com/office/officeart/2005/8/layout/vList6"/>
    <dgm:cxn modelId="{74FC9578-F306-433B-8143-E63C7D6033F6}" type="presParOf" srcId="{9D89E811-B8D2-4044-A82D-CF9C542522A8}" destId="{564F9640-3EFC-410D-9B5B-727FA7B7DCE0}" srcOrd="0" destOrd="0" presId="urn:microsoft.com/office/officeart/2005/8/layout/vList6"/>
    <dgm:cxn modelId="{D72CAACC-8D13-4438-B85B-FCBA9D742AB6}" type="presParOf" srcId="{9D89E811-B8D2-4044-A82D-CF9C542522A8}" destId="{739DDA31-1EAE-473B-A2F8-697C7551276D}" srcOrd="1" destOrd="0" presId="urn:microsoft.com/office/officeart/2005/8/layout/vList6"/>
    <dgm:cxn modelId="{77220AC6-3230-40B7-932D-B29BB5E5572F}" type="presParOf" srcId="{3CEE911F-071D-4CE0-AEAE-ABD97294A267}" destId="{1217296A-1065-490A-BE63-11D30237E538}" srcOrd="3" destOrd="0" presId="urn:microsoft.com/office/officeart/2005/8/layout/vList6"/>
    <dgm:cxn modelId="{B5C9CCA5-31EA-4281-B096-0D5CB80817AA}" type="presParOf" srcId="{3CEE911F-071D-4CE0-AEAE-ABD97294A267}" destId="{BAAE52E0-5468-458E-AA59-0C6703496935}" srcOrd="4" destOrd="0" presId="urn:microsoft.com/office/officeart/2005/8/layout/vList6"/>
    <dgm:cxn modelId="{05E8393C-68DD-438C-B311-CE452AC65B43}" type="presParOf" srcId="{BAAE52E0-5468-458E-AA59-0C6703496935}" destId="{466AAC21-1684-4EAC-B8B0-0022AFA42510}" srcOrd="0" destOrd="0" presId="urn:microsoft.com/office/officeart/2005/8/layout/vList6"/>
    <dgm:cxn modelId="{982477BD-1D9D-4831-85EE-E83469EF5E5B}" type="presParOf" srcId="{BAAE52E0-5468-458E-AA59-0C6703496935}" destId="{48358C87-03D6-43F9-A113-FB6096A4C298}" srcOrd="1" destOrd="0" presId="urn:microsoft.com/office/officeart/2005/8/layout/vList6"/>
    <dgm:cxn modelId="{7050D22C-F006-4488-8FB1-D7B82F19BAE8}" type="presParOf" srcId="{3CEE911F-071D-4CE0-AEAE-ABD97294A267}" destId="{848CE503-F3A9-4995-A6C0-EF858569F061}" srcOrd="5" destOrd="0" presId="urn:microsoft.com/office/officeart/2005/8/layout/vList6"/>
    <dgm:cxn modelId="{D9298B0A-8505-448C-A8F8-D753C258F257}" type="presParOf" srcId="{3CEE911F-071D-4CE0-AEAE-ABD97294A267}" destId="{883F7CFA-5D3D-4770-9B55-12D9F25A0E74}" srcOrd="6" destOrd="0" presId="urn:microsoft.com/office/officeart/2005/8/layout/vList6"/>
    <dgm:cxn modelId="{4A1DF51F-3022-453F-9974-D05AC1FB3D93}" type="presParOf" srcId="{883F7CFA-5D3D-4770-9B55-12D9F25A0E74}" destId="{ED258105-3562-41BA-A948-D35F9F4E781E}" srcOrd="0" destOrd="0" presId="urn:microsoft.com/office/officeart/2005/8/layout/vList6"/>
    <dgm:cxn modelId="{FFFD72E3-E1BB-4CF3-9243-BE7E6FC2724C}" type="presParOf" srcId="{883F7CFA-5D3D-4770-9B55-12D9F25A0E74}" destId="{6F5FD5E1-22F0-4FEB-BEA7-C75490759F74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6DBD39-D820-447F-902C-23A0E3C517B2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ECC133-C6C0-468E-A7F4-A90CCAE63845}">
      <dgm:prSet phldrT="[Текст]" custT="1"/>
      <dgm:spPr/>
      <dgm:t>
        <a:bodyPr/>
        <a:lstStyle/>
        <a:p>
          <a:r>
            <a:rPr lang="ru-RU" sz="2000" b="1" dirty="0" smtClean="0"/>
            <a:t>Психолог</a:t>
          </a:r>
          <a:endParaRPr lang="ru-RU" sz="2000" b="1" dirty="0"/>
        </a:p>
      </dgm:t>
    </dgm:pt>
    <dgm:pt modelId="{DFBACBCA-A586-4D1C-B5A6-181AE8FC5BEB}" type="parTrans" cxnId="{4C6D9EA4-EBE1-4F09-9DD4-B7B65179711A}">
      <dgm:prSet/>
      <dgm:spPr/>
      <dgm:t>
        <a:bodyPr/>
        <a:lstStyle/>
        <a:p>
          <a:endParaRPr lang="ru-RU"/>
        </a:p>
      </dgm:t>
    </dgm:pt>
    <dgm:pt modelId="{3A2FAC5A-7E7D-427B-8611-C43C17CD29A2}" type="sibTrans" cxnId="{4C6D9EA4-EBE1-4F09-9DD4-B7B65179711A}">
      <dgm:prSet/>
      <dgm:spPr/>
      <dgm:t>
        <a:bodyPr/>
        <a:lstStyle/>
        <a:p>
          <a:endParaRPr lang="ru-RU"/>
        </a:p>
      </dgm:t>
    </dgm:pt>
    <dgm:pt modelId="{2586ED82-0D3D-4D1B-BB39-04B1B47A4E53}">
      <dgm:prSet phldrT="[Текст]" custT="1"/>
      <dgm:spPr/>
      <dgm:t>
        <a:bodyPr/>
        <a:lstStyle/>
        <a:p>
          <a:r>
            <a:rPr lang="ru-RU" sz="1400" dirty="0" smtClean="0"/>
            <a:t>Личностные тесты - 16-факторный личностный </a:t>
          </a:r>
          <a:r>
            <a:rPr lang="ru-RU" sz="1400" dirty="0" err="1" smtClean="0"/>
            <a:t>опросник</a:t>
          </a:r>
          <a:r>
            <a:rPr lang="ru-RU" sz="1400" dirty="0" smtClean="0"/>
            <a:t> </a:t>
          </a:r>
          <a:r>
            <a:rPr lang="ru-RU" sz="1400" dirty="0" err="1" smtClean="0"/>
            <a:t>Кеттелла</a:t>
          </a:r>
          <a:r>
            <a:rPr lang="ru-RU" sz="1400" dirty="0" smtClean="0"/>
            <a:t>;</a:t>
          </a:r>
          <a:endParaRPr lang="ru-RU" sz="1400" dirty="0"/>
        </a:p>
      </dgm:t>
    </dgm:pt>
    <dgm:pt modelId="{78F90461-50B6-485C-A046-49BF0D2C8DC6}" type="parTrans" cxnId="{A7D123B5-479C-41AE-A560-70C2BE69CA88}">
      <dgm:prSet/>
      <dgm:spPr/>
      <dgm:t>
        <a:bodyPr/>
        <a:lstStyle/>
        <a:p>
          <a:endParaRPr lang="ru-RU"/>
        </a:p>
      </dgm:t>
    </dgm:pt>
    <dgm:pt modelId="{587974E4-4907-43E3-8225-38A609E7B7E4}" type="sibTrans" cxnId="{A7D123B5-479C-41AE-A560-70C2BE69CA88}">
      <dgm:prSet/>
      <dgm:spPr/>
      <dgm:t>
        <a:bodyPr/>
        <a:lstStyle/>
        <a:p>
          <a:endParaRPr lang="ru-RU"/>
        </a:p>
      </dgm:t>
    </dgm:pt>
    <dgm:pt modelId="{5D827500-3B29-4EA4-8ED2-882B6F10E873}">
      <dgm:prSet phldrT="[Текст]" custT="1"/>
      <dgm:spPr/>
      <dgm:t>
        <a:bodyPr/>
        <a:lstStyle/>
        <a:p>
          <a:r>
            <a:rPr lang="ru-RU" sz="2000" dirty="0" smtClean="0"/>
            <a:t>Воспитатель</a:t>
          </a:r>
          <a:endParaRPr lang="ru-RU" sz="2000" dirty="0"/>
        </a:p>
      </dgm:t>
    </dgm:pt>
    <dgm:pt modelId="{C202ABE4-AB5D-4A93-9125-D30824E756B4}" type="parTrans" cxnId="{BE874928-E6DC-4F87-804A-68E10EEAF057}">
      <dgm:prSet/>
      <dgm:spPr/>
      <dgm:t>
        <a:bodyPr/>
        <a:lstStyle/>
        <a:p>
          <a:endParaRPr lang="ru-RU"/>
        </a:p>
      </dgm:t>
    </dgm:pt>
    <dgm:pt modelId="{A0F6D0BE-4B00-4713-9B4B-BAE85F48904B}" type="sibTrans" cxnId="{BE874928-E6DC-4F87-804A-68E10EEAF057}">
      <dgm:prSet/>
      <dgm:spPr/>
      <dgm:t>
        <a:bodyPr/>
        <a:lstStyle/>
        <a:p>
          <a:endParaRPr lang="ru-RU"/>
        </a:p>
      </dgm:t>
    </dgm:pt>
    <dgm:pt modelId="{085D3913-076E-4379-9C7D-14A50BC10419}">
      <dgm:prSet phldrT="[Текст]" custT="1"/>
      <dgm:spPr/>
      <dgm:t>
        <a:bodyPr/>
        <a:lstStyle/>
        <a:p>
          <a:r>
            <a:rPr lang="ru-RU" sz="1400" dirty="0" smtClean="0"/>
            <a:t>Анкета «Ваш ребенок»; </a:t>
          </a:r>
          <a:endParaRPr lang="ru-RU" sz="1400" dirty="0"/>
        </a:p>
      </dgm:t>
    </dgm:pt>
    <dgm:pt modelId="{C8A051CE-25C4-4E1A-B107-D30DB34B2214}" type="parTrans" cxnId="{712D7D3C-2374-4677-8E1C-6A0E112373EF}">
      <dgm:prSet/>
      <dgm:spPr/>
      <dgm:t>
        <a:bodyPr/>
        <a:lstStyle/>
        <a:p>
          <a:endParaRPr lang="ru-RU"/>
        </a:p>
      </dgm:t>
    </dgm:pt>
    <dgm:pt modelId="{445ED5DB-481D-453B-8202-1340C1772118}" type="sibTrans" cxnId="{712D7D3C-2374-4677-8E1C-6A0E112373EF}">
      <dgm:prSet/>
      <dgm:spPr/>
      <dgm:t>
        <a:bodyPr/>
        <a:lstStyle/>
        <a:p>
          <a:endParaRPr lang="ru-RU"/>
        </a:p>
      </dgm:t>
    </dgm:pt>
    <dgm:pt modelId="{DD5B0CD4-B4E5-4040-AC63-D5B906DBFB26}">
      <dgm:prSet custT="1"/>
      <dgm:spPr/>
      <dgm:t>
        <a:bodyPr/>
        <a:lstStyle/>
        <a:p>
          <a:r>
            <a:rPr lang="ru-RU" sz="1400" dirty="0" err="1" smtClean="0"/>
            <a:t>Опросник</a:t>
          </a:r>
          <a:r>
            <a:rPr lang="ru-RU" sz="1400" dirty="0" smtClean="0"/>
            <a:t> PARI «Измерения родительских установок и реакции; </a:t>
          </a:r>
        </a:p>
      </dgm:t>
    </dgm:pt>
    <dgm:pt modelId="{5446978E-065E-4BE5-BD4B-4841A73209F2}" type="parTrans" cxnId="{431FF158-B265-45CC-A364-9BE855B157B4}">
      <dgm:prSet/>
      <dgm:spPr/>
      <dgm:t>
        <a:bodyPr/>
        <a:lstStyle/>
        <a:p>
          <a:endParaRPr lang="ru-RU"/>
        </a:p>
      </dgm:t>
    </dgm:pt>
    <dgm:pt modelId="{163DB449-AED8-4420-8DC7-748BA1FC0E02}" type="sibTrans" cxnId="{431FF158-B265-45CC-A364-9BE855B157B4}">
      <dgm:prSet/>
      <dgm:spPr/>
      <dgm:t>
        <a:bodyPr/>
        <a:lstStyle/>
        <a:p>
          <a:endParaRPr lang="ru-RU"/>
        </a:p>
      </dgm:t>
    </dgm:pt>
    <dgm:pt modelId="{05B180E2-7084-4263-AD33-B08C2C3E0AD8}">
      <dgm:prSet custT="1"/>
      <dgm:spPr/>
      <dgm:t>
        <a:bodyPr/>
        <a:lstStyle/>
        <a:p>
          <a:r>
            <a:rPr lang="ru-RU" sz="1400" dirty="0" smtClean="0"/>
            <a:t>Цветовой тест </a:t>
          </a:r>
          <a:r>
            <a:rPr lang="ru-RU" sz="1400" dirty="0" err="1" smtClean="0"/>
            <a:t>Люшера</a:t>
          </a:r>
          <a:endParaRPr lang="ru-RU" sz="1400" dirty="0"/>
        </a:p>
      </dgm:t>
    </dgm:pt>
    <dgm:pt modelId="{071FC797-76E9-459A-A6B7-31891CCF6927}" type="parTrans" cxnId="{4C769156-D7D0-4A27-859A-F287FDC251D5}">
      <dgm:prSet/>
      <dgm:spPr/>
      <dgm:t>
        <a:bodyPr/>
        <a:lstStyle/>
        <a:p>
          <a:endParaRPr lang="ru-RU"/>
        </a:p>
      </dgm:t>
    </dgm:pt>
    <dgm:pt modelId="{557B46C4-1F78-4E54-93CF-06242A6F4C11}" type="sibTrans" cxnId="{4C769156-D7D0-4A27-859A-F287FDC251D5}">
      <dgm:prSet/>
      <dgm:spPr/>
      <dgm:t>
        <a:bodyPr/>
        <a:lstStyle/>
        <a:p>
          <a:endParaRPr lang="ru-RU"/>
        </a:p>
      </dgm:t>
    </dgm:pt>
    <dgm:pt modelId="{0C4ACA64-0079-4833-8709-F10890A81C4D}">
      <dgm:prSet phldrT="[Текст]" custT="1"/>
      <dgm:spPr/>
      <dgm:t>
        <a:bodyPr/>
        <a:lstStyle/>
        <a:p>
          <a:r>
            <a:rPr lang="ru-RU" sz="1400" dirty="0" smtClean="0"/>
            <a:t>Анкета «Сотрудничество ради детей».</a:t>
          </a:r>
          <a:endParaRPr lang="ru-RU" sz="1400" dirty="0"/>
        </a:p>
      </dgm:t>
    </dgm:pt>
    <dgm:pt modelId="{13F38BE4-70C8-4886-ACF1-DC1756502E86}" type="parTrans" cxnId="{9858F07F-CC10-4340-94AF-4C4F99969C0D}">
      <dgm:prSet/>
      <dgm:spPr/>
      <dgm:t>
        <a:bodyPr/>
        <a:lstStyle/>
        <a:p>
          <a:endParaRPr lang="ru-RU"/>
        </a:p>
      </dgm:t>
    </dgm:pt>
    <dgm:pt modelId="{5EE8478B-E07F-4912-84F9-2DD34DED6DBB}" type="sibTrans" cxnId="{9858F07F-CC10-4340-94AF-4C4F99969C0D}">
      <dgm:prSet/>
      <dgm:spPr/>
      <dgm:t>
        <a:bodyPr/>
        <a:lstStyle/>
        <a:p>
          <a:endParaRPr lang="ru-RU"/>
        </a:p>
      </dgm:t>
    </dgm:pt>
    <dgm:pt modelId="{4E77E5CA-9202-42FC-9444-D41E79EAAEA3}">
      <dgm:prSet phldrT="[Текст]" custT="1"/>
      <dgm:spPr/>
      <dgm:t>
        <a:bodyPr/>
        <a:lstStyle/>
        <a:p>
          <a:endParaRPr lang="ru-RU" sz="1400" dirty="0"/>
        </a:p>
      </dgm:t>
    </dgm:pt>
    <dgm:pt modelId="{96E11122-818B-41C9-8C53-004CABD71C6B}" type="parTrans" cxnId="{7D91C4F6-D0C2-4F4A-8C13-B5C2C9CA709F}">
      <dgm:prSet/>
      <dgm:spPr/>
      <dgm:t>
        <a:bodyPr/>
        <a:lstStyle/>
        <a:p>
          <a:endParaRPr lang="ru-RU"/>
        </a:p>
      </dgm:t>
    </dgm:pt>
    <dgm:pt modelId="{835A638D-E5A0-4EE7-AAA3-721976BF7F16}" type="sibTrans" cxnId="{7D91C4F6-D0C2-4F4A-8C13-B5C2C9CA709F}">
      <dgm:prSet/>
      <dgm:spPr/>
      <dgm:t>
        <a:bodyPr/>
        <a:lstStyle/>
        <a:p>
          <a:endParaRPr lang="ru-RU"/>
        </a:p>
      </dgm:t>
    </dgm:pt>
    <dgm:pt modelId="{AEC59119-ED75-43B5-ACE3-E1F57124C05A}">
      <dgm:prSet phldrT="[Текст]" custT="1"/>
      <dgm:spPr/>
      <dgm:t>
        <a:bodyPr/>
        <a:lstStyle/>
        <a:p>
          <a:endParaRPr lang="ru-RU" sz="1400" dirty="0"/>
        </a:p>
      </dgm:t>
    </dgm:pt>
    <dgm:pt modelId="{B806E492-BF3B-411B-8C76-D0CC36828736}" type="parTrans" cxnId="{421FED99-26B1-4460-8F35-4A5DC49CDFFA}">
      <dgm:prSet/>
      <dgm:spPr/>
      <dgm:t>
        <a:bodyPr/>
        <a:lstStyle/>
        <a:p>
          <a:endParaRPr lang="ru-RU"/>
        </a:p>
      </dgm:t>
    </dgm:pt>
    <dgm:pt modelId="{2C03220D-41CD-4D12-8A59-616D6366FFAE}" type="sibTrans" cxnId="{421FED99-26B1-4460-8F35-4A5DC49CDFFA}">
      <dgm:prSet/>
      <dgm:spPr/>
      <dgm:t>
        <a:bodyPr/>
        <a:lstStyle/>
        <a:p>
          <a:endParaRPr lang="ru-RU"/>
        </a:p>
      </dgm:t>
    </dgm:pt>
    <dgm:pt modelId="{3E7C3DCD-D158-4B73-86BF-8CA58DE3C529}" type="pres">
      <dgm:prSet presAssocID="{1B6DBD39-D820-447F-902C-23A0E3C517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B7E775-777A-47CF-9E06-6ECAA968BB8E}" type="pres">
      <dgm:prSet presAssocID="{0CECC133-C6C0-468E-A7F4-A90CCAE6384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2C8B7-0DB7-4D1D-81EE-BC0F259A95BE}" type="pres">
      <dgm:prSet presAssocID="{3A2FAC5A-7E7D-427B-8611-C43C17CD29A2}" presName="sibTrans" presStyleCnt="0"/>
      <dgm:spPr/>
    </dgm:pt>
    <dgm:pt modelId="{46977ADF-FA67-4F19-A234-DEC59B55E94A}" type="pres">
      <dgm:prSet presAssocID="{5D827500-3B29-4EA4-8ED2-882B6F10E87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0E76F-4214-440F-91CF-8B24CAD050E0}" type="presOf" srcId="{4E77E5CA-9202-42FC-9444-D41E79EAAEA3}" destId="{5CB7E775-777A-47CF-9E06-6ECAA968BB8E}" srcOrd="0" destOrd="1" presId="urn:microsoft.com/office/officeart/2005/8/layout/hList6"/>
    <dgm:cxn modelId="{8EC07C8A-0A13-4803-9478-2A22548164B6}" type="presOf" srcId="{5D827500-3B29-4EA4-8ED2-882B6F10E873}" destId="{46977ADF-FA67-4F19-A234-DEC59B55E94A}" srcOrd="0" destOrd="0" presId="urn:microsoft.com/office/officeart/2005/8/layout/hList6"/>
    <dgm:cxn modelId="{CC167F4E-9A6E-4DD7-AF7D-34B981B5AEAF}" type="presOf" srcId="{0CECC133-C6C0-468E-A7F4-A90CCAE63845}" destId="{5CB7E775-777A-47CF-9E06-6ECAA968BB8E}" srcOrd="0" destOrd="0" presId="urn:microsoft.com/office/officeart/2005/8/layout/hList6"/>
    <dgm:cxn modelId="{97BB027B-EC2F-4727-943B-275594F767D5}" type="presOf" srcId="{0C4ACA64-0079-4833-8709-F10890A81C4D}" destId="{46977ADF-FA67-4F19-A234-DEC59B55E94A}" srcOrd="0" destOrd="3" presId="urn:microsoft.com/office/officeart/2005/8/layout/hList6"/>
    <dgm:cxn modelId="{4C769156-D7D0-4A27-859A-F287FDC251D5}" srcId="{0CECC133-C6C0-468E-A7F4-A90CCAE63845}" destId="{05B180E2-7084-4263-AD33-B08C2C3E0AD8}" srcOrd="3" destOrd="0" parTransId="{071FC797-76E9-459A-A6B7-31891CCF6927}" sibTransId="{557B46C4-1F78-4E54-93CF-06242A6F4C11}"/>
    <dgm:cxn modelId="{431FF158-B265-45CC-A364-9BE855B157B4}" srcId="{0CECC133-C6C0-468E-A7F4-A90CCAE63845}" destId="{DD5B0CD4-B4E5-4040-AC63-D5B906DBFB26}" srcOrd="2" destOrd="0" parTransId="{5446978E-065E-4BE5-BD4B-4841A73209F2}" sibTransId="{163DB449-AED8-4420-8DC7-748BA1FC0E02}"/>
    <dgm:cxn modelId="{BE874928-E6DC-4F87-804A-68E10EEAF057}" srcId="{1B6DBD39-D820-447F-902C-23A0E3C517B2}" destId="{5D827500-3B29-4EA4-8ED2-882B6F10E873}" srcOrd="1" destOrd="0" parTransId="{C202ABE4-AB5D-4A93-9125-D30824E756B4}" sibTransId="{A0F6D0BE-4B00-4713-9B4B-BAE85F48904B}"/>
    <dgm:cxn modelId="{712D7D3C-2374-4677-8E1C-6A0E112373EF}" srcId="{5D827500-3B29-4EA4-8ED2-882B6F10E873}" destId="{085D3913-076E-4379-9C7D-14A50BC10419}" srcOrd="1" destOrd="0" parTransId="{C8A051CE-25C4-4E1A-B107-D30DB34B2214}" sibTransId="{445ED5DB-481D-453B-8202-1340C1772118}"/>
    <dgm:cxn modelId="{421FED99-26B1-4460-8F35-4A5DC49CDFFA}" srcId="{5D827500-3B29-4EA4-8ED2-882B6F10E873}" destId="{AEC59119-ED75-43B5-ACE3-E1F57124C05A}" srcOrd="0" destOrd="0" parTransId="{B806E492-BF3B-411B-8C76-D0CC36828736}" sibTransId="{2C03220D-41CD-4D12-8A59-616D6366FFAE}"/>
    <dgm:cxn modelId="{A7D123B5-479C-41AE-A560-70C2BE69CA88}" srcId="{0CECC133-C6C0-468E-A7F4-A90CCAE63845}" destId="{2586ED82-0D3D-4D1B-BB39-04B1B47A4E53}" srcOrd="1" destOrd="0" parTransId="{78F90461-50B6-485C-A046-49BF0D2C8DC6}" sibTransId="{587974E4-4907-43E3-8225-38A609E7B7E4}"/>
    <dgm:cxn modelId="{9862B967-7CD8-427D-881D-14CDCCE561F1}" type="presOf" srcId="{DD5B0CD4-B4E5-4040-AC63-D5B906DBFB26}" destId="{5CB7E775-777A-47CF-9E06-6ECAA968BB8E}" srcOrd="0" destOrd="3" presId="urn:microsoft.com/office/officeart/2005/8/layout/hList6"/>
    <dgm:cxn modelId="{27962EFD-2C10-4636-8BAE-15246CE43922}" type="presOf" srcId="{085D3913-076E-4379-9C7D-14A50BC10419}" destId="{46977ADF-FA67-4F19-A234-DEC59B55E94A}" srcOrd="0" destOrd="2" presId="urn:microsoft.com/office/officeart/2005/8/layout/hList6"/>
    <dgm:cxn modelId="{A5AC52CC-FACE-4A75-8D4C-D99EE78ADD9E}" type="presOf" srcId="{1B6DBD39-D820-447F-902C-23A0E3C517B2}" destId="{3E7C3DCD-D158-4B73-86BF-8CA58DE3C529}" srcOrd="0" destOrd="0" presId="urn:microsoft.com/office/officeart/2005/8/layout/hList6"/>
    <dgm:cxn modelId="{617740B3-DE55-48B8-9039-658ADA208E08}" type="presOf" srcId="{2586ED82-0D3D-4D1B-BB39-04B1B47A4E53}" destId="{5CB7E775-777A-47CF-9E06-6ECAA968BB8E}" srcOrd="0" destOrd="2" presId="urn:microsoft.com/office/officeart/2005/8/layout/hList6"/>
    <dgm:cxn modelId="{4C6D9EA4-EBE1-4F09-9DD4-B7B65179711A}" srcId="{1B6DBD39-D820-447F-902C-23A0E3C517B2}" destId="{0CECC133-C6C0-468E-A7F4-A90CCAE63845}" srcOrd="0" destOrd="0" parTransId="{DFBACBCA-A586-4D1C-B5A6-181AE8FC5BEB}" sibTransId="{3A2FAC5A-7E7D-427B-8611-C43C17CD29A2}"/>
    <dgm:cxn modelId="{9858F07F-CC10-4340-94AF-4C4F99969C0D}" srcId="{5D827500-3B29-4EA4-8ED2-882B6F10E873}" destId="{0C4ACA64-0079-4833-8709-F10890A81C4D}" srcOrd="2" destOrd="0" parTransId="{13F38BE4-70C8-4886-ACF1-DC1756502E86}" sibTransId="{5EE8478B-E07F-4912-84F9-2DD34DED6DBB}"/>
    <dgm:cxn modelId="{CB08F730-A2AA-4381-8F40-5DA5D4457828}" type="presOf" srcId="{AEC59119-ED75-43B5-ACE3-E1F57124C05A}" destId="{46977ADF-FA67-4F19-A234-DEC59B55E94A}" srcOrd="0" destOrd="1" presId="urn:microsoft.com/office/officeart/2005/8/layout/hList6"/>
    <dgm:cxn modelId="{7D91C4F6-D0C2-4F4A-8C13-B5C2C9CA709F}" srcId="{0CECC133-C6C0-468E-A7F4-A90CCAE63845}" destId="{4E77E5CA-9202-42FC-9444-D41E79EAAEA3}" srcOrd="0" destOrd="0" parTransId="{96E11122-818B-41C9-8C53-004CABD71C6B}" sibTransId="{835A638D-E5A0-4EE7-AAA3-721976BF7F16}"/>
    <dgm:cxn modelId="{471EBF89-F5F9-4AFF-9509-BA3913CEE604}" type="presOf" srcId="{05B180E2-7084-4263-AD33-B08C2C3E0AD8}" destId="{5CB7E775-777A-47CF-9E06-6ECAA968BB8E}" srcOrd="0" destOrd="4" presId="urn:microsoft.com/office/officeart/2005/8/layout/hList6"/>
    <dgm:cxn modelId="{08499441-A298-4F52-A306-BA7E9B50143F}" type="presParOf" srcId="{3E7C3DCD-D158-4B73-86BF-8CA58DE3C529}" destId="{5CB7E775-777A-47CF-9E06-6ECAA968BB8E}" srcOrd="0" destOrd="0" presId="urn:microsoft.com/office/officeart/2005/8/layout/hList6"/>
    <dgm:cxn modelId="{90A9E9F2-B2EB-47AB-86CD-186A76D2B81C}" type="presParOf" srcId="{3E7C3DCD-D158-4B73-86BF-8CA58DE3C529}" destId="{5842C8B7-0DB7-4D1D-81EE-BC0F259A95BE}" srcOrd="1" destOrd="0" presId="urn:microsoft.com/office/officeart/2005/8/layout/hList6"/>
    <dgm:cxn modelId="{7EA25B69-F87A-41AB-B5E1-9562504C4F3D}" type="presParOf" srcId="{3E7C3DCD-D158-4B73-86BF-8CA58DE3C529}" destId="{46977ADF-FA67-4F19-A234-DEC59B55E94A}" srcOrd="2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4345230"/>
            <a:ext cx="7772400" cy="1221640"/>
          </a:xfrm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5719575"/>
            <a:ext cx="640080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427342"/>
            <a:ext cx="6710784" cy="86378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291130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08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950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08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950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4" y="1500174"/>
            <a:ext cx="7941371" cy="4066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Командное </a:t>
            </a:r>
            <a:br>
              <a:rPr lang="ru-RU" dirty="0" smtClean="0"/>
            </a:br>
            <a:r>
              <a:rPr lang="ru-RU" dirty="0" smtClean="0"/>
              <a:t>взаимодействие педагогов </a:t>
            </a:r>
            <a:br>
              <a:rPr lang="ru-RU" dirty="0" smtClean="0"/>
            </a:br>
            <a:r>
              <a:rPr lang="ru-RU" sz="3100" dirty="0" smtClean="0"/>
              <a:t>МБДОУ «Центр развития ребенка – </a:t>
            </a:r>
            <a:br>
              <a:rPr lang="ru-RU" sz="3100" dirty="0" smtClean="0"/>
            </a:br>
            <a:r>
              <a:rPr lang="ru-RU" sz="3100" dirty="0" smtClean="0"/>
              <a:t>детский сад № 29 «Улыбка»» </a:t>
            </a:r>
            <a:br>
              <a:rPr lang="ru-RU" sz="3100" dirty="0" smtClean="0"/>
            </a:br>
            <a:r>
              <a:rPr lang="ru-RU" dirty="0" smtClean="0"/>
              <a:t>в работе с ребёнком с ОВЗ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5719575"/>
            <a:ext cx="6400800" cy="99557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Автор: старший воспитатель </a:t>
            </a:r>
          </a:p>
          <a:p>
            <a:r>
              <a:rPr lang="ru-RU" sz="2400" i="1" dirty="0" smtClean="0"/>
              <a:t>ЗВЕРЕВА  Светлана Владимировна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7342"/>
            <a:ext cx="7300022" cy="8637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Коррекционно-развивающее направление</a:t>
            </a:r>
            <a:endParaRPr lang="ru-RU" sz="2800" dirty="0"/>
          </a:p>
        </p:txBody>
      </p:sp>
      <p:pic>
        <p:nvPicPr>
          <p:cNvPr id="4" name="Содержимое 3" descr="IMG_54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9851" y="1357298"/>
            <a:ext cx="3619525" cy="27146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578" name="Picture 2" descr="L:\Инвалид\Кулагин 2012-13\Апрель 2014\IMG_5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267976"/>
            <a:ext cx="3548119" cy="26610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 descr="L:\Инвалид\Кулагин 2012-13\IMG_4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143380"/>
            <a:ext cx="3214678" cy="24110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Консультативно – просветительское и профилактическое  направление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272088"/>
            <a:ext cx="4040188" cy="51383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8000" dirty="0" smtClean="0"/>
              <a:t>Педагоги 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643050"/>
            <a:ext cx="4686304" cy="500066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Консультации:</a:t>
            </a:r>
          </a:p>
          <a:p>
            <a:r>
              <a:rPr lang="ru-RU" sz="2900" dirty="0" smtClean="0"/>
              <a:t>«Рекомендации для педагогов, работающих с ребенком с ОВЗ»</a:t>
            </a:r>
          </a:p>
          <a:p>
            <a:r>
              <a:rPr lang="ru-RU" sz="2900" dirty="0" smtClean="0"/>
              <a:t>Проблемы родителей, имеющих ребенка с  ОВЗ.</a:t>
            </a:r>
          </a:p>
          <a:p>
            <a:r>
              <a:rPr lang="ru-RU" sz="2900" dirty="0" smtClean="0"/>
              <a:t>«Осуществление психолого-педагогической поддержки семей, имеющих ребенка с ОВЗ»</a:t>
            </a:r>
          </a:p>
          <a:p>
            <a:r>
              <a:rPr lang="ru-RU" sz="2900" dirty="0" smtClean="0"/>
              <a:t>«Организация работы с ребенком-инвалидом с ОДА»</a:t>
            </a:r>
          </a:p>
          <a:p>
            <a:r>
              <a:rPr lang="ru-RU" sz="2900" dirty="0" smtClean="0"/>
              <a:t>«Взаимодействие с </a:t>
            </a:r>
            <a:r>
              <a:rPr lang="ru-RU" sz="2900" dirty="0" err="1" smtClean="0"/>
              <a:t>гиперактивным</a:t>
            </a:r>
            <a:r>
              <a:rPr lang="ru-RU" sz="2900" dirty="0" smtClean="0"/>
              <a:t>  ребенком»</a:t>
            </a:r>
          </a:p>
          <a:p>
            <a:r>
              <a:rPr lang="ru-RU" sz="2900" dirty="0" smtClean="0"/>
              <a:t>«Работа с родителями </a:t>
            </a:r>
            <a:r>
              <a:rPr lang="ru-RU" sz="2900" dirty="0" err="1" smtClean="0"/>
              <a:t>гиперактивного</a:t>
            </a:r>
            <a:r>
              <a:rPr lang="ru-RU" sz="2900" dirty="0" smtClean="0"/>
              <a:t> ребенка»</a:t>
            </a:r>
          </a:p>
          <a:p>
            <a:r>
              <a:rPr lang="ru-RU" sz="2900" dirty="0" smtClean="0"/>
              <a:t>«Игры, используемые педагогом в работе с ребенком с ОВЗ»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Памятки:</a:t>
            </a:r>
          </a:p>
          <a:p>
            <a:r>
              <a:rPr lang="ru-RU" sz="2900" dirty="0" smtClean="0"/>
              <a:t>«Развитие психических процессов </a:t>
            </a:r>
          </a:p>
          <a:p>
            <a:pPr>
              <a:buNone/>
            </a:pPr>
            <a:r>
              <a:rPr lang="ru-RU" sz="2900" dirty="0" smtClean="0"/>
              <a:t>          у ребенка 5-7 лет»</a:t>
            </a:r>
          </a:p>
          <a:p>
            <a:r>
              <a:rPr lang="ru-RU" sz="2900" dirty="0" smtClean="0"/>
              <a:t>«Скорая помощь» при работе с </a:t>
            </a:r>
            <a:r>
              <a:rPr lang="ru-RU" sz="2900" dirty="0" err="1" smtClean="0"/>
              <a:t>гиперактивным</a:t>
            </a:r>
            <a:r>
              <a:rPr lang="ru-RU" sz="2900" dirty="0" smtClean="0"/>
              <a:t> ребенком»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Картотеки:</a:t>
            </a:r>
          </a:p>
          <a:p>
            <a:r>
              <a:rPr lang="ru-RU" sz="2900" dirty="0" smtClean="0"/>
              <a:t> Дидактические и развивающие игр</a:t>
            </a:r>
          </a:p>
          <a:p>
            <a:r>
              <a:rPr lang="ru-RU" sz="2900" dirty="0" smtClean="0"/>
              <a:t>Игры на развитие психических процессов</a:t>
            </a:r>
          </a:p>
          <a:p>
            <a:r>
              <a:rPr lang="ru-RU" sz="2900" dirty="0" smtClean="0"/>
              <a:t>Логопедические игры</a:t>
            </a:r>
          </a:p>
          <a:p>
            <a:r>
              <a:rPr lang="ru-RU" sz="2900" dirty="0" smtClean="0"/>
              <a:t>Игры с бытовыми предметами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Папки-раскладушки.</a:t>
            </a:r>
          </a:p>
          <a:p>
            <a:endParaRPr lang="ru-RU" dirty="0"/>
          </a:p>
        </p:txBody>
      </p:sp>
      <p:pic>
        <p:nvPicPr>
          <p:cNvPr id="4" name="Содержимое 3" descr="IMG_5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071942"/>
            <a:ext cx="3327403" cy="2495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L:\Инвалид\Кулагин 2012-13\Метод работа\IMG_5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357298"/>
            <a:ext cx="3295331" cy="2471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Деятельность          команды  с родителями: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1285860"/>
            <a:ext cx="3357586" cy="490537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 своевременное информирование об особенностях развития психики ребёнка; </a:t>
            </a:r>
          </a:p>
          <a:p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  характеристика уровня актуального развития;</a:t>
            </a:r>
          </a:p>
          <a:p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  обоснование необходимости специальных коррекционных занятий, проводимых целенаправленно и систематически;</a:t>
            </a:r>
          </a:p>
          <a:p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  формирование активной позиции в вопросах воспитания и обучения и продуктивных форм взаимодействия со своими детьми.</a:t>
            </a:r>
          </a:p>
          <a:p>
            <a:endParaRPr lang="ru-RU" dirty="0"/>
          </a:p>
        </p:txBody>
      </p:sp>
      <p:pic>
        <p:nvPicPr>
          <p:cNvPr id="7" name="Содержимое 3" descr="IMG_5585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14810" y="642918"/>
            <a:ext cx="4143404" cy="3107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42852"/>
            <a:ext cx="3008313" cy="50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FF0000"/>
                </a:solidFill>
              </a:rPr>
              <a:t>Для родителей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214282" y="714356"/>
            <a:ext cx="3643338" cy="592935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Консультации: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«Особенности детско-родительских отношений, их влияние на развитие личности ребёнка с ОВЗ»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«Рука развивает мозг»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«Как сделать интересным процесс приема пищи»</a:t>
            </a:r>
            <a:endParaRPr lang="en-US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Мастер-классы: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«Приучаем ребенка к самостоятельности»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«Как занять ребенка в дороге»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«Как и зачем играть с ребенком»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«Играем пальчиками»</a:t>
            </a:r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Памятки: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«Золотые правила воспитания»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«По созданию благоприятной семейной атмосферы»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«Пять правил как говорить ребенку «нет» и не чувствовать себя виноватым»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«Как правильно кричать на ребенка»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«20 способов утихомирить разбушевавшегося ребенка»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«Игры с красками»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«Постигаем азы речи вместе с ребенком»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Совместные игры для родителей и детей»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Буклеты.</a:t>
            </a:r>
          </a:p>
          <a:p>
            <a:endParaRPr lang="ru-RU" dirty="0"/>
          </a:p>
        </p:txBody>
      </p:sp>
      <p:pic>
        <p:nvPicPr>
          <p:cNvPr id="7" name="Picture 2" descr="L:\Инвалид\Кулагин 2012-13\Метод работа\IMG_5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714356"/>
            <a:ext cx="4190997" cy="31432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C:\Users\Светлана\Desktop\ОВЗ\Буклеты\Буклеты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39233">
            <a:off x="651318" y="3151347"/>
            <a:ext cx="1667241" cy="3519486"/>
          </a:xfrm>
          <a:prstGeom prst="rect">
            <a:avLst/>
          </a:prstGeom>
          <a:noFill/>
        </p:spPr>
      </p:pic>
      <p:pic>
        <p:nvPicPr>
          <p:cNvPr id="40964" name="Picture 4" descr="C:\Users\Светлана\Desktop\ОВЗ\Буклеты\Буклеты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66073">
            <a:off x="1086047" y="1259951"/>
            <a:ext cx="1735088" cy="3651249"/>
          </a:xfrm>
          <a:prstGeom prst="rect">
            <a:avLst/>
          </a:prstGeom>
          <a:noFill/>
        </p:spPr>
      </p:pic>
      <p:pic>
        <p:nvPicPr>
          <p:cNvPr id="40968" name="Picture 8" descr="C:\Users\Светлана\Desktop\ОВЗ\Буклеты\Буклеты 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9485">
            <a:off x="4286248" y="285728"/>
            <a:ext cx="1601571" cy="3414710"/>
          </a:xfrm>
          <a:prstGeom prst="rect">
            <a:avLst/>
          </a:prstGeom>
          <a:noFill/>
        </p:spPr>
      </p:pic>
      <p:pic>
        <p:nvPicPr>
          <p:cNvPr id="6" name="Содержимое 5" descr="00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21098425">
            <a:off x="2617141" y="397707"/>
            <a:ext cx="1811212" cy="3705221"/>
          </a:xfrm>
        </p:spPr>
      </p:pic>
      <p:pic>
        <p:nvPicPr>
          <p:cNvPr id="40967" name="Picture 7" descr="C:\Users\Светлана\Desktop\ОВЗ\Буклеты\Буклеты 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000372"/>
            <a:ext cx="1718600" cy="3641524"/>
          </a:xfrm>
          <a:prstGeom prst="rect">
            <a:avLst/>
          </a:prstGeom>
          <a:noFill/>
        </p:spPr>
      </p:pic>
      <p:pic>
        <p:nvPicPr>
          <p:cNvPr id="40962" name="Picture 2" descr="C:\Users\Светлана\Desktop\ОВЗ\Буклеты\Буклеты 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29213">
            <a:off x="5862834" y="625850"/>
            <a:ext cx="1787373" cy="3786190"/>
          </a:xfrm>
          <a:prstGeom prst="rect">
            <a:avLst/>
          </a:prstGeom>
          <a:noFill/>
        </p:spPr>
      </p:pic>
      <p:pic>
        <p:nvPicPr>
          <p:cNvPr id="40963" name="Picture 3" descr="C:\Users\Светлана\Desktop\ОВЗ\Буклеты\Буклеты 0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89756">
            <a:off x="6525418" y="2729391"/>
            <a:ext cx="1839821" cy="392429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Результат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3555" name="Picture 3" descr="L:\Инвалид\Кулагин 2012-13\Апрель 2014\IMG_5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5102">
            <a:off x="3441484" y="3643451"/>
            <a:ext cx="3575899" cy="26819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Светлана\Desktop\ОВЗ\кулагин 2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2633508" cy="36991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Содержимое 10" descr="IMG_406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440432">
            <a:off x="5627030" y="316511"/>
            <a:ext cx="2552732" cy="32595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команда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62" y="42824"/>
            <a:ext cx="6815176" cy="681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IMG_54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6050" y="2071678"/>
            <a:ext cx="4095778" cy="30718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457200" y="285729"/>
            <a:ext cx="8329642" cy="6572271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			</a:t>
            </a: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Мир «особого» ребёнка интересен и пуглив.                                                                                                                     		Мир «особого» ребёнка безобразен и красив.                                                                                                            	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Неуклюж, порою странен, добродушен и открыт.</a:t>
            </a:r>
            <a:b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Мир «особого» ребёнка. Иногда он нас страшит.</a:t>
            </a:r>
            <a:r>
              <a:rPr lang="ru-RU" sz="1600" b="1" dirty="0" smtClean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1600" b="1" dirty="0" smtClean="0">
                <a:solidFill>
                  <a:srgbClr val="FF0066"/>
                </a:solidFill>
                <a:latin typeface="Georgia" pitchFamily="18" charset="0"/>
              </a:rPr>
            </a:br>
            <a:endParaRPr lang="ru-RU" sz="1600" b="1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ru-RU" sz="1600" b="1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ru-RU" sz="1600" b="1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ru-RU" sz="1600" b="1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ru-RU" sz="1600" b="1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ru-RU" sz="1600" b="1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ru-RU" sz="1600" b="1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ru-RU" sz="1600" b="1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ru-RU" sz="1600" b="1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ru-RU" sz="1600" b="1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ru-RU" sz="1600" b="1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ru-RU" sz="1600" b="1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ru-RU" sz="1600" b="1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ru-RU" sz="1600" b="1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ru-RU" sz="1600" b="1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ru-RU" sz="1600" b="1" dirty="0" smtClean="0">
              <a:solidFill>
                <a:schemeClr val="accent1"/>
              </a:solidFill>
              <a:latin typeface="Georgia" pitchFamily="18" charset="0"/>
            </a:endParaRPr>
          </a:p>
          <a:p>
            <a:endParaRPr lang="ru-RU" sz="1600" b="1" dirty="0" smtClean="0">
              <a:solidFill>
                <a:schemeClr val="accent1"/>
              </a:solidFill>
              <a:latin typeface="Georgia" pitchFamily="18" charset="0"/>
            </a:endParaRPr>
          </a:p>
          <a:p>
            <a:endParaRPr lang="ru-RU" sz="1600" b="1" dirty="0" smtClean="0">
              <a:solidFill>
                <a:schemeClr val="accent1"/>
              </a:solidFill>
              <a:latin typeface="Georgia" pitchFamily="18" charset="0"/>
            </a:endParaRPr>
          </a:p>
          <a:p>
            <a:r>
              <a:rPr lang="ru-RU" sz="1600" b="1" dirty="0" smtClean="0">
                <a:solidFill>
                  <a:schemeClr val="accent6"/>
                </a:solidFill>
                <a:latin typeface="Georgia" pitchFamily="18" charset="0"/>
              </a:rPr>
              <a:t>Почему он агрессивен? Почему он так закрыт?</a:t>
            </a:r>
            <a:br>
              <a:rPr lang="ru-RU" sz="1600" b="1" dirty="0" smtClean="0">
                <a:solidFill>
                  <a:schemeClr val="accent6"/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accent6"/>
                </a:solidFill>
                <a:latin typeface="Georgia" pitchFamily="18" charset="0"/>
              </a:rPr>
              <a:t>	Почему он так испуган? Почему не говорит?</a:t>
            </a:r>
            <a:r>
              <a:rPr lang="ru-RU" sz="1600" b="1" dirty="0" smtClean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sz="1600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Georgia" pitchFamily="18" charset="0"/>
              </a:rPr>
              <a:t>		</a:t>
            </a:r>
            <a:r>
              <a:rPr lang="ru-RU" sz="1600" b="1" dirty="0" smtClean="0">
                <a:solidFill>
                  <a:schemeClr val="accent1"/>
                </a:solidFill>
                <a:latin typeface="Georgia" pitchFamily="18" charset="0"/>
              </a:rPr>
              <a:t>Мир «особого» ребёнка –он закрыт от глаз чужих.</a:t>
            </a:r>
            <a:br>
              <a:rPr lang="ru-RU" sz="1600" b="1" dirty="0" smtClean="0">
                <a:solidFill>
                  <a:schemeClr val="accent1"/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accent1"/>
                </a:solidFill>
                <a:latin typeface="Georgia" pitchFamily="18" charset="0"/>
              </a:rPr>
              <a:t>			Мир «особого» ребёнка -допускает лишь своих!</a:t>
            </a:r>
            <a:r>
              <a:rPr lang="ru-RU" b="1" dirty="0" smtClean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66"/>
                </a:solidFill>
                <a:latin typeface="Georgia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059785" y="1357298"/>
            <a:ext cx="7772400" cy="29289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Приглашаем </a:t>
            </a:r>
            <a:b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 сотрудничеству!</a:t>
            </a:r>
            <a:endParaRPr lang="ru-RU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434130" y="5214950"/>
            <a:ext cx="6567026" cy="135732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Наш адрес: г. Вязники, </a:t>
            </a:r>
          </a:p>
          <a:p>
            <a:r>
              <a:rPr lang="ru-RU" dirty="0" smtClean="0"/>
              <a:t>ул. Комсомольская, 28. </a:t>
            </a:r>
          </a:p>
          <a:p>
            <a:r>
              <a:rPr lang="ru-RU" dirty="0" smtClean="0"/>
              <a:t>контактный телефон: 8 49 233 2 51 35</a:t>
            </a:r>
          </a:p>
          <a:p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err="1" smtClean="0"/>
              <a:t>dou</a:t>
            </a:r>
            <a:r>
              <a:rPr lang="en-US" dirty="0" smtClean="0"/>
              <a:t> 29-vz@moupost.ru</a:t>
            </a:r>
            <a:endParaRPr lang="ru-RU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Дети с ограниченными возможностями здоровья: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8634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с нарушением слуха (</a:t>
            </a:r>
            <a:r>
              <a:rPr lang="ru-RU" dirty="0" err="1" smtClean="0"/>
              <a:t>неслышащие</a:t>
            </a:r>
            <a:r>
              <a:rPr lang="ru-RU" dirty="0" smtClean="0"/>
              <a:t> и слабослышащие);</a:t>
            </a:r>
          </a:p>
          <a:p>
            <a:pPr lvl="0"/>
            <a:r>
              <a:rPr lang="ru-RU" dirty="0" smtClean="0"/>
              <a:t>с нарушением зрения (незрячие и слабовидящие);</a:t>
            </a:r>
          </a:p>
          <a:p>
            <a:pPr lvl="0"/>
            <a:r>
              <a:rPr lang="ru-RU" dirty="0" smtClean="0"/>
              <a:t>с тяжелыми нарушениями речи;</a:t>
            </a:r>
          </a:p>
          <a:p>
            <a:pPr lvl="0"/>
            <a:r>
              <a:rPr lang="ru-RU" dirty="0" smtClean="0"/>
              <a:t>с нарушениями </a:t>
            </a:r>
            <a:r>
              <a:rPr lang="ru-RU" dirty="0" err="1" smtClean="0"/>
              <a:t>опорно</a:t>
            </a:r>
            <a:r>
              <a:rPr lang="ru-RU" dirty="0" smtClean="0"/>
              <a:t> – двигательного аппарата, в том числе с детским церебральным параличом;</a:t>
            </a:r>
          </a:p>
          <a:p>
            <a:pPr lvl="0"/>
            <a:r>
              <a:rPr lang="ru-RU" dirty="0" smtClean="0"/>
              <a:t>с задержкой психического развития;</a:t>
            </a:r>
          </a:p>
          <a:p>
            <a:pPr lvl="0"/>
            <a:r>
              <a:rPr lang="ru-RU" dirty="0" smtClean="0"/>
              <a:t>с нарушением интеллекта, а также с иными ограничениями в здоровье (с выраженными расстройствами эмоционально – волевой сферы, в т.ч. с ранним детским аутизмом, комплексными нарушениями).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2401329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Командное взаимодействие.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</a:t>
            </a:r>
            <a:r>
              <a:rPr lang="ru-RU" sz="3100" b="1" dirty="0" smtClean="0"/>
              <a:t>Цель: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осуществление комплексной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             реабилитации ребенка с                                                                                            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             проблемами в развитии. 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00098" y="1428736"/>
          <a:ext cx="6715172" cy="521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Цель: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1291130"/>
            <a:ext cx="6710784" cy="5138266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/>
              <a:t>Помочь ребенку с ограниченными возможностями здоровья  найти оптимальный для себя способ успешно адаптироваться в жизни. Оказать информационную и психологическую помощь ребенку и членам семьи.</a:t>
            </a:r>
          </a:p>
          <a:p>
            <a:pPr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Задачи:</a:t>
            </a:r>
          </a:p>
          <a:p>
            <a:pPr>
              <a:buNone/>
            </a:pPr>
            <a:endParaRPr lang="ru-RU" sz="4400" dirty="0" smtClean="0">
              <a:solidFill>
                <a:srgbClr val="FF0000"/>
              </a:solidFill>
            </a:endParaRPr>
          </a:p>
          <a:p>
            <a:pPr lvl="0"/>
            <a:r>
              <a:rPr lang="ru-RU" sz="2900" dirty="0" smtClean="0"/>
              <a:t>Определить  положительные возрастные потребности и интересы ребенка;</a:t>
            </a:r>
          </a:p>
          <a:p>
            <a:pPr lvl="0"/>
            <a:r>
              <a:rPr lang="ru-RU" sz="2900" dirty="0" smtClean="0"/>
              <a:t>Обеспечить эмоциональную насыщенность общей деятельности, организовать совместные коллективные усилия и переживания, объединяющие её участников;</a:t>
            </a:r>
          </a:p>
          <a:p>
            <a:pPr lvl="0"/>
            <a:r>
              <a:rPr lang="ru-RU" sz="2900" dirty="0" smtClean="0"/>
              <a:t>Создать атмосферу эмоционально-волевого напряжения, ведущего к успеху;</a:t>
            </a:r>
          </a:p>
          <a:p>
            <a:pPr lvl="0"/>
            <a:r>
              <a:rPr lang="ru-RU" sz="2900" dirty="0" smtClean="0"/>
              <a:t>Утвердить радостный, мажорный стиль жизни детской личности. Учитывать положительное воздействие общественного мнения;</a:t>
            </a:r>
          </a:p>
          <a:p>
            <a:pPr lvl="0"/>
            <a:r>
              <a:rPr lang="ru-RU" sz="2900" dirty="0" smtClean="0"/>
              <a:t> Заботится о создании атмосферы доброжелательного взаимопонимания.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572560" cy="863788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ru-RU" sz="2000" b="1" i="1" dirty="0" smtClean="0">
                <a:solidFill>
                  <a:srgbClr val="FF3300"/>
                </a:solidFill>
                <a:latin typeface="Georgia" pitchFamily="18" charset="0"/>
              </a:rPr>
              <a:t/>
            </a:r>
            <a:br>
              <a:rPr lang="ru-RU" sz="2000" b="1" i="1" dirty="0" smtClean="0">
                <a:solidFill>
                  <a:srgbClr val="FF3300"/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rgbClr val="FF3300"/>
                </a:solidFill>
                <a:latin typeface="Georgia" pitchFamily="18" charset="0"/>
              </a:rPr>
              <a:t/>
            </a:r>
            <a:br>
              <a:rPr lang="ru-RU" sz="2000" b="1" i="1" dirty="0" smtClean="0">
                <a:solidFill>
                  <a:srgbClr val="FF3300"/>
                </a:solidFill>
                <a:latin typeface="Georgia" pitchFamily="18" charset="0"/>
              </a:rPr>
            </a:br>
            <a:r>
              <a:rPr lang="ru-RU" sz="3100" b="1" dirty="0" smtClean="0">
                <a:solidFill>
                  <a:srgbClr val="FF3300"/>
                </a:solidFill>
              </a:rPr>
              <a:t>Направления деятельности </a:t>
            </a:r>
            <a:r>
              <a:rPr lang="ru-RU" sz="3100" b="1" i="1" dirty="0" smtClean="0">
                <a:solidFill>
                  <a:srgbClr val="FF3300"/>
                </a:solidFill>
              </a:rPr>
              <a:t/>
            </a:r>
            <a:br>
              <a:rPr lang="ru-RU" sz="3100" b="1" i="1" dirty="0" smtClean="0">
                <a:solidFill>
                  <a:srgbClr val="FF3300"/>
                </a:solidFill>
              </a:rPr>
            </a:b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</a:br>
            <a:endParaRPr lang="ru-RU" dirty="0"/>
          </a:p>
        </p:txBody>
      </p:sp>
      <p:graphicFrame>
        <p:nvGraphicFramePr>
          <p:cNvPr id="1026" name="Diagram 16"/>
          <p:cNvGraphicFramePr>
            <a:graphicFrameLocks/>
          </p:cNvGraphicFramePr>
          <p:nvPr>
            <p:ph idx="1"/>
          </p:nvPr>
        </p:nvGraphicFramePr>
        <p:xfrm>
          <a:off x="357158" y="1357298"/>
          <a:ext cx="8501122" cy="5072098"/>
        </p:xfrm>
        <a:graphic>
          <a:graphicData uri="http://schemas.openxmlformats.org/drawingml/2006/compatibility">
            <com:legacyDrawing xmlns:com="http://schemas.openxmlformats.org/drawingml/2006/compatibility" spid="_x0000_s22530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43240" y="1571612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CC00FF"/>
                </a:solidFill>
                <a:latin typeface="Georgia" pitchFamily="18" charset="0"/>
              </a:rPr>
              <a:t>Диагностическое направление </a:t>
            </a:r>
            <a:endParaRPr lang="ru-RU" sz="2000" b="1" dirty="0">
              <a:solidFill>
                <a:srgbClr val="CC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sz="3100" b="1" dirty="0" smtClean="0"/>
              <a:t>Диагностическое направление</a:t>
            </a:r>
            <a:r>
              <a:rPr lang="ru-RU" sz="3200" b="1" dirty="0" smtClean="0">
                <a:solidFill>
                  <a:schemeClr val="hlink"/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chemeClr val="hlink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000232" y="857232"/>
            <a:ext cx="2497156" cy="4286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Ребенок: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000760" y="1214422"/>
            <a:ext cx="2686040" cy="4286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Семья:</a:t>
            </a:r>
            <a:endParaRPr lang="ru-RU" sz="20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428736"/>
          <a:ext cx="5143536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5429256" y="1643050"/>
          <a:ext cx="357190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93510"/>
            <a:ext cx="8072494" cy="8637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Организационно – методическое направление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85860"/>
            <a:ext cx="7514336" cy="51435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200" b="1" dirty="0" smtClean="0">
                <a:solidFill>
                  <a:srgbClr val="FF0000"/>
                </a:solidFill>
              </a:rPr>
              <a:t>Деятельность команды  по работе с ребенком с ОВЗ: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Педагоги:</a:t>
            </a:r>
          </a:p>
          <a:p>
            <a:r>
              <a:rPr lang="ru-RU" sz="2900" dirty="0" smtClean="0"/>
              <a:t>Определение педагога, ведущего посещения ребенка на дому;</a:t>
            </a:r>
          </a:p>
          <a:p>
            <a:r>
              <a:rPr lang="ru-RU" sz="2900" dirty="0" smtClean="0"/>
              <a:t>Сетка НОД для ребенка-инвалида на дому;</a:t>
            </a:r>
          </a:p>
          <a:p>
            <a:r>
              <a:rPr lang="ru-RU" sz="2900" dirty="0" smtClean="0"/>
              <a:t>Примерный режим дня ребенка-инвалида на дому;</a:t>
            </a:r>
          </a:p>
          <a:p>
            <a:r>
              <a:rPr lang="ru-RU" sz="2900" dirty="0" smtClean="0"/>
              <a:t>Примерный режим дня для ребенка-инвалида в дни посещения педагогом;</a:t>
            </a:r>
          </a:p>
          <a:p>
            <a:r>
              <a:rPr lang="ru-RU" sz="2900" dirty="0" smtClean="0"/>
              <a:t>Программное обеспечение;</a:t>
            </a:r>
          </a:p>
          <a:p>
            <a:r>
              <a:rPr lang="ru-RU" sz="2900" dirty="0" smtClean="0"/>
              <a:t>Содержание психолого-педагогической работы;</a:t>
            </a:r>
          </a:p>
          <a:p>
            <a:r>
              <a:rPr lang="ru-RU" sz="2900" dirty="0" smtClean="0"/>
              <a:t>Индивидуальная карта развития ребенка;</a:t>
            </a:r>
          </a:p>
          <a:p>
            <a:r>
              <a:rPr lang="ru-RU" sz="2900" dirty="0" smtClean="0"/>
              <a:t>Индивидуальная траектория развития ребенка;</a:t>
            </a:r>
          </a:p>
          <a:p>
            <a:r>
              <a:rPr lang="ru-RU" sz="2900" dirty="0" smtClean="0"/>
              <a:t>Карта-план посещения ребенка на дому;</a:t>
            </a:r>
          </a:p>
          <a:p>
            <a:r>
              <a:rPr lang="ru-RU" sz="2900" dirty="0" smtClean="0"/>
              <a:t>План НОД.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Семья:</a:t>
            </a:r>
          </a:p>
          <a:p>
            <a:r>
              <a:rPr lang="ru-RU" sz="2900" dirty="0" smtClean="0"/>
              <a:t>Циклограмма работы с семьей ребенка-инвалида;</a:t>
            </a:r>
          </a:p>
          <a:p>
            <a:r>
              <a:rPr lang="ru-RU" sz="2900" dirty="0" smtClean="0"/>
              <a:t>График работы консультативного пункта по работе с детьми , </a:t>
            </a:r>
          </a:p>
          <a:p>
            <a:pPr>
              <a:buNone/>
            </a:pPr>
            <a:r>
              <a:rPr lang="ru-RU" sz="2900" dirty="0" smtClean="0"/>
              <a:t>не посещающими ДОУ;</a:t>
            </a:r>
          </a:p>
          <a:p>
            <a:r>
              <a:rPr lang="ru-RU" sz="2900" dirty="0" smtClean="0"/>
              <a:t>Карта посещения ребенка на дому.</a:t>
            </a:r>
          </a:p>
          <a:p>
            <a:r>
              <a:rPr lang="ru-RU" sz="2900" dirty="0" smtClean="0"/>
              <a:t>Алгоритм психолого-педагогической работы команды с семьей,  воспитывающей  ребенка с ОВЗ.</a:t>
            </a:r>
            <a:endParaRPr lang="ru-RU" sz="1800" dirty="0" smtClean="0"/>
          </a:p>
          <a:p>
            <a:endParaRPr lang="ru-RU" sz="2900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2649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Алгоритм  психолого-педагогической работы с семьей, </a:t>
            </a:r>
            <a:br>
              <a:rPr lang="ru-RU" sz="2800" b="1" dirty="0" smtClean="0"/>
            </a:br>
            <a:r>
              <a:rPr lang="ru-RU" sz="2800" b="1" dirty="0" smtClean="0"/>
              <a:t>воспитывающей ребенка с ОВЗ: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400552" cy="92869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" y="1357298"/>
            <a:ext cx="4040188" cy="5286412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smtClean="0"/>
              <a:t>исследование семьи: изучение особенностей функционирования семьи, выявление ее скрытых ресурсов, сбор информации о ее социальном окружении, изучение потребностей родителей и ребенка;</a:t>
            </a:r>
          </a:p>
          <a:p>
            <a:r>
              <a:rPr lang="ru-RU" sz="2600" dirty="0" smtClean="0"/>
              <a:t>установление контакта, работа на преодоление реакций психологических защит, мотивирование на сотрудничество;</a:t>
            </a:r>
          </a:p>
          <a:p>
            <a:r>
              <a:rPr lang="ru-RU" sz="2600" dirty="0" smtClean="0"/>
              <a:t>оценка путей оказания психолого-педагогической помощи;</a:t>
            </a:r>
          </a:p>
          <a:p>
            <a:r>
              <a:rPr lang="ru-RU" sz="2600" dirty="0" smtClean="0"/>
              <a:t>выбор направлений работы в зависимости от результатов диагностики;</a:t>
            </a:r>
          </a:p>
          <a:p>
            <a:r>
              <a:rPr lang="ru-RU" sz="2600" dirty="0" smtClean="0"/>
              <a:t>работа специалистов по оказанию психолого-педагогической помощи семье, направленной на активизацию социальной позиции родителей, восстановление и расширение социальных связей, поиск возможностей членам семьи опереться на свои собственные ресурсы;</a:t>
            </a:r>
          </a:p>
          <a:p>
            <a:r>
              <a:rPr lang="ru-RU" sz="2600" dirty="0" smtClean="0"/>
              <a:t>анализ эффективности достигнутых результатов.</a:t>
            </a:r>
          </a:p>
          <a:p>
            <a:endParaRPr lang="ru-RU" dirty="0"/>
          </a:p>
        </p:txBody>
      </p:sp>
      <p:pic>
        <p:nvPicPr>
          <p:cNvPr id="21506" name="Picture 2" descr="L:\Инвалид\Кулагин 2012-13\Метод работа\IMG_5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428736"/>
            <a:ext cx="3214710" cy="24112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507" name="Picture 3" descr="L:\Инвалид\Кулагин 2012-13\Метод работа\IMG_5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000504"/>
            <a:ext cx="3333773" cy="25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Программы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91130"/>
            <a:ext cx="8072494" cy="4352448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/>
              <a:t>Основная общеобразовательная программа ДОУ;</a:t>
            </a:r>
          </a:p>
          <a:p>
            <a:r>
              <a:rPr lang="ru-RU" sz="1800" dirty="0" smtClean="0"/>
              <a:t>«От рождения до школы. Примерная основная общеобразовательная программа дошкольного образования» под редакцией </a:t>
            </a:r>
            <a:r>
              <a:rPr lang="ru-RU" sz="1800" dirty="0" err="1" smtClean="0"/>
              <a:t>Н.Е.Вераксы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«</a:t>
            </a:r>
            <a:r>
              <a:rPr lang="ru-RU" sz="1800" dirty="0" err="1" smtClean="0"/>
              <a:t>Я-ты-мы</a:t>
            </a:r>
            <a:r>
              <a:rPr lang="ru-RU" sz="1800" dirty="0" smtClean="0"/>
              <a:t>» О.Л.Князева;</a:t>
            </a:r>
          </a:p>
          <a:p>
            <a:r>
              <a:rPr lang="ru-RU" sz="1800" dirty="0" smtClean="0"/>
              <a:t>«Программа обучения и воспитания детей с ФФН речи» Т.Б.Филичева;</a:t>
            </a:r>
          </a:p>
          <a:p>
            <a:r>
              <a:rPr lang="ru-RU" sz="1800" dirty="0" smtClean="0"/>
              <a:t>«Сенсомоторное развитие дошкольников на занятиях по изобразительному искусству» М.М.Безруких.</a:t>
            </a:r>
          </a:p>
          <a:p>
            <a:endParaRPr lang="ru-RU" sz="1800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Индивидуальная траектория развития: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1800" dirty="0" smtClean="0"/>
              <a:t>потребности обучающегося и его родителей (их интересы и планы); </a:t>
            </a:r>
          </a:p>
          <a:p>
            <a:r>
              <a:rPr lang="ru-RU" sz="1800" dirty="0" smtClean="0"/>
              <a:t>возможности ребенка (уровень готовности к освоению программы, состояние здоровья).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Office Theme">
  <a:themeElements>
    <a:clrScheme name="Другая 4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E3BC91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843</Words>
  <Application>Microsoft Office PowerPoint</Application>
  <PresentationFormat>Экран (4:3)</PresentationFormat>
  <Paragraphs>179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   Командное  взаимодействие педагогов  МБДОУ «Центр развития ребенка –  детский сад № 29 «Улыбка»»  в работе с ребёнком с ОВЗ</vt:lpstr>
      <vt:lpstr>Дети с ограниченными возможностями здоровья: </vt:lpstr>
      <vt:lpstr>Командное взаимодействие.                                             Цель: осуществление комплексной                                                                   реабилитации ребенка с                                                                                                                                                               проблемами в развитии.  </vt:lpstr>
      <vt:lpstr>Цель:</vt:lpstr>
      <vt:lpstr>  Направления деятельности   </vt:lpstr>
      <vt:lpstr> Диагностическое направление </vt:lpstr>
      <vt:lpstr>Организационно – методическое направление </vt:lpstr>
      <vt:lpstr>  Алгоритм  психолого-педагогической работы с семьей,  воспитывающей ребенка с ОВЗ: </vt:lpstr>
      <vt:lpstr>Программы </vt:lpstr>
      <vt:lpstr>Коррекционно-развивающее направление</vt:lpstr>
      <vt:lpstr>Консультативно – просветительское и профилактическое  направление</vt:lpstr>
      <vt:lpstr>Деятельность          команды  с родителями: </vt:lpstr>
      <vt:lpstr>   Для родителей</vt:lpstr>
      <vt:lpstr>Слайд 14</vt:lpstr>
      <vt:lpstr>Результат </vt:lpstr>
      <vt:lpstr>Слайд 16</vt:lpstr>
      <vt:lpstr>Приглашаем  к сотрудничеству!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Светлана</cp:lastModifiedBy>
  <cp:revision>112</cp:revision>
  <dcterms:created xsi:type="dcterms:W3CDTF">2013-08-21T19:17:07Z</dcterms:created>
  <dcterms:modified xsi:type="dcterms:W3CDTF">2014-11-26T15:54:50Z</dcterms:modified>
</cp:coreProperties>
</file>