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408" autoAdjust="0"/>
  </p:normalViewPr>
  <p:slideViewPr>
    <p:cSldViewPr snapToGrid="0">
      <p:cViewPr varScale="1">
        <p:scale>
          <a:sx n="66" d="100"/>
          <a:sy n="66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3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8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2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4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3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8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0D73-EE29-432C-8BA0-EEA14767F7F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94F1-3452-4A77-9F5A-ADE31812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5155"/>
            <a:ext cx="9144000" cy="3086883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вариантов адаптированной основной образовательной программы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190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8118"/>
              </p:ext>
            </p:extLst>
          </p:nvPr>
        </p:nvGraphicFramePr>
        <p:xfrm>
          <a:off x="0" y="0"/>
          <a:ext cx="11974287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27"/>
                <a:gridCol w="10245460"/>
              </a:tblGrid>
              <a:tr h="6545942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Рабочее место </a:t>
                      </a: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обучающегося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3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Парта ученика с нарушением слуха должна занимать в классе такое положение, чтобы сидящий за ней ребенок мог видеть лицо учителя и большинства сверстников. Рабочее место ребенка должно быть хорошо освещено. На парте ребенка должно быть предусмотрено размещение планшетной доски, используемой в ситуациях предъявления незнакомых слов, терминов, необходимости дополнительной индивидуальной помощи со стороны учителя класса. </a:t>
                      </a:r>
                    </a:p>
                    <a:p>
                      <a:pPr algn="just"/>
                      <a:r>
                        <a:rPr lang="ru-RU" sz="23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При наличии у глухого ребенка других индивидуальных особенностей здоровья рабочее место дополнительное комплектуется в соответствии с ними. </a:t>
                      </a:r>
                    </a:p>
                    <a:p>
                      <a:pPr algn="just"/>
                      <a:r>
                        <a:rPr lang="ru-RU" sz="23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К необходимым техническим средствам обучения относятся специализированные компьютерные инструменты обучения, ориентированные на удовлетворение особых образовательных потребностей глухих детей. </a:t>
                      </a:r>
                    </a:p>
                    <a:p>
                      <a:pPr algn="just"/>
                      <a:r>
                        <a:rPr lang="ru-RU" sz="23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Информационно-методическое обеспечение – обеспечение при необходимости специальными учебниками, специальными рабочими тетрадями, специальными дидактическими материалами, специальными компьютерными инструментами обучения, отвечающими особым образовательным потребностям глухих детей. </a:t>
                      </a:r>
                      <a:r>
                        <a:rPr lang="ru-RU" sz="23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79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55138"/>
              </p:ext>
            </p:extLst>
          </p:nvPr>
        </p:nvGraphicFramePr>
        <p:xfrm>
          <a:off x="286657" y="301625"/>
          <a:ext cx="11671853" cy="668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163"/>
                <a:gridCol w="9986690"/>
              </a:tblGrid>
              <a:tr h="3132172">
                <a:tc rowSpan="3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Кадровое обеспечение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дефектолог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сурдопедагог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- специалист в области коррекционной педагогики (сурдопедагогики), имеющий высшее профильное дефектологическое образование </a:t>
                      </a:r>
                    </a:p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начальных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специалист в области НОО, имеющий высшее педагогическое профильное образование, обладающий квалификацией, отвечающей требованиям введенного ФГОС НОО. </a:t>
                      </a:r>
                    </a:p>
                    <a:p>
                      <a:pPr algn="just"/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специалист в области психологического сопровождения обучающихся, имеющий высшее профильное образование и прошедший дополнительное обучение </a:t>
                      </a:r>
                    </a:p>
                    <a:p>
                      <a:pPr algn="just"/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Медицинский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работник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штатный медицинский работник образовательной организации, в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22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Учитель, учитель-дефектолог,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тьютер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воспитатель,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сурдопереводчик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социальный педагог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должны иметь высшее профессиональное образование по направлению подготовки специальное (дефектологическое) образование: сурдопедагогика; </a:t>
                      </a:r>
                    </a:p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– психолог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должен иметь высшее профессиональное образование по направлении подготовки специальное (дефектологическое) образование: психолог.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22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Совместная работа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специалистов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разных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(специальных психологов и педагогов, социальных работников, врачей разных специальностей,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нейро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психофизиологов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др.) и родителей ребенка с ТМНР в процессе его образования. Кроме того, при организации образования необходимо учитывать весь круг контактов особого ребенка, который может включать обслуживающий персонал организации, волонтеров, родственников, друзей семьи и др.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0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58405"/>
              </p:ext>
            </p:extLst>
          </p:nvPr>
        </p:nvGraphicFramePr>
        <p:xfrm>
          <a:off x="283335" y="257576"/>
          <a:ext cx="11629623" cy="634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55"/>
                <a:gridCol w="10200068"/>
              </a:tblGrid>
              <a:tr h="1288188">
                <a:tc rowSpan="4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образования</a:t>
                      </a:r>
                      <a:endParaRPr lang="ru-RU" sz="4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условий для реализации особых образовательных потребностей, специальная психолого-педагогическая помощь в формировании полноценной жизненной компетенции (включая навыки коммуникации).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95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Усиление внимания к формированию полноценной жизненной компетенции, использованию полученных знаний в реальных условиях. Обязательна специальная работа по планомерному введению ребёнка в более сложную социальную среду, поэтапное и планомерное расширение жизненного опыта и повседневных социальных контактов глухого ребёнка с нормально развивающимися сверстниками.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0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АООП НОО  направлена на всестороннее развитие обучающихся. Важное значение придается формированию у детей жизненных компетенций, обеспечивающих овладение системой социальных отношений и социальное развитие, а также интеграцию в социальное окружение, их приобщение к общекультурным, национальным и этнокультурным ценностям, формирование здорового образа жизни, элементарных правил поведения в экстремальных условиях.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0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Смыслом образования такого ребенка является индивидуальное поэтапное и планомерное расширение жизненного опыта и повседневных социальных контактов в доступных для каждого ребенка с ТМНР пределах. 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04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35885"/>
              </p:ext>
            </p:extLst>
          </p:nvPr>
        </p:nvGraphicFramePr>
        <p:xfrm>
          <a:off x="386366" y="218940"/>
          <a:ext cx="11487955" cy="587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281"/>
                <a:gridCol w="9823674"/>
              </a:tblGrid>
              <a:tr h="965916">
                <a:tc rowSpan="4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РАЗВИТИЯ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МОМЕНТУ ПОСТУПЛЕНИЯ В ШКОЛУ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Близок возрастной норме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1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Близок возрастной норме</a:t>
                      </a:r>
                    </a:p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3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Глухие дети с легкой умственной отсталостью и глухие дети с задержкой психического развития церебрально-органического происхождения, в результате которой длительное время отмечается функциональная незрелость центральной нервной системы. Сопутствующие заболевания: нарушение зрения, интеллекта, остаточные проявления детского церебрального паралича (ДЦП) или нарушения мышечной системы, врожденный порок сердца, соматические заболевания: почек, печени, желудочно-кишечного тракта и других поражений различных систем организма.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3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Дети, имеющие тяжелые и множественные нарушения развития (ТМНР). В структуре ТМНР – умственная отсталость в умеренной, тяжелой или глубокой степени, которая может сочетаться с нарушениями других сфер: двигательной, сенсорной, эмоционально-волевой, а также соматическими расстройствами 	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0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31746"/>
              </p:ext>
            </p:extLst>
          </p:nvPr>
        </p:nvGraphicFramePr>
        <p:xfrm>
          <a:off x="291548" y="92764"/>
          <a:ext cx="11701669" cy="6181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748"/>
                <a:gridCol w="10190921"/>
              </a:tblGrid>
              <a:tr h="1482323">
                <a:tc rowSpan="4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Получаемое образование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Обучающийся  получает образование, сопоставимое с образованием здоровых сверстников, находясь в их среде и в те же календарные сроки.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99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Обучающийся  получает образование, сопоставимое по итоговым достижениям  с образованием здоровых сверстников, но в более пролонгированные календарные сроки, находясь в среде сверстников со сходными ограничениями здоровья и сходными или не противоречащими образовательными потребностями.</a:t>
                      </a:r>
                    </a:p>
                    <a:p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4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Требования к итоговым достижениям обучающегося не соответствуют требованиям к итоговым достижениям здоровых сверстников на всех его уровнях и к моменту завершения школьного образования.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1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Обучающийся  получает образование, итоговые достижения которого определяются его индивидуальными возможностями.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92847"/>
              </p:ext>
            </p:extLst>
          </p:nvPr>
        </p:nvGraphicFramePr>
        <p:xfrm>
          <a:off x="281608" y="208859"/>
          <a:ext cx="11671853" cy="637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163"/>
                <a:gridCol w="9986690"/>
              </a:tblGrid>
              <a:tr h="3132172">
                <a:tc rowSpan="3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Аттестат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</a:t>
                      </a: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образовании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Получение 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стандартного документа об образовании.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22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22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Итогом образования человека с ТМНР является нормализация его жизни. 	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57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1707"/>
              </p:ext>
            </p:extLst>
          </p:nvPr>
        </p:nvGraphicFramePr>
        <p:xfrm>
          <a:off x="222211" y="97444"/>
          <a:ext cx="11766589" cy="667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194"/>
                <a:gridCol w="10059395"/>
              </a:tblGrid>
              <a:tr h="3025915">
                <a:tc rowSpan="3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Систематическая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специальная помощь</a:t>
                      </a:r>
                      <a:endParaRPr lang="ru-RU" sz="3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условий для реализации особых образовательных потребностей, специальная психолого-педагогическая помощь в формировании полноценной жизненной компетенции (включая навыки коммуникации).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77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специальной полифункциональной образовательной среды в образовательной организации.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специальных условий обучения и воспитания для реализации как общих, так и особых образовательных потребностей, обязательно использование адаптированной образовательной Программы, которая при необходимости индивидуализируется. В структуре адаптированной образовательной Программы «академический» компонент редуцирован в пользу расширения области развития жизненной компетенции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22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Специальная индивидуальная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(СИОП) разрабатывается на основе адаптированной основной образовательной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и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нацелена на образование детей с ТМНР с учетом их индивидуальных образовательных потребностей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61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88577"/>
              </p:ext>
            </p:extLst>
          </p:nvPr>
        </p:nvGraphicFramePr>
        <p:xfrm>
          <a:off x="312364" y="29028"/>
          <a:ext cx="11462197" cy="675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549"/>
                <a:gridCol w="9801648"/>
              </a:tblGrid>
              <a:tr h="1550505">
                <a:tc rowSpan="4"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аттестации 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Обучающийся  имеет право на прохождение текущей, промежуточной и государственной итоговой аттестации в иных формах.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50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Оценивать результаты образования глухого ребенка, обучающегося в соответствии с вариантом В ФГОС предлагается по его завершении.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50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 итогового результата общего образования. Образование направлено на максимальное развитие жизненной компетенции.</a:t>
                      </a:r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50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 итогового результата общего образования. Образование направлено на максимальное развитие жизненной компетенции.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4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22708"/>
              </p:ext>
            </p:extLst>
          </p:nvPr>
        </p:nvGraphicFramePr>
        <p:xfrm>
          <a:off x="246743" y="0"/>
          <a:ext cx="11671853" cy="669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163"/>
                <a:gridCol w="9986690"/>
              </a:tblGrid>
              <a:tr h="1154606">
                <a:tc rowSpan="3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получаемого </a:t>
                      </a: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уровню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 здоровых сверстников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11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Обучающимся обеспечивается нецензовый уровень образования. Обучение детей осуществляется в соответствии с принципами коммуникативной системы обучения при усилении связи с предметно –практической деятельностью на всех уроках и в процессе внеурочной деятельности. Важным фактором успешности обучения является реализация индивидуально –дифференцированного подхода к детям при адекватно подобранных формах и методах коррекционной помощи с учетом индивидуальных особенностей каждого обучающегося.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3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Учитывается потребность во введении специальных учебных предметов и коррекционных курсов, которых нет в содержании образования обычно развивающегося ребенка. (Например, предметы: «Общение», «Самообслуживание»; курсы по альтернативной коммуникации, сенсорному развитию, формированию предметных действий, и др.)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83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45513"/>
              </p:ext>
            </p:extLst>
          </p:nvPr>
        </p:nvGraphicFramePr>
        <p:xfrm>
          <a:off x="302433" y="170996"/>
          <a:ext cx="11671853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163"/>
                <a:gridCol w="9986690"/>
              </a:tblGrid>
              <a:tr h="63774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образовательного </a:t>
                      </a:r>
                    </a:p>
                    <a:p>
                      <a:pPr algn="ctr"/>
                      <a:r>
                        <a:rPr lang="ru-RU" sz="32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пространства. 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образовательной организации должны быть отдельные специально оборудованные помещения для проведения занятий с педагогом-дефектологом и психологом, отвечающие задачам программы коррекционной работы и задачам психологической помощи глухому ребенку. Кабинет (класс для занятий) педагога-дефектолога снабжается необходимой мебелью, техникой, инвентарем, расходными материалами, дидактическими пособиями в объеме не меньшем, чем это предусмотрено для аналогичного кабинета в специальном образовательном учреждении для детей с нарушением слуха. </a:t>
                      </a:r>
                    </a:p>
                    <a:p>
                      <a:pPr lvl="0" algn="just"/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 особой организацией образовательного пространства понимается создание комфортных условий для </a:t>
                      </a:r>
                      <a:r>
                        <a:rPr lang="ru-RU" sz="2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слухо</a:t>
                      </a: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-зрительного и слухового восприятия устной речи глухим ребенком. Среди них: расположение обучающегося в помещении, продуманность освещенности лица говорящего и фона за ним, использование современной электроакустической, в том числе звукоусиливающей аппаратуры, а также аппаратуры, позволяющей лучше видеть происходящее на расстоянии (проецирование на большой экран), регулирование уровня шума в помещениях и другие. Обязательный учет данных условий требует специальной организации образовательного пространства при проведении любого рода мероприятий во всех учебных и </a:t>
                      </a:r>
                      <a:r>
                        <a:rPr lang="ru-RU" sz="2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внеучебных</a:t>
                      </a: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помещениях (включая коридоры, холлы, залы и др.), а также при проведении внешкольных и выездных мероприятий. 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012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135</TotalTime>
  <Words>1208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Характеристика вариантов адаптированной основной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вариантов адаптированной основной образовательной программы</dc:title>
  <dc:creator>Любовь Семеновна</dc:creator>
  <cp:lastModifiedBy>Любовь Семеновна</cp:lastModifiedBy>
  <cp:revision>15</cp:revision>
  <dcterms:created xsi:type="dcterms:W3CDTF">2014-11-13T17:36:23Z</dcterms:created>
  <dcterms:modified xsi:type="dcterms:W3CDTF">2014-11-14T07:51:06Z</dcterms:modified>
</cp:coreProperties>
</file>