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6" r:id="rId4"/>
    <p:sldId id="267" r:id="rId5"/>
    <p:sldId id="268" r:id="rId6"/>
    <p:sldId id="269" r:id="rId7"/>
    <p:sldId id="270" r:id="rId8"/>
    <p:sldId id="271"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465B7319-8752-43DC-9251-6FF6EC4E5500}" type="datetimeFigureOut">
              <a:rPr lang="ru-RU" smtClean="0"/>
              <a:pPr/>
              <a:t>28.11.2014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65B7319-8752-43DC-9251-6FF6EC4E5500}" type="datetimeFigureOut">
              <a:rPr lang="ru-RU" smtClean="0"/>
              <a:pPr/>
              <a:t>28.11.2014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5B7319-8752-43DC-9251-6FF6EC4E5500}" type="datetimeFigureOut">
              <a:rPr lang="ru-RU" smtClean="0"/>
              <a:pPr/>
              <a:t>28.11.2014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5B7319-8752-43DC-9251-6FF6EC4E5500}" type="datetimeFigureOut">
              <a:rPr lang="ru-RU" smtClean="0"/>
              <a:pPr/>
              <a:t>28.11.2014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5B7319-8752-43DC-9251-6FF6EC4E5500}" type="datetimeFigureOut">
              <a:rPr lang="ru-RU" smtClean="0"/>
              <a:pPr/>
              <a:t>28.11.2014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5B7319-8752-43DC-9251-6FF6EC4E5500}" type="datetimeFigureOut">
              <a:rPr lang="ru-RU" smtClean="0"/>
              <a:pPr/>
              <a:t>28.11.2014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5B7319-8752-43DC-9251-6FF6EC4E5500}" type="datetimeFigureOut">
              <a:rPr lang="ru-RU" smtClean="0"/>
              <a:pPr/>
              <a:t>28.11.2014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p>
            <a:fld id="{465B7319-8752-43DC-9251-6FF6EC4E5500}" type="datetimeFigureOut">
              <a:rPr lang="ru-RU" smtClean="0"/>
              <a:pPr/>
              <a:t>28.11.2014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p>
            <a:fld id="{465B7319-8752-43DC-9251-6FF6EC4E5500}" type="datetimeFigureOut">
              <a:rPr lang="ru-RU" smtClean="0"/>
              <a:pPr/>
              <a:t>28.11.2014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p>
            <a:fld id="{465B7319-8752-43DC-9251-6FF6EC4E5500}" type="datetimeFigureOut">
              <a:rPr lang="ru-RU" smtClean="0"/>
              <a:pPr/>
              <a:t>28.11.2014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5B7319-8752-43DC-9251-6FF6EC4E5500}" type="datetimeFigureOut">
              <a:rPr lang="ru-RU" smtClean="0"/>
              <a:pPr/>
              <a:t>28.11.2014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65B7319-8752-43DC-9251-6FF6EC4E5500}" type="datetimeFigureOut">
              <a:rPr lang="ru-RU" smtClean="0"/>
              <a:pPr/>
              <a:t>28.11.2014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65B7319-8752-43DC-9251-6FF6EC4E5500}" type="datetimeFigureOut">
              <a:rPr lang="ru-RU" smtClean="0"/>
              <a:pPr/>
              <a:t>28.11.2014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65B7319-8752-43DC-9251-6FF6EC4E5500}" type="datetimeFigureOut">
              <a:rPr lang="ru-RU" smtClean="0"/>
              <a:pPr/>
              <a:t>28.11.2014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65B7319-8752-43DC-9251-6FF6EC4E5500}" type="datetimeFigureOut">
              <a:rPr lang="ru-RU" smtClean="0"/>
              <a:pPr/>
              <a:t>28.11.2014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B7319-8752-43DC-9251-6FF6EC4E5500}" type="datetimeFigureOut">
              <a:rPr lang="ru-RU" smtClean="0"/>
              <a:pPr/>
              <a:t>28.11.2014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0933E-8E9E-46F7-A2F2-BCFA8E62F16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3" r:id="rId4"/>
    <p:sldLayoutId id="2147483650" r:id="rId5"/>
    <p:sldLayoutId id="2147483661"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rot="21104606">
            <a:off x="5074510" y="1209655"/>
            <a:ext cx="2994112" cy="3029334"/>
          </a:xfrm>
        </p:spPr>
        <p:txBody>
          <a:bodyPr>
            <a:noAutofit/>
          </a:bodyPr>
          <a:lstStyle/>
          <a:p>
            <a:pPr>
              <a:spcBef>
                <a:spcPts val="0"/>
              </a:spcBef>
              <a:buNone/>
            </a:pPr>
            <a:endParaRPr lang="ru-RU" sz="2000" i="1" dirty="0" smtClean="0">
              <a:solidFill>
                <a:schemeClr val="tx1"/>
              </a:solidFill>
              <a:latin typeface="Times New Roman" pitchFamily="18" charset="0"/>
              <a:cs typeface="Times New Roman" pitchFamily="18" charset="0"/>
            </a:endParaRPr>
          </a:p>
          <a:p>
            <a:pPr>
              <a:spcBef>
                <a:spcPts val="0"/>
              </a:spcBef>
              <a:buNone/>
            </a:pPr>
            <a:r>
              <a:rPr lang="ru-RU" b="1" dirty="0" smtClean="0">
                <a:solidFill>
                  <a:schemeClr val="tx1"/>
                </a:solidFill>
                <a:latin typeface="Adine Kirnberg" pitchFamily="2" charset="0"/>
                <a:cs typeface="Times New Roman" pitchFamily="18" charset="0"/>
              </a:rPr>
              <a:t>Выполнила воспитатель группы №9</a:t>
            </a:r>
            <a:endParaRPr lang="ru-RU" sz="1400" b="1" dirty="0" smtClean="0">
              <a:solidFill>
                <a:schemeClr val="tx1"/>
              </a:solidFill>
              <a:latin typeface="Adine Kirnberg" pitchFamily="2" charset="0"/>
              <a:cs typeface="Times New Roman" pitchFamily="18" charset="0"/>
            </a:endParaRPr>
          </a:p>
          <a:p>
            <a:pPr>
              <a:spcBef>
                <a:spcPts val="0"/>
              </a:spcBef>
              <a:buNone/>
            </a:pPr>
            <a:endParaRPr lang="ru-RU" b="1" dirty="0" smtClean="0">
              <a:solidFill>
                <a:schemeClr val="tx1"/>
              </a:solidFill>
              <a:latin typeface="Adine Kirnberg" pitchFamily="2" charset="0"/>
              <a:cs typeface="Times New Roman" pitchFamily="18" charset="0"/>
            </a:endParaRPr>
          </a:p>
          <a:p>
            <a:pPr>
              <a:spcBef>
                <a:spcPts val="0"/>
              </a:spcBef>
              <a:buNone/>
            </a:pPr>
            <a:r>
              <a:rPr lang="ru-RU" b="1" dirty="0" smtClean="0">
                <a:latin typeface="Adine Kirnberg" pitchFamily="2" charset="0"/>
                <a:cs typeface="Times New Roman" pitchFamily="18" charset="0"/>
              </a:rPr>
              <a:t>Мартыненко </a:t>
            </a:r>
          </a:p>
          <a:p>
            <a:pPr>
              <a:spcBef>
                <a:spcPts val="0"/>
              </a:spcBef>
              <a:buNone/>
            </a:pPr>
            <a:r>
              <a:rPr lang="ru-RU" b="1" dirty="0" smtClean="0">
                <a:latin typeface="Adine Kirnberg" pitchFamily="2" charset="0"/>
                <a:cs typeface="Times New Roman" pitchFamily="18" charset="0"/>
              </a:rPr>
              <a:t>Мария Викторовна</a:t>
            </a:r>
            <a:endParaRPr lang="ru-RU" b="1" dirty="0" smtClean="0">
              <a:solidFill>
                <a:schemeClr val="tx1"/>
              </a:solidFill>
              <a:latin typeface="Adine Kirnberg" pitchFamily="2" charset="0"/>
              <a:cs typeface="Times New Roman" pitchFamily="18" charset="0"/>
            </a:endParaRPr>
          </a:p>
          <a:p>
            <a:pPr>
              <a:spcBef>
                <a:spcPts val="0"/>
              </a:spcBef>
            </a:pPr>
            <a:endParaRPr lang="ru-RU" sz="2400" i="1" dirty="0">
              <a:solidFill>
                <a:schemeClr val="tx1"/>
              </a:solidFill>
              <a:latin typeface="Times New Roman" pitchFamily="18" charset="0"/>
              <a:cs typeface="Times New Roman" pitchFamily="18" charset="0"/>
            </a:endParaRPr>
          </a:p>
        </p:txBody>
      </p:sp>
      <p:sp>
        <p:nvSpPr>
          <p:cNvPr id="4" name="Заголовок 1"/>
          <p:cNvSpPr txBox="1">
            <a:spLocks/>
          </p:cNvSpPr>
          <p:nvPr/>
        </p:nvSpPr>
        <p:spPr>
          <a:xfrm rot="21079967">
            <a:off x="742677" y="1561619"/>
            <a:ext cx="3534109" cy="2289617"/>
          </a:xfrm>
          <a:prstGeom prst="rect">
            <a:avLst/>
          </a:prstGeom>
        </p:spPr>
        <p:txBody>
          <a:bodyPr vert="horz" lIns="91440" tIns="45720" rIns="91440" bIns="45720" rtlCol="0" anchor="ctr">
            <a:noAutofit/>
          </a:bodyPr>
          <a:lstStyle/>
          <a:p>
            <a:pPr algn="ctr"/>
            <a:r>
              <a:rPr lang="ru-RU" sz="4000" b="1" dirty="0" smtClean="0">
                <a:latin typeface="Adine Kirnberg" pitchFamily="2" charset="0"/>
              </a:rPr>
              <a:t>Нетрадиционные формы   </a:t>
            </a:r>
            <a:endParaRPr lang="ru-RU" sz="4000" dirty="0" smtClean="0">
              <a:latin typeface="Adine Kirnberg" pitchFamily="2" charset="0"/>
            </a:endParaRPr>
          </a:p>
          <a:p>
            <a:pPr algn="ctr"/>
            <a:r>
              <a:rPr lang="ru-RU" sz="4000" b="1" dirty="0" smtClean="0">
                <a:latin typeface="Adine Kirnberg" pitchFamily="2" charset="0"/>
              </a:rPr>
              <a:t>     взаимодействия с родителями в ДОУ</a:t>
            </a:r>
            <a:endParaRPr kumimoji="0" lang="ru-RU" sz="4000" b="0" i="0" u="none" strike="noStrike" kern="1200" cap="none" spc="0" normalizeH="0" baseline="0" noProof="0" dirty="0">
              <a:ln>
                <a:noFill/>
              </a:ln>
              <a:solidFill>
                <a:srgbClr val="C00000"/>
              </a:solidFill>
              <a:effectLst/>
              <a:uLnTx/>
              <a:uFillTx/>
              <a:latin typeface="Adine Kirnberg" pitchFamily="2"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accent2">
                    <a:lumMod val="75000"/>
                  </a:schemeClr>
                </a:solidFill>
                <a:cs typeface="Aharoni" pitchFamily="2" charset="-79"/>
              </a:rPr>
              <a:t>Информационно-аналитическая форма взаимодействия с родителями</a:t>
            </a:r>
            <a:endParaRPr lang="ru-RU" sz="3200" dirty="0"/>
          </a:p>
        </p:txBody>
      </p:sp>
      <p:sp>
        <p:nvSpPr>
          <p:cNvPr id="3" name="Содержимое 2"/>
          <p:cNvSpPr>
            <a:spLocks noGrp="1"/>
          </p:cNvSpPr>
          <p:nvPr>
            <p:ph sz="half" idx="1"/>
          </p:nvPr>
        </p:nvSpPr>
        <p:spPr>
          <a:xfrm>
            <a:off x="457200" y="1428736"/>
            <a:ext cx="4038600" cy="3786215"/>
          </a:xfrm>
        </p:spPr>
        <p:txBody>
          <a:bodyPr>
            <a:normAutofit fontScale="40000" lnSpcReduction="20000"/>
          </a:bodyPr>
          <a:lstStyle/>
          <a:p>
            <a:pPr algn="just"/>
            <a:r>
              <a:rPr lang="ru-RU" sz="4200" dirty="0" smtClean="0">
                <a:solidFill>
                  <a:srgbClr val="FF0000"/>
                </a:solidFill>
              </a:rPr>
              <a:t>«Почта доверия» </a:t>
            </a:r>
            <a:r>
              <a:rPr lang="ru-RU" sz="4200" dirty="0" smtClean="0"/>
              <a:t>- это сделанный почтовый ящик, куда родители кладут записки со своими проблемами, идеями, предложениями, вопросами на любую тему воспитания, образования ребенка. Эти вопросы можно обсуждать на родительских собраниях или заседаниях родительского клуба, либо в виде консультаций как в письменной, так и в устной индивидуальной формах. Такая форма работы позволяет родителям делиться своими мыслями и эффективна, когда нехватка времени мешает встретиться с родителями лично.</a:t>
            </a:r>
          </a:p>
          <a:p>
            <a:endParaRPr lang="ru-RU" dirty="0"/>
          </a:p>
        </p:txBody>
      </p:sp>
      <p:pic>
        <p:nvPicPr>
          <p:cNvPr id="5" name="Содержимое 4" descr="Doverie.jpg"/>
          <p:cNvPicPr>
            <a:picLocks noGrp="1" noChangeAspect="1"/>
          </p:cNvPicPr>
          <p:nvPr>
            <p:ph sz="half" idx="2"/>
          </p:nvPr>
        </p:nvPicPr>
        <p:blipFill>
          <a:blip r:embed="rId2" cstate="print"/>
          <a:stretch>
            <a:fillRect/>
          </a:stretch>
        </p:blipFill>
        <p:spPr>
          <a:xfrm>
            <a:off x="4714876" y="1500174"/>
            <a:ext cx="3143272" cy="300869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1" algn="ctr" rtl="0">
              <a:spcBef>
                <a:spcPct val="0"/>
              </a:spcBef>
            </a:pPr>
            <a:r>
              <a:rPr lang="ru-RU" sz="3200" kern="1200" dirty="0">
                <a:solidFill>
                  <a:schemeClr val="accent2">
                    <a:lumMod val="75000"/>
                  </a:schemeClr>
                </a:solidFill>
                <a:latin typeface="+mj-lt"/>
                <a:ea typeface="+mj-ea"/>
                <a:cs typeface="Aharoni" pitchFamily="2" charset="-79"/>
              </a:rPr>
              <a:t>ПОЗНАВАТЕЛЬНОЕ НАПРАВЛЕНИЕ РАБОТЫ С РОДИТЕЛЯМИ</a:t>
            </a:r>
          </a:p>
        </p:txBody>
      </p:sp>
      <p:sp>
        <p:nvSpPr>
          <p:cNvPr id="3" name="Содержимое 2"/>
          <p:cNvSpPr>
            <a:spLocks noGrp="1"/>
          </p:cNvSpPr>
          <p:nvPr>
            <p:ph idx="1"/>
          </p:nvPr>
        </p:nvSpPr>
        <p:spPr/>
        <p:txBody>
          <a:bodyPr>
            <a:normAutofit/>
          </a:bodyPr>
          <a:lstStyle/>
          <a:p>
            <a:pPr algn="ctr">
              <a:buNone/>
            </a:pPr>
            <a:r>
              <a:rPr lang="ru-RU" sz="2400" b="1" dirty="0" smtClean="0"/>
              <a:t>Познавательное направление </a:t>
            </a:r>
            <a:r>
              <a:rPr lang="ru-RU" sz="2400" dirty="0" smtClean="0"/>
              <a:t>– это обогащение родителей знаниями в вопросах воспитания детей дошкольного возраста. Совместная работа специалистов ДОУ (логопед, педагог-психолог, инструктор по физической культуре, старшая медицинская сестра, музыкальный руководитель) по реализации образовательной программы обеспечивает педагогическое сопровождение семьи на всех этапах дошкольного детства, делает родителей действительно равноответственными участниками образовательного процесса.</a:t>
            </a:r>
          </a:p>
          <a:p>
            <a:pPr>
              <a:buNone/>
            </a:pP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r>
              <a:rPr lang="ru-RU" sz="2400" dirty="0" smtClean="0">
                <a:solidFill>
                  <a:schemeClr val="accent2">
                    <a:lumMod val="75000"/>
                  </a:schemeClr>
                </a:solidFill>
                <a:cs typeface="Aharoni" pitchFamily="2" charset="-79"/>
              </a:rPr>
              <a:t>ПОЗНАВАТЕЛЬНОЕ НАПРАВЛЕНИЕ РАБОТЫ С РОДИТЕЛЯМИ</a:t>
            </a:r>
            <a:endParaRPr lang="ru-RU" sz="2400" dirty="0"/>
          </a:p>
        </p:txBody>
      </p:sp>
      <p:sp>
        <p:nvSpPr>
          <p:cNvPr id="3" name="Содержимое 2"/>
          <p:cNvSpPr>
            <a:spLocks noGrp="1"/>
          </p:cNvSpPr>
          <p:nvPr>
            <p:ph idx="1"/>
          </p:nvPr>
        </p:nvSpPr>
        <p:spPr>
          <a:xfrm>
            <a:off x="457200" y="1142984"/>
            <a:ext cx="8229600" cy="4983179"/>
          </a:xfrm>
        </p:spPr>
        <p:txBody>
          <a:bodyPr>
            <a:normAutofit/>
          </a:bodyPr>
          <a:lstStyle/>
          <a:p>
            <a:pPr algn="ctr">
              <a:buFont typeface="Wingdings" pitchFamily="2" charset="2"/>
              <a:buChar char="v"/>
            </a:pPr>
            <a:r>
              <a:rPr lang="ru-RU" sz="1800" dirty="0" smtClean="0"/>
              <a:t>Родительских собраний по мотивам известных телевизионных игр: «Поле Чудес», «Что? Где? Когда?», «Устами младенца» и других;</a:t>
            </a:r>
          </a:p>
          <a:p>
            <a:pPr algn="ctr">
              <a:buFont typeface="Wingdings" pitchFamily="2" charset="2"/>
              <a:buChar char="v"/>
            </a:pPr>
            <a:r>
              <a:rPr lang="ru-RU" sz="1800" dirty="0" smtClean="0"/>
              <a:t>« Педагогическая лаборатория» ;</a:t>
            </a:r>
          </a:p>
          <a:p>
            <a:pPr algn="ctr">
              <a:buFont typeface="Wingdings" pitchFamily="2" charset="2"/>
              <a:buChar char="v"/>
            </a:pPr>
            <a:r>
              <a:rPr lang="ru-RU" sz="1800" dirty="0" smtClean="0"/>
              <a:t>« Читательская конференция»;</a:t>
            </a:r>
          </a:p>
          <a:p>
            <a:pPr algn="ctr">
              <a:buFont typeface="Wingdings" pitchFamily="2" charset="2"/>
              <a:buChar char="v"/>
            </a:pPr>
            <a:r>
              <a:rPr lang="ru-RU" sz="1800" dirty="0" smtClean="0"/>
              <a:t>« Аукцион»;</a:t>
            </a:r>
          </a:p>
          <a:p>
            <a:pPr algn="ctr">
              <a:buFont typeface="Wingdings" pitchFamily="2" charset="2"/>
              <a:buChar char="v"/>
            </a:pPr>
            <a:r>
              <a:rPr lang="ru-RU" sz="1800" dirty="0" smtClean="0"/>
              <a:t>« Семинар – практикум»;</a:t>
            </a:r>
          </a:p>
          <a:p>
            <a:pPr algn="ctr">
              <a:buFont typeface="Wingdings" pitchFamily="2" charset="2"/>
              <a:buChar char="v"/>
            </a:pPr>
            <a:r>
              <a:rPr lang="ru-RU" sz="1800" dirty="0" smtClean="0"/>
              <a:t>« Душевный разговор»;</a:t>
            </a:r>
          </a:p>
          <a:p>
            <a:pPr algn="ctr">
              <a:buFont typeface="Wingdings" pitchFamily="2" charset="2"/>
              <a:buChar char="v"/>
            </a:pPr>
            <a:r>
              <a:rPr lang="ru-RU" sz="1800" dirty="0" smtClean="0"/>
              <a:t>« Мастер – класс»;</a:t>
            </a:r>
          </a:p>
          <a:p>
            <a:pPr algn="ctr">
              <a:buFont typeface="Wingdings" pitchFamily="2" charset="2"/>
              <a:buChar char="v"/>
            </a:pPr>
            <a:r>
              <a:rPr lang="ru-RU" sz="1800" dirty="0" smtClean="0"/>
              <a:t>« Мозговой штурм» ;</a:t>
            </a:r>
          </a:p>
          <a:p>
            <a:pPr algn="ctr">
              <a:buFont typeface="Wingdings" pitchFamily="2" charset="2"/>
              <a:buChar char="v"/>
            </a:pPr>
            <a:r>
              <a:rPr lang="ru-RU" sz="1800" dirty="0" smtClean="0"/>
              <a:t>« Список прилагательных и определений»;</a:t>
            </a:r>
          </a:p>
          <a:p>
            <a:pPr algn="ctr">
              <a:buFont typeface="Wingdings" pitchFamily="2" charset="2"/>
              <a:buChar char="v"/>
            </a:pPr>
            <a:r>
              <a:rPr lang="ru-RU" sz="1800" dirty="0" smtClean="0"/>
              <a:t>« Коллективная запись»;</a:t>
            </a:r>
          </a:p>
          <a:p>
            <a:pPr algn="ctr">
              <a:buFont typeface="Wingdings" pitchFamily="2" charset="2"/>
              <a:buChar char="v"/>
            </a:pPr>
            <a:r>
              <a:rPr lang="ru-RU" sz="1800" dirty="0" smtClean="0"/>
              <a:t>« Запись на листах»;</a:t>
            </a:r>
          </a:p>
          <a:p>
            <a:pPr algn="ctr">
              <a:buFont typeface="Wingdings" pitchFamily="2" charset="2"/>
              <a:buChar char="v"/>
            </a:pPr>
            <a:r>
              <a:rPr lang="ru-RU" sz="1800" dirty="0" smtClean="0"/>
              <a:t>« Эвристические вопросы».;</a:t>
            </a:r>
          </a:p>
          <a:p>
            <a:pPr algn="ctr">
              <a:buFont typeface="Wingdings" pitchFamily="2" charset="2"/>
              <a:buChar char="v"/>
            </a:pPr>
            <a:r>
              <a:rPr lang="ru-RU" sz="1800" dirty="0" smtClean="0"/>
              <a:t>«Мини-эксперимент». </a:t>
            </a:r>
            <a:endParaRPr lang="ru-RU"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Педагогическая лаборатория» </a:t>
            </a:r>
            <a:endParaRPr lang="ru-RU" dirty="0"/>
          </a:p>
        </p:txBody>
      </p:sp>
      <p:sp>
        <p:nvSpPr>
          <p:cNvPr id="3" name="Содержимое 2"/>
          <p:cNvSpPr>
            <a:spLocks noGrp="1"/>
          </p:cNvSpPr>
          <p:nvPr>
            <p:ph sz="half" idx="1"/>
          </p:nvPr>
        </p:nvSpPr>
        <p:spPr>
          <a:xfrm>
            <a:off x="457200" y="1214422"/>
            <a:ext cx="4038600" cy="4911741"/>
          </a:xfrm>
        </p:spPr>
        <p:txBody>
          <a:bodyPr>
            <a:normAutofit fontScale="55000" lnSpcReduction="20000"/>
          </a:bodyPr>
          <a:lstStyle/>
          <a:p>
            <a:pPr>
              <a:buNone/>
            </a:pPr>
            <a:r>
              <a:rPr lang="ru-RU" dirty="0" smtClean="0"/>
              <a:t>Рекомендуется проводить в начале или в конце года. На них обсуждается участие родителей в различных мероприятиях. </a:t>
            </a:r>
          </a:p>
          <a:p>
            <a:pPr>
              <a:buNone/>
            </a:pPr>
            <a:r>
              <a:rPr lang="ru-RU" dirty="0" smtClean="0"/>
              <a:t>Проводится анкета « Родитель – ребенок – детский сад». Проходит обсуждение, либо намеченных мероприятий, либо анализируются прошедшие и подводятся итоги. В начале года анкетирование проводится для того, что ближе воспитатель узнал ребенка, его особенности. Родителей знакомят с мероприятиями, запланированными на год, слушают предложения родителей, какую помощь и поддержку они могут оказать в запланированных мероприятиях, а так же их пожелания и предложения на учебный год. В конце года на таких собраниях подводят итоги прошедшего года, дают оценку и анализируют достижения и ошибки.</a:t>
            </a:r>
          </a:p>
          <a:p>
            <a:pPr>
              <a:buNone/>
            </a:pPr>
            <a:endParaRPr lang="ru-RU" dirty="0"/>
          </a:p>
        </p:txBody>
      </p:sp>
      <p:pic>
        <p:nvPicPr>
          <p:cNvPr id="5" name="Содержимое 4" descr="1294715523_0a08adcab080d77f594ea4bb2bbc8cba.png"/>
          <p:cNvPicPr>
            <a:picLocks noGrp="1" noChangeAspect="1"/>
          </p:cNvPicPr>
          <p:nvPr>
            <p:ph sz="half" idx="2"/>
          </p:nvPr>
        </p:nvPicPr>
        <p:blipFill>
          <a:blip r:embed="rId2" cstate="print"/>
          <a:stretch>
            <a:fillRect/>
          </a:stretch>
        </p:blipFill>
        <p:spPr>
          <a:xfrm>
            <a:off x="4452355" y="1142985"/>
            <a:ext cx="3548669" cy="3786214"/>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«Читательская конференция» </a:t>
            </a:r>
            <a:endParaRPr lang="ru-RU" dirty="0"/>
          </a:p>
        </p:txBody>
      </p:sp>
      <p:sp>
        <p:nvSpPr>
          <p:cNvPr id="3" name="Содержимое 2"/>
          <p:cNvSpPr>
            <a:spLocks noGrp="1"/>
          </p:cNvSpPr>
          <p:nvPr>
            <p:ph sz="half" idx="1"/>
          </p:nvPr>
        </p:nvSpPr>
        <p:spPr>
          <a:xfrm>
            <a:off x="285720" y="1428736"/>
            <a:ext cx="4210080" cy="4697427"/>
          </a:xfrm>
        </p:spPr>
        <p:txBody>
          <a:bodyPr>
            <a:normAutofit/>
          </a:bodyPr>
          <a:lstStyle/>
          <a:p>
            <a:pPr algn="just"/>
            <a:r>
              <a:rPr lang="ru-RU" sz="1400" dirty="0" smtClean="0"/>
              <a:t>Проводится подготовительный этап перед собранием, где родителям дается какое – либо задание по определенной теме. Подготовленное задание обсуждается с различных позиций. За 2 недели до собрания родителям раздаются материалы на тему собрания, воспитатель просит прокомментировать, то или иное высказывание, освещает суть темы и задает вопросы при обсуждении. Например, собрание во 2 младшей группе -  кризис 3-х лет. Предлагается несколько высказываний классиков, и родители комментируют, как они  понимают это высказывание и дают свой совет по проблеме, как они ее решают. Наиболее удачные советы помещают на стенд «Копилка семейных советов».</a:t>
            </a:r>
            <a:endParaRPr lang="ru-RU" sz="1400" dirty="0"/>
          </a:p>
        </p:txBody>
      </p:sp>
      <p:pic>
        <p:nvPicPr>
          <p:cNvPr id="5" name="Содержимое 4" descr="img20120817113211971.jpg"/>
          <p:cNvPicPr>
            <a:picLocks noGrp="1" noChangeAspect="1"/>
          </p:cNvPicPr>
          <p:nvPr>
            <p:ph sz="half" idx="2"/>
          </p:nvPr>
        </p:nvPicPr>
        <p:blipFill>
          <a:blip r:embed="rId2" cstate="print"/>
          <a:stretch>
            <a:fillRect/>
          </a:stretch>
        </p:blipFill>
        <p:spPr>
          <a:xfrm>
            <a:off x="4714876" y="1928802"/>
            <a:ext cx="3338560" cy="221457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Аукцион»</a:t>
            </a:r>
            <a:endParaRPr lang="ru-RU" dirty="0"/>
          </a:p>
        </p:txBody>
      </p:sp>
      <p:sp>
        <p:nvSpPr>
          <p:cNvPr id="3" name="Содержимое 2"/>
          <p:cNvSpPr>
            <a:spLocks noGrp="1"/>
          </p:cNvSpPr>
          <p:nvPr>
            <p:ph sz="half" idx="1"/>
          </p:nvPr>
        </p:nvSpPr>
        <p:spPr>
          <a:xfrm>
            <a:off x="457200" y="1285861"/>
            <a:ext cx="4038600" cy="4500594"/>
          </a:xfrm>
        </p:spPr>
        <p:txBody>
          <a:bodyPr>
            <a:normAutofit fontScale="77500" lnSpcReduction="20000"/>
          </a:bodyPr>
          <a:lstStyle/>
          <a:p>
            <a:pPr>
              <a:buNone/>
            </a:pPr>
            <a:r>
              <a:rPr lang="ru-RU" sz="2300" dirty="0" smtClean="0"/>
              <a:t>Собрание проходит в виде «продажи» полезных советов по выбранной теме в игровой форме. Например, кризис трех лет. Воспитатель дает понятия – кризиса трех, совместно с родителями он анализирует как остро протекает этот период у детей. Воспитатель предлагает поделиться родителям, как они преодолевали данный период или как они сейчас с ним справляются. Все происходит  в виде игры и за каждый совет даются фишки, ( т.е. советы продаются за фишки). Советы, набравшие большее количество фишек помещают на стенд « Копилка родительского опыта»</a:t>
            </a:r>
          </a:p>
          <a:p>
            <a:pPr>
              <a:buNone/>
            </a:pPr>
            <a:endParaRPr lang="ru-RU" dirty="0"/>
          </a:p>
        </p:txBody>
      </p:sp>
      <p:pic>
        <p:nvPicPr>
          <p:cNvPr id="5" name="Содержимое 4" descr="102918457_1373701442_54289_NewsPGMPHov.jpg"/>
          <p:cNvPicPr>
            <a:picLocks noGrp="1" noChangeAspect="1"/>
          </p:cNvPicPr>
          <p:nvPr>
            <p:ph sz="half" idx="2"/>
          </p:nvPr>
        </p:nvPicPr>
        <p:blipFill>
          <a:blip r:embed="rId2" cstate="print"/>
          <a:stretch>
            <a:fillRect/>
          </a:stretch>
        </p:blipFill>
        <p:spPr>
          <a:xfrm>
            <a:off x="4429124" y="1571612"/>
            <a:ext cx="4038600" cy="2833751"/>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Семинар – практикум»</a:t>
            </a:r>
            <a:endParaRPr lang="ru-RU" dirty="0"/>
          </a:p>
        </p:txBody>
      </p:sp>
      <p:sp>
        <p:nvSpPr>
          <p:cNvPr id="3" name="Содержимое 2"/>
          <p:cNvSpPr>
            <a:spLocks noGrp="1"/>
          </p:cNvSpPr>
          <p:nvPr>
            <p:ph sz="half" idx="1"/>
          </p:nvPr>
        </p:nvSpPr>
        <p:spPr>
          <a:xfrm>
            <a:off x="457200" y="1214422"/>
            <a:ext cx="4038600" cy="4911741"/>
          </a:xfrm>
        </p:spPr>
        <p:txBody>
          <a:bodyPr>
            <a:normAutofit fontScale="55000" lnSpcReduction="20000"/>
          </a:bodyPr>
          <a:lstStyle/>
          <a:p>
            <a:pPr>
              <a:buNone/>
            </a:pPr>
            <a:r>
              <a:rPr lang="ru-RU" sz="2900" dirty="0" smtClean="0"/>
              <a:t>На собрании могут выступать не только воспитатель, но и родители, логопед, психолог и другие специалисты. Совместно с родителями происходит обыгрывание или решение проблемных ситуаций, могут присутствовать элементы тренинга. Определяется тема и ведущий, им может быть как воспитатель, так и родители, приглашенные специалисты. Например, возьмем тему детских страхов. Подготавливается небольшое теоретическое сообщение, затем родителей просят сказать свое мнение о причинах детских страхов и о способах их преодоления. Далее с родителями проводятся мини-тренинги по </a:t>
            </a:r>
            <a:r>
              <a:rPr lang="ru-RU" sz="2900" dirty="0" err="1" smtClean="0"/>
              <a:t>саморегуляции</a:t>
            </a:r>
            <a:r>
              <a:rPr lang="ru-RU" sz="2900" dirty="0" smtClean="0"/>
              <a:t>,  игровые приемы на снятие тревожности и страхов для того, чтобы родители при возникновении трудностей помогли своим детям.</a:t>
            </a:r>
          </a:p>
          <a:p>
            <a:pPr>
              <a:buNone/>
            </a:pPr>
            <a:endParaRPr lang="ru-RU" dirty="0"/>
          </a:p>
        </p:txBody>
      </p:sp>
      <p:pic>
        <p:nvPicPr>
          <p:cNvPr id="5" name="Содержимое 4" descr="1212290_original.jpg"/>
          <p:cNvPicPr>
            <a:picLocks noGrp="1" noChangeAspect="1"/>
          </p:cNvPicPr>
          <p:nvPr>
            <p:ph sz="half" idx="2"/>
          </p:nvPr>
        </p:nvPicPr>
        <p:blipFill>
          <a:blip r:embed="rId2" cstate="print"/>
          <a:stretch>
            <a:fillRect/>
          </a:stretch>
        </p:blipFill>
        <p:spPr>
          <a:xfrm>
            <a:off x="4643438" y="1785926"/>
            <a:ext cx="3866490" cy="250033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«Душевный разговор»</a:t>
            </a:r>
            <a:endParaRPr lang="ru-RU" dirty="0"/>
          </a:p>
        </p:txBody>
      </p:sp>
      <p:sp>
        <p:nvSpPr>
          <p:cNvPr id="3" name="Содержимое 2"/>
          <p:cNvSpPr>
            <a:spLocks noGrp="1"/>
          </p:cNvSpPr>
          <p:nvPr>
            <p:ph sz="half" idx="1"/>
          </p:nvPr>
        </p:nvSpPr>
        <p:spPr>
          <a:xfrm>
            <a:off x="457200" y="1214422"/>
            <a:ext cx="4038600" cy="4911741"/>
          </a:xfrm>
        </p:spPr>
        <p:txBody>
          <a:bodyPr>
            <a:normAutofit fontScale="55000" lnSpcReduction="20000"/>
          </a:bodyPr>
          <a:lstStyle/>
          <a:p>
            <a:pPr>
              <a:buNone/>
            </a:pPr>
            <a:r>
              <a:rPr lang="ru-RU" dirty="0" smtClean="0"/>
              <a:t>Собрание рассчитано не на всех родителей, а лишь на тех, чьи дети имеют общие проблемы (в общении со сверстниками, агрессивность и др.). Можно провести анкетирование по теме, в конце собрания родителям не дают рекомендаций, а они сами к ним приходят. Например, ребенок – левша. С родителями проводится анкетирование, чтобы глубже узнать особенность их детей и установить точно – какая  степень </a:t>
            </a:r>
            <a:r>
              <a:rPr lang="ru-RU" dirty="0" err="1" smtClean="0"/>
              <a:t>леворукости</a:t>
            </a:r>
            <a:r>
              <a:rPr lang="ru-RU" dirty="0" smtClean="0"/>
              <a:t> у ребенка слабая или выраженная. Проблема обсуждается со всех сторон, могут приглашаться специалисты. Родителям даются рекомендации по особенностям развития такого ребенка. Родителям предлагаются различные задания для </a:t>
            </a:r>
            <a:r>
              <a:rPr lang="ru-RU" dirty="0" err="1" smtClean="0"/>
              <a:t>леворуких</a:t>
            </a:r>
            <a:r>
              <a:rPr lang="ru-RU" dirty="0" smtClean="0"/>
              <a:t> детей, для того, чтобы развить моторику обеих рук. Обсуждаются психологические проблемы, связанные с </a:t>
            </a:r>
            <a:r>
              <a:rPr lang="ru-RU" dirty="0" err="1" smtClean="0"/>
              <a:t>леворукостью</a:t>
            </a:r>
            <a:r>
              <a:rPr lang="ru-RU" dirty="0" smtClean="0"/>
              <a:t>.</a:t>
            </a:r>
          </a:p>
          <a:p>
            <a:pPr>
              <a:buNone/>
            </a:pPr>
            <a:endParaRPr lang="ru-RU" dirty="0"/>
          </a:p>
        </p:txBody>
      </p:sp>
      <p:pic>
        <p:nvPicPr>
          <p:cNvPr id="5" name="Содержимое 4" descr="front.jpg"/>
          <p:cNvPicPr>
            <a:picLocks noGrp="1" noChangeAspect="1"/>
          </p:cNvPicPr>
          <p:nvPr>
            <p:ph sz="half" idx="2"/>
          </p:nvPr>
        </p:nvPicPr>
        <p:blipFill>
          <a:blip r:embed="rId2" cstate="print"/>
          <a:stretch>
            <a:fillRect/>
          </a:stretch>
        </p:blipFill>
        <p:spPr>
          <a:xfrm>
            <a:off x="4714876" y="1571612"/>
            <a:ext cx="3207621" cy="321471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«Мастер – класс»</a:t>
            </a:r>
            <a:endParaRPr lang="ru-RU" dirty="0"/>
          </a:p>
        </p:txBody>
      </p:sp>
      <p:sp>
        <p:nvSpPr>
          <p:cNvPr id="3" name="Содержимое 2"/>
          <p:cNvSpPr>
            <a:spLocks noGrp="1"/>
          </p:cNvSpPr>
          <p:nvPr>
            <p:ph sz="half" idx="1"/>
          </p:nvPr>
        </p:nvSpPr>
        <p:spPr>
          <a:xfrm>
            <a:off x="457200" y="1357299"/>
            <a:ext cx="4038600" cy="3714776"/>
          </a:xfrm>
        </p:spPr>
        <p:txBody>
          <a:bodyPr>
            <a:normAutofit fontScale="62500" lnSpcReduction="20000"/>
          </a:bodyPr>
          <a:lstStyle/>
          <a:p>
            <a:pPr>
              <a:buNone/>
            </a:pPr>
            <a:r>
              <a:rPr lang="ru-RU" dirty="0" smtClean="0"/>
              <a:t>Современная форма проведения обучающего тренинга-семинара для отработки практических навыков по различным методикам и технологиям с целью повышения профессионального уровня и обмена передовым опытом участников, расширения кругозора и приобщения к новейшим областям знания. </a:t>
            </a:r>
          </a:p>
          <a:p>
            <a:pPr>
              <a:buNone/>
            </a:pPr>
            <a:r>
              <a:rPr lang="ru-RU" dirty="0" smtClean="0"/>
              <a:t>Мастер-класс отличается от семинара тем, что, во время мастер-класса ведущий специалист рассказывает и, что еще более важно, показывает, как применять на практике новую технологию или метод.</a:t>
            </a:r>
            <a:endParaRPr lang="ru-RU" dirty="0"/>
          </a:p>
        </p:txBody>
      </p:sp>
      <p:pic>
        <p:nvPicPr>
          <p:cNvPr id="5" name="Содержимое 4" descr="12738_html_m468001f.jpg"/>
          <p:cNvPicPr>
            <a:picLocks noGrp="1" noChangeAspect="1"/>
          </p:cNvPicPr>
          <p:nvPr>
            <p:ph sz="half" idx="2"/>
          </p:nvPr>
        </p:nvPicPr>
        <p:blipFill>
          <a:blip r:embed="rId2" cstate="print"/>
          <a:stretch>
            <a:fillRect/>
          </a:stretch>
        </p:blipFill>
        <p:spPr>
          <a:xfrm>
            <a:off x="4643438" y="2071678"/>
            <a:ext cx="3561153" cy="2357454"/>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Мозговой штурм»</a:t>
            </a:r>
            <a:endParaRPr lang="ru-RU" dirty="0"/>
          </a:p>
        </p:txBody>
      </p:sp>
      <p:sp>
        <p:nvSpPr>
          <p:cNvPr id="3" name="Содержимое 2"/>
          <p:cNvSpPr>
            <a:spLocks noGrp="1"/>
          </p:cNvSpPr>
          <p:nvPr>
            <p:ph sz="half" idx="1"/>
          </p:nvPr>
        </p:nvSpPr>
        <p:spPr/>
        <p:txBody>
          <a:bodyPr/>
          <a:lstStyle/>
          <a:p>
            <a:pPr>
              <a:buNone/>
            </a:pPr>
            <a:r>
              <a:rPr lang="ru-RU" dirty="0" smtClean="0"/>
              <a:t>Метод коллективной мыслительной деятельности, позволяющий достичь понимания друг друга, когда общая проблема является личной для целой группы.</a:t>
            </a:r>
            <a:endParaRPr lang="ru-RU" dirty="0"/>
          </a:p>
        </p:txBody>
      </p:sp>
      <p:pic>
        <p:nvPicPr>
          <p:cNvPr id="5" name="Содержимое 4" descr="shutterstock_vissenkom_klein11.jpg"/>
          <p:cNvPicPr>
            <a:picLocks noGrp="1" noChangeAspect="1"/>
          </p:cNvPicPr>
          <p:nvPr>
            <p:ph sz="half" idx="2"/>
          </p:nvPr>
        </p:nvPicPr>
        <p:blipFill>
          <a:blip r:embed="rId2" cstate="print"/>
          <a:stretch>
            <a:fillRect/>
          </a:stretch>
        </p:blipFill>
        <p:spPr>
          <a:xfrm>
            <a:off x="4500562" y="1357298"/>
            <a:ext cx="3191217" cy="1857388"/>
          </a:xfrm>
        </p:spPr>
      </p:pic>
      <p:pic>
        <p:nvPicPr>
          <p:cNvPr id="1026" name="Picture 2"/>
          <p:cNvPicPr>
            <a:picLocks noChangeAspect="1" noChangeArrowheads="1"/>
          </p:cNvPicPr>
          <p:nvPr/>
        </p:nvPicPr>
        <p:blipFill>
          <a:blip r:embed="rId3" cstate="print"/>
          <a:srcRect/>
          <a:stretch>
            <a:fillRect/>
          </a:stretch>
        </p:blipFill>
        <p:spPr bwMode="auto">
          <a:xfrm>
            <a:off x="5286380" y="3214686"/>
            <a:ext cx="2476499" cy="218024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dirty="0" smtClean="0">
                <a:solidFill>
                  <a:srgbClr val="C00000"/>
                </a:solidFill>
                <a:latin typeface="+mn-lt"/>
              </a:rPr>
              <a:t>Что означает слово-</a:t>
            </a:r>
            <a:r>
              <a:rPr lang="ru-RU" sz="4800" b="1" dirty="0" smtClean="0">
                <a:solidFill>
                  <a:srgbClr val="C00000"/>
                </a:solidFill>
                <a:latin typeface="+mn-lt"/>
              </a:rPr>
              <a:t>ВЗАИМОДЕЙСТВИЕ</a:t>
            </a:r>
            <a:r>
              <a:rPr lang="ru-RU" sz="4800" dirty="0" smtClean="0">
                <a:solidFill>
                  <a:srgbClr val="C00000"/>
                </a:solidFill>
                <a:latin typeface="+mn-lt"/>
              </a:rPr>
              <a:t>?</a:t>
            </a:r>
            <a:endParaRPr lang="ru-RU" sz="4800" dirty="0">
              <a:solidFill>
                <a:srgbClr val="C00000"/>
              </a:solidFill>
              <a:latin typeface="+mn-lt"/>
            </a:endParaRPr>
          </a:p>
        </p:txBody>
      </p:sp>
      <p:sp>
        <p:nvSpPr>
          <p:cNvPr id="4" name="Прямоугольник 3"/>
          <p:cNvSpPr/>
          <p:nvPr/>
        </p:nvSpPr>
        <p:spPr>
          <a:xfrm>
            <a:off x="428596" y="1785926"/>
            <a:ext cx="8429684" cy="2831544"/>
          </a:xfrm>
          <a:prstGeom prst="rect">
            <a:avLst/>
          </a:prstGeom>
        </p:spPr>
        <p:txBody>
          <a:bodyPr wrap="square">
            <a:spAutoFit/>
          </a:bodyPr>
          <a:lstStyle/>
          <a:p>
            <a:pPr algn="just"/>
            <a:endParaRPr lang="ru-RU" dirty="0" smtClean="0"/>
          </a:p>
          <a:p>
            <a:pPr indent="457200" algn="just"/>
            <a:r>
              <a:rPr lang="ru-RU" dirty="0" smtClean="0"/>
              <a:t> </a:t>
            </a:r>
            <a:r>
              <a:rPr lang="ru-RU" sz="2000" b="1" i="1" dirty="0" smtClean="0"/>
              <a:t>Взаимодействие</a:t>
            </a:r>
            <a:r>
              <a:rPr lang="ru-RU" sz="2000" dirty="0" smtClean="0"/>
              <a:t> – это многоплановый процесс развития контактов между людьми. </a:t>
            </a:r>
          </a:p>
          <a:p>
            <a:pPr indent="457200" algn="just"/>
            <a:endParaRPr lang="ru-RU" sz="2000" dirty="0" smtClean="0"/>
          </a:p>
          <a:p>
            <a:pPr indent="457200" algn="just"/>
            <a:r>
              <a:rPr lang="ru-RU" sz="2000" dirty="0" smtClean="0"/>
              <a:t>Взаимодействие педагогов с родителями предполагает взаимопомощь, взаимоуважение и взаимодоверие, знание и учет педагогом условий семейного воспитания, а родителями – условий воспитания в детском саду. Также оно подразумевает </a:t>
            </a:r>
            <a:r>
              <a:rPr lang="ru-RU" sz="2000" b="1" dirty="0" smtClean="0"/>
              <a:t>обоюдное</a:t>
            </a:r>
            <a:r>
              <a:rPr lang="ru-RU" sz="2000" dirty="0" smtClean="0"/>
              <a:t> желание родителей и педагогов поддерживать контакты друг с другом.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«Список прилагательных и определений»</a:t>
            </a:r>
            <a:endParaRPr lang="ru-RU" sz="3200" dirty="0"/>
          </a:p>
        </p:txBody>
      </p:sp>
      <p:sp>
        <p:nvSpPr>
          <p:cNvPr id="3" name="Содержимое 2"/>
          <p:cNvSpPr>
            <a:spLocks noGrp="1"/>
          </p:cNvSpPr>
          <p:nvPr>
            <p:ph sz="half" idx="1"/>
          </p:nvPr>
        </p:nvSpPr>
        <p:spPr>
          <a:xfrm>
            <a:off x="457200" y="1214422"/>
            <a:ext cx="4038600" cy="4214841"/>
          </a:xfrm>
        </p:spPr>
        <p:txBody>
          <a:bodyPr>
            <a:normAutofit fontScale="62500" lnSpcReduction="20000"/>
          </a:bodyPr>
          <a:lstStyle/>
          <a:p>
            <a:pPr>
              <a:buNone/>
            </a:pPr>
            <a:r>
              <a:rPr lang="ru-RU" dirty="0" smtClean="0"/>
              <a:t>Такой список прилагательных определяет различные качества, свойства и характеристики объекта, деятельности или личности, которые необходимо улучшить. Сначала предлагаются качества или  характеристики (прилагательные), затем они рассматриваются каждое в отдельности и решается каким путем можно улучшить или усилить соответствующую характеристику. Например, « Каким бы вы хотели видеть вашего ребенка на пороге школы?»  Родители перечисляют качества, т.е. прилагательные, а затем совместно достигается пути реализации цели.</a:t>
            </a:r>
          </a:p>
          <a:p>
            <a:pPr>
              <a:buNone/>
            </a:pPr>
            <a:endParaRPr lang="ru-RU" dirty="0"/>
          </a:p>
        </p:txBody>
      </p:sp>
      <p:pic>
        <p:nvPicPr>
          <p:cNvPr id="7" name="Содержимое 6" descr="0004-009-POMNI-Poprobuj-ne-nastupit-a-ustupit.jpg"/>
          <p:cNvPicPr>
            <a:picLocks noGrp="1" noChangeAspect="1"/>
          </p:cNvPicPr>
          <p:nvPr>
            <p:ph sz="half" idx="2"/>
          </p:nvPr>
        </p:nvPicPr>
        <p:blipFill>
          <a:blip r:embed="rId2" cstate="print"/>
          <a:stretch>
            <a:fillRect/>
          </a:stretch>
        </p:blipFill>
        <p:spPr>
          <a:xfrm>
            <a:off x="4929190" y="1285860"/>
            <a:ext cx="2686050" cy="3810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a:bodyPr>
          <a:lstStyle/>
          <a:p>
            <a:r>
              <a:rPr lang="ru-RU" sz="2800" dirty="0" smtClean="0"/>
              <a:t>«Коллективная запись»</a:t>
            </a:r>
            <a:endParaRPr lang="ru-RU" sz="2800" dirty="0"/>
          </a:p>
        </p:txBody>
      </p:sp>
      <p:sp>
        <p:nvSpPr>
          <p:cNvPr id="3" name="Содержимое 2"/>
          <p:cNvSpPr>
            <a:spLocks noGrp="1"/>
          </p:cNvSpPr>
          <p:nvPr>
            <p:ph sz="half" idx="1"/>
          </p:nvPr>
        </p:nvSpPr>
        <p:spPr>
          <a:xfrm>
            <a:off x="457200" y="928670"/>
            <a:ext cx="4038600" cy="5197493"/>
          </a:xfrm>
        </p:spPr>
        <p:txBody>
          <a:bodyPr>
            <a:normAutofit fontScale="62500" lnSpcReduction="20000"/>
          </a:bodyPr>
          <a:lstStyle/>
          <a:p>
            <a:pPr>
              <a:buNone/>
            </a:pPr>
            <a:r>
              <a:rPr lang="ru-RU" dirty="0" smtClean="0"/>
              <a:t>Каждый из участников получает записную книжку или лист бумаги, где сформулирована проблема и даются информация или рекомендации, необходимые для ее решения. Родители независимо друг от друга  определяют наиболее важные для них рекомендации, заносят в записную книжку. Затем записи передаются педагогу, он суммирует их  и группа проводит обсуждение. После этого приема можно использовать «мозговой штурм».  Например, тема «Как любить своего ребенка» родители заносят запись  наиболее важных моментов по их мнению. Педагог их суммирует и проводит обсуждение написанного.</a:t>
            </a:r>
          </a:p>
          <a:p>
            <a:pPr>
              <a:buNone/>
            </a:pPr>
            <a:endParaRPr lang="ru-RU" dirty="0"/>
          </a:p>
        </p:txBody>
      </p:sp>
      <p:pic>
        <p:nvPicPr>
          <p:cNvPr id="7" name="Содержимое 6" descr="18.jpg"/>
          <p:cNvPicPr>
            <a:picLocks noGrp="1" noChangeAspect="1"/>
          </p:cNvPicPr>
          <p:nvPr>
            <p:ph sz="half" idx="2"/>
          </p:nvPr>
        </p:nvPicPr>
        <p:blipFill>
          <a:blip r:embed="rId2" cstate="print"/>
          <a:stretch>
            <a:fillRect/>
          </a:stretch>
        </p:blipFill>
        <p:spPr>
          <a:xfrm>
            <a:off x="5143504" y="1357298"/>
            <a:ext cx="2357454" cy="377093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r>
              <a:rPr lang="ru-RU" dirty="0" smtClean="0"/>
              <a:t>«Эвристические вопросы»</a:t>
            </a:r>
            <a:endParaRPr lang="ru-RU" dirty="0"/>
          </a:p>
        </p:txBody>
      </p:sp>
      <p:sp>
        <p:nvSpPr>
          <p:cNvPr id="3" name="Содержимое 2"/>
          <p:cNvSpPr>
            <a:spLocks noGrp="1"/>
          </p:cNvSpPr>
          <p:nvPr>
            <p:ph sz="half" idx="1"/>
          </p:nvPr>
        </p:nvSpPr>
        <p:spPr>
          <a:xfrm>
            <a:off x="457200" y="1071546"/>
            <a:ext cx="4038600" cy="4357717"/>
          </a:xfrm>
        </p:spPr>
        <p:txBody>
          <a:bodyPr>
            <a:normAutofit fontScale="70000" lnSpcReduction="20000"/>
          </a:bodyPr>
          <a:lstStyle/>
          <a:p>
            <a:pPr>
              <a:buNone/>
            </a:pPr>
            <a:r>
              <a:rPr lang="ru-RU" dirty="0" smtClean="0"/>
              <a:t>К ним относятся 7 ключевых вопросов: кто, что, где, чем, как, когда?  Если перемешать эти вопросы между собой, получится 21 вопрос. Последовательно вытягивая такие смешанные вопросы и отвечая на них, родители могут получить новый, интересный взгляд на проблему. Например, 1 и 5 в сочетании кто чем? Последовательно вытягивая такие смешные и нестандартные вопросы и отвечая на них, родители видят и нестандартные пути их решения.</a:t>
            </a:r>
          </a:p>
          <a:p>
            <a:pPr>
              <a:buNone/>
            </a:pPr>
            <a:endParaRPr lang="ru-RU" dirty="0"/>
          </a:p>
        </p:txBody>
      </p:sp>
      <p:pic>
        <p:nvPicPr>
          <p:cNvPr id="5" name="Содержимое 4" descr="ogoom.com_1316164829_1000-melkih-sovetov.jpg"/>
          <p:cNvPicPr>
            <a:picLocks noGrp="1" noChangeAspect="1"/>
          </p:cNvPicPr>
          <p:nvPr>
            <p:ph sz="half" idx="2"/>
          </p:nvPr>
        </p:nvPicPr>
        <p:blipFill>
          <a:blip r:embed="rId2" cstate="print"/>
          <a:stretch>
            <a:fillRect/>
          </a:stretch>
        </p:blipFill>
        <p:spPr>
          <a:xfrm>
            <a:off x="4786314" y="1571612"/>
            <a:ext cx="2851196" cy="295302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ru-RU" dirty="0" smtClean="0"/>
              <a:t>«Мини-эксперимент»</a:t>
            </a:r>
            <a:endParaRPr lang="ru-RU" dirty="0"/>
          </a:p>
        </p:txBody>
      </p:sp>
      <p:sp>
        <p:nvSpPr>
          <p:cNvPr id="3" name="Содержимое 2"/>
          <p:cNvSpPr>
            <a:spLocks noGrp="1"/>
          </p:cNvSpPr>
          <p:nvPr>
            <p:ph sz="half" idx="1"/>
          </p:nvPr>
        </p:nvSpPr>
        <p:spPr>
          <a:xfrm>
            <a:off x="457200" y="1142985"/>
            <a:ext cx="4038600" cy="4071966"/>
          </a:xfrm>
        </p:spPr>
        <p:txBody>
          <a:bodyPr>
            <a:normAutofit fontScale="85000" lnSpcReduction="20000"/>
          </a:bodyPr>
          <a:lstStyle/>
          <a:p>
            <a:pPr>
              <a:buNone/>
            </a:pPr>
            <a:r>
              <a:rPr lang="ru-RU" dirty="0" smtClean="0"/>
              <a:t>Этот метод позволяет включить родителей в исследовательскую деятельность, создать познавательный конфликт и использовать интеллектуальные чувства родителей (интерес, любопытство). Тема может быть любой, подводятся итоги взаимосвязи реального, желаемого и достижимого.</a:t>
            </a:r>
            <a:endParaRPr lang="ru-RU" dirty="0"/>
          </a:p>
        </p:txBody>
      </p:sp>
      <p:pic>
        <p:nvPicPr>
          <p:cNvPr id="5" name="Содержимое 4" descr="687px-9.jpg"/>
          <p:cNvPicPr>
            <a:picLocks noGrp="1" noChangeAspect="1"/>
          </p:cNvPicPr>
          <p:nvPr>
            <p:ph sz="half" idx="2"/>
          </p:nvPr>
        </p:nvPicPr>
        <p:blipFill>
          <a:blip r:embed="rId2" cstate="print"/>
          <a:stretch>
            <a:fillRect/>
          </a:stretch>
        </p:blipFill>
        <p:spPr>
          <a:xfrm>
            <a:off x="4572000" y="1214422"/>
            <a:ext cx="3680843" cy="321471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1" algn="ctr" rtl="0">
              <a:spcBef>
                <a:spcPct val="0"/>
              </a:spcBef>
            </a:pPr>
            <a:r>
              <a:rPr lang="ru-RU" sz="2200" kern="1200" dirty="0">
                <a:solidFill>
                  <a:schemeClr val="accent2">
                    <a:lumMod val="75000"/>
                  </a:schemeClr>
                </a:solidFill>
                <a:latin typeface="+mj-lt"/>
                <a:ea typeface="+mj-ea"/>
                <a:cs typeface="Aharoni" pitchFamily="2" charset="-79"/>
              </a:rPr>
              <a:t>НАГЛЯДНО-ИНФОРМАЦИОННОЕ НАПРАВЛЕНИЕ РАБОТЫ С РОДИТЕЛЯМИ</a:t>
            </a:r>
          </a:p>
        </p:txBody>
      </p:sp>
      <p:sp>
        <p:nvSpPr>
          <p:cNvPr id="3" name="Содержимое 2"/>
          <p:cNvSpPr>
            <a:spLocks noGrp="1"/>
          </p:cNvSpPr>
          <p:nvPr>
            <p:ph idx="1"/>
          </p:nvPr>
        </p:nvSpPr>
        <p:spPr>
          <a:xfrm>
            <a:off x="457200" y="1600201"/>
            <a:ext cx="8229600" cy="3471873"/>
          </a:xfrm>
        </p:spPr>
        <p:txBody>
          <a:bodyPr>
            <a:normAutofit fontScale="92500" lnSpcReduction="20000"/>
          </a:bodyPr>
          <a:lstStyle/>
          <a:p>
            <a:pPr algn="just">
              <a:buNone/>
            </a:pPr>
            <a:r>
              <a:rPr lang="ru-RU" b="1" dirty="0" smtClean="0"/>
              <a:t>Наглядно - информационные</a:t>
            </a:r>
            <a:r>
              <a:rPr lang="ru-RU" i="1" dirty="0" smtClean="0"/>
              <a:t> </a:t>
            </a:r>
            <a:r>
              <a:rPr lang="ru-RU" dirty="0" smtClean="0"/>
              <a:t>формы организации общения педагогов и родителей решают задачи ознакомления родителей с условиями, содержанием и методами воспитания детей в условиях дошкольного учреждения, позволяют правильнее оценить деятельность педагогов, пересмотреть методы и приемы домашнего воспитания, объективнее увидеть деятельность воспитателя.</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1" algn="ctr" rtl="0">
              <a:spcBef>
                <a:spcPct val="0"/>
              </a:spcBef>
            </a:pPr>
            <a:r>
              <a:rPr lang="ru-RU" sz="2200" kern="1200" dirty="0">
                <a:solidFill>
                  <a:schemeClr val="accent2">
                    <a:lumMod val="75000"/>
                  </a:schemeClr>
                </a:solidFill>
                <a:latin typeface="+mj-lt"/>
                <a:ea typeface="+mj-ea"/>
                <a:cs typeface="Aharoni" pitchFamily="2" charset="-79"/>
              </a:rPr>
              <a:t>НАГЛЯДНО-ИНФОРМАЦИОННОЕ НАПРАВЛЕНИЕ РАБОТЫ С РОДИТЕЛЯМИ</a:t>
            </a:r>
          </a:p>
        </p:txBody>
      </p:sp>
      <p:sp>
        <p:nvSpPr>
          <p:cNvPr id="3" name="Содержимое 2"/>
          <p:cNvSpPr>
            <a:spLocks noGrp="1"/>
          </p:cNvSpPr>
          <p:nvPr>
            <p:ph idx="1"/>
          </p:nvPr>
        </p:nvSpPr>
        <p:spPr/>
        <p:txBody>
          <a:bodyPr>
            <a:normAutofit fontScale="70000" lnSpcReduction="20000"/>
          </a:bodyPr>
          <a:lstStyle/>
          <a:p>
            <a:pPr lvl="0" algn="ctr">
              <a:buFont typeface="Wingdings" pitchFamily="2" charset="2"/>
              <a:buChar char="v"/>
            </a:pPr>
            <a:r>
              <a:rPr lang="ru-RU" dirty="0" smtClean="0"/>
              <a:t>Родительские уголки, рубрики: «Чем и как занять ребенка дома», «Спрашивали – отвечаем», «Говорят дети», «Носики – </a:t>
            </a:r>
            <a:r>
              <a:rPr lang="ru-RU" dirty="0" err="1" smtClean="0"/>
              <a:t>курносики</a:t>
            </a:r>
            <a:r>
              <a:rPr lang="ru-RU" dirty="0" smtClean="0"/>
              <a:t>», «Вырастай-ка», «Благодарим», «Это интересно», «Поиграем», «Обратите внимание».;</a:t>
            </a:r>
          </a:p>
          <a:p>
            <a:pPr lvl="0" algn="ctr">
              <a:buFont typeface="Wingdings" pitchFamily="2" charset="2"/>
              <a:buChar char="v"/>
            </a:pPr>
            <a:r>
              <a:rPr lang="ru-RU" dirty="0" smtClean="0"/>
              <a:t>Папки-передвижки «</a:t>
            </a:r>
            <a:r>
              <a:rPr lang="ru-RU" dirty="0" err="1" smtClean="0"/>
              <a:t>Здоровейка</a:t>
            </a:r>
            <a:r>
              <a:rPr lang="ru-RU" dirty="0" smtClean="0"/>
              <a:t>», «По Совету всему свету»;</a:t>
            </a:r>
          </a:p>
          <a:p>
            <a:pPr lvl="0" algn="ctr">
              <a:buFont typeface="Wingdings" pitchFamily="2" charset="2"/>
              <a:buChar char="v"/>
            </a:pPr>
            <a:r>
              <a:rPr lang="ru-RU" dirty="0" smtClean="0"/>
              <a:t>Семейный и групповые альбомы «Наша жизнь день за днем», «Воспитание со всех сторон», «Книга памяти»;</a:t>
            </a:r>
          </a:p>
          <a:p>
            <a:pPr lvl="0" algn="ctr">
              <a:buFont typeface="Wingdings" pitchFamily="2" charset="2"/>
              <a:buChar char="v"/>
            </a:pPr>
            <a:r>
              <a:rPr lang="ru-RU" dirty="0" smtClean="0"/>
              <a:t>Фотомонтажи «Из жизни группы», «В кругу семьи», «Мы такие разные »;</a:t>
            </a:r>
          </a:p>
          <a:p>
            <a:pPr lvl="0" algn="ctr">
              <a:buFont typeface="Wingdings" pitchFamily="2" charset="2"/>
              <a:buChar char="v"/>
            </a:pPr>
            <a:r>
              <a:rPr lang="ru-RU" dirty="0" smtClean="0"/>
              <a:t>Фотовыставки «Мамочка, мамуля, как тебя люблю я!», «Папа, мама, я – дружная семья», «Дети – цветы  жизни»;</a:t>
            </a:r>
          </a:p>
          <a:p>
            <a:pPr lvl="0" algn="ctr">
              <a:buFont typeface="Wingdings" pitchFamily="2" charset="2"/>
              <a:buChar char="v"/>
            </a:pPr>
            <a:r>
              <a:rPr lang="ru-RU" dirty="0" smtClean="0"/>
              <a:t>Семейный вернисаж «Лучшая  семья моя», «Семья – здоровый образ жизни»;</a:t>
            </a:r>
          </a:p>
          <a:p>
            <a:pPr lvl="0" algn="ctr">
              <a:buFont typeface="Wingdings" pitchFamily="2" charset="2"/>
              <a:buChar char="v"/>
            </a:pPr>
            <a:r>
              <a:rPr lang="ru-RU" dirty="0" smtClean="0"/>
              <a:t>Дни открытых дверей.</a:t>
            </a:r>
          </a:p>
          <a:p>
            <a:pPr>
              <a:buNone/>
            </a:pP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1" algn="ctr" rtl="0">
              <a:spcBef>
                <a:spcPct val="0"/>
              </a:spcBef>
            </a:pPr>
            <a:r>
              <a:rPr lang="ru-RU" sz="2200" kern="1200" dirty="0">
                <a:solidFill>
                  <a:schemeClr val="accent2">
                    <a:lumMod val="75000"/>
                  </a:schemeClr>
                </a:solidFill>
                <a:latin typeface="+mj-lt"/>
                <a:ea typeface="+mj-ea"/>
                <a:cs typeface="Aharoni" pitchFamily="2" charset="-79"/>
              </a:rPr>
              <a:t>ДОСУГОВОЕ НАПРАВЛЕНИЕ </a:t>
            </a:r>
            <a:r>
              <a:rPr lang="ru-RU" sz="2200" kern="1200" dirty="0" smtClean="0">
                <a:solidFill>
                  <a:schemeClr val="accent2">
                    <a:lumMod val="75000"/>
                  </a:schemeClr>
                </a:solidFill>
                <a:latin typeface="+mj-lt"/>
                <a:ea typeface="+mj-ea"/>
                <a:cs typeface="Aharoni" pitchFamily="2" charset="-79"/>
              </a:rPr>
              <a:t>РАБОТЫ </a:t>
            </a:r>
            <a:r>
              <a:rPr lang="ru-RU" sz="2200" kern="1200" dirty="0">
                <a:solidFill>
                  <a:schemeClr val="accent2">
                    <a:lumMod val="75000"/>
                  </a:schemeClr>
                </a:solidFill>
                <a:latin typeface="+mj-lt"/>
                <a:ea typeface="+mj-ea"/>
                <a:cs typeface="Aharoni" pitchFamily="2" charset="-79"/>
              </a:rPr>
              <a:t>С РОДИТЕЛЯМИ</a:t>
            </a:r>
          </a:p>
        </p:txBody>
      </p:sp>
      <p:sp>
        <p:nvSpPr>
          <p:cNvPr id="3" name="Содержимое 2"/>
          <p:cNvSpPr>
            <a:spLocks noGrp="1"/>
          </p:cNvSpPr>
          <p:nvPr>
            <p:ph idx="1"/>
          </p:nvPr>
        </p:nvSpPr>
        <p:spPr>
          <a:xfrm>
            <a:off x="457200" y="1600200"/>
            <a:ext cx="8229600" cy="3757626"/>
          </a:xfrm>
        </p:spPr>
        <p:txBody>
          <a:bodyPr>
            <a:normAutofit fontScale="70000" lnSpcReduction="20000"/>
          </a:bodyPr>
          <a:lstStyle/>
          <a:p>
            <a:pPr>
              <a:buNone/>
            </a:pPr>
            <a:r>
              <a:rPr lang="ru-RU" dirty="0" smtClean="0"/>
              <a:t>Досуговые формы организации общения призваны устанавливать теплые неформальные отношения между педагогами и родителями, а также более доверительные отношения между родителями и детьми. помогают создать эмоциональный комфорт  в группе, сблизить участников педагогического процесса. </a:t>
            </a:r>
          </a:p>
          <a:p>
            <a:pPr>
              <a:buNone/>
            </a:pPr>
            <a:r>
              <a:rPr lang="ru-RU" dirty="0" smtClean="0"/>
              <a:t>Родители могут проявить смекалку и фантазию в различных конкурсах. Использование </a:t>
            </a:r>
            <a:r>
              <a:rPr lang="ru-RU" dirty="0" err="1" smtClean="0"/>
              <a:t>досуговых</a:t>
            </a:r>
            <a:r>
              <a:rPr lang="ru-RU" dirty="0" smtClean="0"/>
              <a:t> форм способствует тому, что благодаря установлению позитивной эмоциональной атмосферы родители становятся более открытыми для общения, в дальнейшем педагогу  проще налаживать с ними контакты, предоставлять педагогическую информацию.</a:t>
            </a:r>
          </a:p>
          <a:p>
            <a:pPr>
              <a:buNone/>
            </a:pP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Autofit/>
          </a:bodyPr>
          <a:lstStyle/>
          <a:p>
            <a:r>
              <a:rPr lang="ru-RU" sz="2400" dirty="0" smtClean="0">
                <a:solidFill>
                  <a:schemeClr val="accent2">
                    <a:lumMod val="75000"/>
                  </a:schemeClr>
                </a:solidFill>
                <a:cs typeface="Aharoni" pitchFamily="2" charset="-79"/>
              </a:rPr>
              <a:t>ДОСУГОВОЕ НАПРАВЛЕНИЕ РАБОТЫ С РОДИТЕЛЯМИ</a:t>
            </a:r>
            <a:endParaRPr lang="ru-RU" sz="2400" dirty="0"/>
          </a:p>
        </p:txBody>
      </p:sp>
      <p:sp>
        <p:nvSpPr>
          <p:cNvPr id="3" name="Содержимое 2"/>
          <p:cNvSpPr>
            <a:spLocks noGrp="1"/>
          </p:cNvSpPr>
          <p:nvPr>
            <p:ph idx="1"/>
          </p:nvPr>
        </p:nvSpPr>
        <p:spPr>
          <a:xfrm>
            <a:off x="457200" y="1071547"/>
            <a:ext cx="8229600" cy="4214842"/>
          </a:xfrm>
        </p:spPr>
        <p:txBody>
          <a:bodyPr>
            <a:normAutofit fontScale="62500" lnSpcReduction="20000"/>
          </a:bodyPr>
          <a:lstStyle/>
          <a:p>
            <a:pPr lvl="0" algn="ctr">
              <a:buFont typeface="Wingdings" pitchFamily="2" charset="2"/>
              <a:buChar char="v"/>
            </a:pPr>
            <a:r>
              <a:rPr lang="ru-RU" dirty="0" smtClean="0"/>
              <a:t>Праздники «День Матери», «День рождения», «Лучшая семья моя»;</a:t>
            </a:r>
          </a:p>
          <a:p>
            <a:pPr lvl="0" algn="ctr">
              <a:buFont typeface="Wingdings" pitchFamily="2" charset="2"/>
              <a:buChar char="v"/>
            </a:pPr>
            <a:r>
              <a:rPr lang="ru-RU" dirty="0" smtClean="0"/>
              <a:t>Развлечения «Семейные посиделки», «Все профессии нужны, все профессии важны» (встреча с интересным человеком);</a:t>
            </a:r>
          </a:p>
          <a:p>
            <a:pPr lvl="0" algn="ctr">
              <a:buFont typeface="Wingdings" pitchFamily="2" charset="2"/>
              <a:buChar char="v"/>
            </a:pPr>
            <a:r>
              <a:rPr lang="ru-RU" dirty="0" smtClean="0"/>
              <a:t>Спортивные досуги «Семья – здоровый образ жизни»;</a:t>
            </a:r>
          </a:p>
          <a:p>
            <a:pPr lvl="0" algn="ctr">
              <a:buFont typeface="Wingdings" pitchFamily="2" charset="2"/>
              <a:buChar char="v"/>
            </a:pPr>
            <a:r>
              <a:rPr lang="ru-RU" dirty="0" smtClean="0"/>
              <a:t>Вернисаж «В мире чувств и эмоций», «Наши дочки и сыночки»;</a:t>
            </a:r>
          </a:p>
          <a:p>
            <a:pPr lvl="0" algn="ctr">
              <a:buFont typeface="Wingdings" pitchFamily="2" charset="2"/>
              <a:buChar char="v"/>
            </a:pPr>
            <a:r>
              <a:rPr lang="ru-RU" dirty="0" smtClean="0"/>
              <a:t>Совместные проекты  «Моя семья»;</a:t>
            </a:r>
          </a:p>
          <a:p>
            <a:pPr lvl="0" algn="ctr">
              <a:buFont typeface="Wingdings" pitchFamily="2" charset="2"/>
              <a:buChar char="v"/>
            </a:pPr>
            <a:r>
              <a:rPr lang="ru-RU" dirty="0" smtClean="0"/>
              <a:t>Выпуск семейных газет «Я с бабушкой своею», «Отдыхаем всей семьей», «Чудо – чадо»;</a:t>
            </a:r>
          </a:p>
          <a:p>
            <a:pPr lvl="0" algn="ctr">
              <a:buFont typeface="Wingdings" pitchFamily="2" charset="2"/>
              <a:buChar char="v"/>
            </a:pPr>
            <a:r>
              <a:rPr lang="ru-RU" dirty="0" smtClean="0"/>
              <a:t>Выставки семейных коллекций, реликвий «Из бабушкиного сундучка», «Вот так наряд»;</a:t>
            </a:r>
          </a:p>
          <a:p>
            <a:pPr lvl="0" algn="ctr">
              <a:buFont typeface="Wingdings" pitchFamily="2" charset="2"/>
              <a:buChar char="v"/>
            </a:pPr>
            <a:r>
              <a:rPr lang="ru-RU" dirty="0" smtClean="0"/>
              <a:t>Спектакли «Теремок», «Волк и семеро козлят»;</a:t>
            </a:r>
          </a:p>
          <a:p>
            <a:pPr lvl="0" algn="ctr">
              <a:buFont typeface="Wingdings" pitchFamily="2" charset="2"/>
              <a:buChar char="v"/>
            </a:pPr>
            <a:r>
              <a:rPr lang="ru-RU" dirty="0" smtClean="0"/>
              <a:t>Совместные походы «В мир прекрасного»;</a:t>
            </a:r>
          </a:p>
          <a:p>
            <a:pPr lvl="0" algn="ctr">
              <a:buFont typeface="Wingdings" pitchFamily="2" charset="2"/>
              <a:buChar char="v"/>
            </a:pPr>
            <a:r>
              <a:rPr lang="ru-RU" dirty="0" smtClean="0"/>
              <a:t>Экскурсии «Мы – друзья природы», «Защитим свою природу».</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785918" y="4500570"/>
            <a:ext cx="5500726" cy="1143008"/>
          </a:xfrm>
        </p:spPr>
        <p:txBody>
          <a:bodyPr>
            <a:noAutofit/>
          </a:bodyPr>
          <a:lstStyle/>
          <a:p>
            <a:pPr algn="ctr"/>
            <a:r>
              <a:rPr lang="ru-RU" sz="8000" b="1" dirty="0" smtClean="0">
                <a:solidFill>
                  <a:schemeClr val="tx2">
                    <a:lumMod val="75000"/>
                  </a:schemeClr>
                </a:solidFill>
                <a:latin typeface="Adine Kirnberg" pitchFamily="2" charset="0"/>
              </a:rPr>
              <a:t>Спасибо за внимание!</a:t>
            </a:r>
            <a:endParaRPr lang="ru-RU" sz="8000" b="1" dirty="0">
              <a:solidFill>
                <a:schemeClr val="tx2">
                  <a:lumMod val="75000"/>
                </a:schemeClr>
              </a:solidFill>
              <a:latin typeface="Adine Kirnberg" pitchFamily="2" charset="0"/>
            </a:endParaRPr>
          </a:p>
        </p:txBody>
      </p:sp>
      <p:pic>
        <p:nvPicPr>
          <p:cNvPr id="7" name="Рисунок 6" descr="_3yBPEcbxvE.jpg"/>
          <p:cNvPicPr>
            <a:picLocks noGrp="1" noChangeAspect="1"/>
          </p:cNvPicPr>
          <p:nvPr>
            <p:ph type="pic" idx="1"/>
          </p:nvPr>
        </p:nvPicPr>
        <p:blipFill>
          <a:blip r:embed="rId2" cstate="print"/>
          <a:stretch>
            <a:fillRect/>
          </a:stretch>
        </p:blipFill>
        <p:spPr>
          <a:xfrm>
            <a:off x="2883690" y="612775"/>
            <a:ext cx="3303596" cy="41148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2">
                    <a:lumMod val="75000"/>
                  </a:schemeClr>
                </a:solidFill>
              </a:rPr>
              <a:t>Типы семей</a:t>
            </a:r>
            <a:endParaRPr lang="ru-RU" dirty="0">
              <a:solidFill>
                <a:schemeClr val="accent2">
                  <a:lumMod val="75000"/>
                </a:schemeClr>
              </a:solidFill>
            </a:endParaRPr>
          </a:p>
        </p:txBody>
      </p:sp>
      <p:sp>
        <p:nvSpPr>
          <p:cNvPr id="3" name="Содержимое 2"/>
          <p:cNvSpPr>
            <a:spLocks noGrp="1"/>
          </p:cNvSpPr>
          <p:nvPr>
            <p:ph idx="1"/>
          </p:nvPr>
        </p:nvSpPr>
        <p:spPr>
          <a:xfrm>
            <a:off x="457200" y="1428736"/>
            <a:ext cx="8229600" cy="3429024"/>
          </a:xfrm>
        </p:spPr>
        <p:txBody>
          <a:bodyPr>
            <a:normAutofit/>
          </a:bodyPr>
          <a:lstStyle/>
          <a:p>
            <a:pPr>
              <a:buFont typeface="Wingdings" pitchFamily="2" charset="2"/>
              <a:buChar char="v"/>
            </a:pPr>
            <a:r>
              <a:rPr lang="ru-RU" sz="2800" dirty="0" smtClean="0"/>
              <a:t>«Родители – лидеры» </a:t>
            </a:r>
          </a:p>
          <a:p>
            <a:pPr lvl="0">
              <a:buNone/>
            </a:pPr>
            <a:r>
              <a:rPr lang="ru-RU" sz="2000" dirty="0" smtClean="0"/>
              <a:t>Умеют и с удовольствием участвуют в воспитательно-образовательном</a:t>
            </a:r>
          </a:p>
          <a:p>
            <a:pPr lvl="0">
              <a:buNone/>
            </a:pPr>
            <a:r>
              <a:rPr lang="ru-RU" sz="2000" dirty="0" smtClean="0"/>
              <a:t>процессе, видят ценность любой работы детского учреждения.</a:t>
            </a:r>
          </a:p>
          <a:p>
            <a:pPr lvl="0">
              <a:buNone/>
            </a:pPr>
            <a:endParaRPr lang="ru-RU" sz="2000" dirty="0" smtClean="0"/>
          </a:p>
          <a:p>
            <a:pPr>
              <a:buFont typeface="Wingdings" pitchFamily="2" charset="2"/>
              <a:buChar char="v"/>
            </a:pPr>
            <a:r>
              <a:rPr lang="ru-RU" sz="2800" dirty="0" smtClean="0"/>
              <a:t>«Родители – исполнители»</a:t>
            </a:r>
          </a:p>
          <a:p>
            <a:pPr>
              <a:buNone/>
            </a:pPr>
            <a:r>
              <a:rPr lang="ru-RU" sz="2000" dirty="0" smtClean="0"/>
              <a:t>Которые принимают участие при условии значимой мотивации.</a:t>
            </a:r>
          </a:p>
          <a:p>
            <a:pPr>
              <a:buNone/>
            </a:pPr>
            <a:endParaRPr lang="ru-RU" sz="2000" dirty="0" smtClean="0"/>
          </a:p>
          <a:p>
            <a:pPr>
              <a:buFont typeface="Wingdings" pitchFamily="2" charset="2"/>
              <a:buChar char="v"/>
            </a:pPr>
            <a:r>
              <a:rPr lang="ru-RU" sz="2800" dirty="0" smtClean="0"/>
              <a:t>«Родители - критические наблюдатели»</a:t>
            </a:r>
          </a:p>
          <a:p>
            <a:pPr>
              <a:buNone/>
            </a:pPr>
            <a:endParaRPr lang="ru-RU" sz="2800" dirty="0" smtClean="0"/>
          </a:p>
          <a:p>
            <a:pPr>
              <a:buNone/>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2">
                    <a:lumMod val="75000"/>
                  </a:schemeClr>
                </a:solidFill>
              </a:rPr>
              <a:t>Проблемы взаимодействия семьи и детского сада</a:t>
            </a:r>
            <a:endParaRPr lang="ru-RU" dirty="0">
              <a:solidFill>
                <a:schemeClr val="accent2">
                  <a:lumMod val="75000"/>
                </a:schemeClr>
              </a:solidFill>
            </a:endParaRPr>
          </a:p>
        </p:txBody>
      </p:sp>
      <p:sp>
        <p:nvSpPr>
          <p:cNvPr id="3" name="Содержимое 2"/>
          <p:cNvSpPr>
            <a:spLocks noGrp="1"/>
          </p:cNvSpPr>
          <p:nvPr>
            <p:ph idx="1"/>
          </p:nvPr>
        </p:nvSpPr>
        <p:spPr>
          <a:xfrm>
            <a:off x="457200" y="1500175"/>
            <a:ext cx="8229600" cy="3429023"/>
          </a:xfrm>
        </p:spPr>
        <p:txBody>
          <a:bodyPr>
            <a:normAutofit lnSpcReduction="10000"/>
          </a:bodyPr>
          <a:lstStyle/>
          <a:p>
            <a:pPr algn="just"/>
            <a:r>
              <a:rPr lang="ru-RU" sz="2400" dirty="0" smtClean="0"/>
              <a:t>Пассивность родителей, безразличное отношение к своему ребенку;</a:t>
            </a:r>
          </a:p>
          <a:p>
            <a:pPr algn="just"/>
            <a:r>
              <a:rPr lang="ru-RU" sz="2400" dirty="0" smtClean="0"/>
              <a:t>Чрезмерная занятость родителей;</a:t>
            </a:r>
          </a:p>
          <a:p>
            <a:pPr algn="just"/>
            <a:r>
              <a:rPr lang="ru-RU" sz="2400" dirty="0" smtClean="0"/>
              <a:t>Недоверие родителей к педагогам, нежелание идти на контакт;</a:t>
            </a:r>
          </a:p>
          <a:p>
            <a:pPr algn="just"/>
            <a:r>
              <a:rPr lang="ru-RU" sz="2400" dirty="0" smtClean="0"/>
              <a:t>Агрессивность восприятие информации, идущей от воспитателя;</a:t>
            </a:r>
          </a:p>
          <a:p>
            <a:pPr algn="just"/>
            <a:r>
              <a:rPr lang="ru-RU" sz="2400" dirty="0" smtClean="0"/>
              <a:t>Недостаток времени у воспитателей для полноценного взаимодействия с семьей и т.д.</a:t>
            </a:r>
            <a:endParaRPr lang="ru-R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solidFill>
                  <a:schemeClr val="accent2">
                    <a:lumMod val="75000"/>
                  </a:schemeClr>
                </a:solidFill>
              </a:rPr>
              <a:t>Задачи работы по взаимодействию ДОУ с семьями воспитанников</a:t>
            </a:r>
            <a:endParaRPr lang="ru-RU" sz="3600" dirty="0">
              <a:solidFill>
                <a:schemeClr val="accent2">
                  <a:lumMod val="75000"/>
                </a:schemeClr>
              </a:solidFill>
            </a:endParaRPr>
          </a:p>
        </p:txBody>
      </p:sp>
      <p:sp>
        <p:nvSpPr>
          <p:cNvPr id="3" name="Содержимое 2"/>
          <p:cNvSpPr>
            <a:spLocks noGrp="1"/>
          </p:cNvSpPr>
          <p:nvPr>
            <p:ph idx="1"/>
          </p:nvPr>
        </p:nvSpPr>
        <p:spPr/>
        <p:txBody>
          <a:bodyPr>
            <a:normAutofit fontScale="70000" lnSpcReduction="20000"/>
          </a:bodyPr>
          <a:lstStyle/>
          <a:p>
            <a:pPr>
              <a:buFont typeface="Wingdings" pitchFamily="2" charset="2"/>
              <a:buChar char="ü"/>
            </a:pPr>
            <a:r>
              <a:rPr lang="ru-RU" dirty="0" smtClean="0"/>
              <a:t>Повысить уровень родительской компетентности;</a:t>
            </a:r>
          </a:p>
          <a:p>
            <a:pPr>
              <a:buFont typeface="Wingdings" pitchFamily="2" charset="2"/>
              <a:buChar char="ü"/>
            </a:pPr>
            <a:r>
              <a:rPr lang="ru-RU" dirty="0" smtClean="0"/>
              <a:t>Гармонизировать семейные и родительско -детские отношения;</a:t>
            </a:r>
          </a:p>
          <a:p>
            <a:pPr>
              <a:buFont typeface="Wingdings" pitchFamily="2" charset="2"/>
              <a:buChar char="ü"/>
            </a:pPr>
            <a:r>
              <a:rPr lang="ru-RU" dirty="0" smtClean="0"/>
              <a:t>Повысить ответственность родителей за судьбу ребенка и его активности в отношениях с сотрудниками ДОУ; </a:t>
            </a:r>
          </a:p>
          <a:p>
            <a:pPr>
              <a:buFont typeface="Wingdings" pitchFamily="2" charset="2"/>
              <a:buChar char="ü"/>
            </a:pPr>
            <a:r>
              <a:rPr lang="ru-RU" dirty="0" smtClean="0"/>
              <a:t>Способствовать активному вовлечению семей воспитанников в образовательное пространство детского сада и привлечению их к сотрудничеству в вопросах развития детей;</a:t>
            </a:r>
          </a:p>
          <a:p>
            <a:pPr>
              <a:buFont typeface="Wingdings" pitchFamily="2" charset="2"/>
              <a:buChar char="ü"/>
            </a:pPr>
            <a:r>
              <a:rPr lang="ru-RU" dirty="0" smtClean="0"/>
              <a:t>Установить партнерские отношения с семьей каждого воспитанника;</a:t>
            </a:r>
          </a:p>
          <a:p>
            <a:pPr>
              <a:buFont typeface="Wingdings" pitchFamily="2" charset="2"/>
              <a:buChar char="ü"/>
            </a:pPr>
            <a:r>
              <a:rPr lang="ru-RU" dirty="0" smtClean="0"/>
              <a:t>Объединить усилия для развития и воспитания детей;</a:t>
            </a:r>
          </a:p>
          <a:p>
            <a:pPr>
              <a:buFont typeface="Wingdings" pitchFamily="2" charset="2"/>
              <a:buChar char="ü"/>
            </a:pPr>
            <a:r>
              <a:rPr lang="ru-RU" dirty="0" smtClean="0"/>
              <a:t>Создать атмосферу взаимопонимания, общности интересов, эмоциональной взаимоподдержки.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r"/>
            <a:r>
              <a:rPr lang="ru-RU" sz="3200" dirty="0" smtClean="0">
                <a:solidFill>
                  <a:schemeClr val="accent2">
                    <a:lumMod val="75000"/>
                  </a:schemeClr>
                </a:solidFill>
                <a:latin typeface="+mn-lt"/>
              </a:rPr>
              <a:t>Схема классификаций нетрадиционных форм    (Т.В.Кроткова)</a:t>
            </a:r>
            <a:endParaRPr lang="ru-RU" sz="3200" dirty="0">
              <a:solidFill>
                <a:schemeClr val="accent2">
                  <a:lumMod val="75000"/>
                </a:schemeClr>
              </a:solidFill>
              <a:latin typeface="+mn-lt"/>
            </a:endParaRPr>
          </a:p>
        </p:txBody>
      </p:sp>
      <p:graphicFrame>
        <p:nvGraphicFramePr>
          <p:cNvPr id="6" name="Содержимое 5"/>
          <p:cNvGraphicFramePr>
            <a:graphicFrameLocks noGrp="1"/>
          </p:cNvGraphicFramePr>
          <p:nvPr>
            <p:ph sz="half" idx="1"/>
          </p:nvPr>
        </p:nvGraphicFramePr>
        <p:xfrm>
          <a:off x="357158" y="1357298"/>
          <a:ext cx="8429685" cy="3654754"/>
        </p:xfrm>
        <a:graphic>
          <a:graphicData uri="http://schemas.openxmlformats.org/drawingml/2006/table">
            <a:tbl>
              <a:tblPr firstRow="1" bandRow="1">
                <a:tableStyleId>{93296810-A885-4BE3-A3E7-6D5BEEA58F35}</a:tableStyleId>
              </a:tblPr>
              <a:tblGrid>
                <a:gridCol w="2809895"/>
                <a:gridCol w="2809895"/>
                <a:gridCol w="2809895"/>
              </a:tblGrid>
              <a:tr h="679096">
                <a:tc>
                  <a:txBody>
                    <a:bodyPr/>
                    <a:lstStyle/>
                    <a:p>
                      <a:pPr algn="ctr"/>
                      <a:r>
                        <a:rPr lang="ru-RU" sz="1800" dirty="0" smtClean="0"/>
                        <a:t>Наименование</a:t>
                      </a:r>
                      <a:endParaRPr lang="ru-RU" sz="1800" dirty="0"/>
                    </a:p>
                  </a:txBody>
                  <a:tcPr/>
                </a:tc>
                <a:tc>
                  <a:txBody>
                    <a:bodyPr/>
                    <a:lstStyle/>
                    <a:p>
                      <a:pPr algn="ctr"/>
                      <a:r>
                        <a:rPr lang="ru-RU" sz="1800" dirty="0" smtClean="0"/>
                        <a:t>Цель</a:t>
                      </a:r>
                      <a:endParaRPr lang="ru-RU" sz="1800" dirty="0"/>
                    </a:p>
                  </a:txBody>
                  <a:tcPr/>
                </a:tc>
                <a:tc>
                  <a:txBody>
                    <a:bodyPr/>
                    <a:lstStyle/>
                    <a:p>
                      <a:pPr algn="ctr"/>
                      <a:r>
                        <a:rPr lang="ru-RU" sz="1800" dirty="0" smtClean="0"/>
                        <a:t>Формы проведения общения</a:t>
                      </a:r>
                      <a:endParaRPr lang="ru-RU" sz="1800" dirty="0"/>
                    </a:p>
                  </a:txBody>
                  <a:tcPr/>
                </a:tc>
              </a:tr>
              <a:tr h="96397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1" dirty="0" smtClean="0">
                          <a:cs typeface="Aharoni" pitchFamily="2" charset="-79"/>
                        </a:rPr>
                        <a:t>Информационно-аналитические</a:t>
                      </a:r>
                    </a:p>
                  </a:txBody>
                  <a:tcPr/>
                </a:tc>
                <a:tc>
                  <a:txBody>
                    <a:bodyPr/>
                    <a:lstStyle/>
                    <a:p>
                      <a:pPr algn="l"/>
                      <a:r>
                        <a:rPr lang="ru-RU" sz="1400" kern="1200" dirty="0" smtClean="0"/>
                        <a:t>Выявление интересов, потребностей, запросов родителей,</a:t>
                      </a:r>
                      <a:r>
                        <a:rPr lang="ru-RU" sz="1400" kern="1200" baseline="0" dirty="0" smtClean="0"/>
                        <a:t> </a:t>
                      </a:r>
                      <a:r>
                        <a:rPr lang="ru-RU" sz="1400" kern="1200" dirty="0" smtClean="0"/>
                        <a:t>уровня</a:t>
                      </a:r>
                      <a:r>
                        <a:rPr lang="ru-RU" sz="1400" kern="1200" baseline="0" dirty="0" smtClean="0"/>
                        <a:t> </a:t>
                      </a:r>
                      <a:r>
                        <a:rPr lang="ru-RU" sz="1400" kern="1200" dirty="0" smtClean="0"/>
                        <a:t>их педагогической грамотности.</a:t>
                      </a:r>
                      <a:endParaRPr lang="ru-RU" sz="1400" dirty="0"/>
                    </a:p>
                  </a:txBody>
                  <a:tcPr/>
                </a:tc>
                <a:tc>
                  <a:txBody>
                    <a:bodyPr/>
                    <a:lstStyle/>
                    <a:p>
                      <a:pPr algn="l"/>
                      <a:r>
                        <a:rPr lang="ru-RU" sz="1400" kern="1200" dirty="0" smtClean="0"/>
                        <a:t>Проведение социологических срезов, опросов, «Почтовый ящик».</a:t>
                      </a:r>
                      <a:endParaRPr lang="ru-RU" sz="1400" dirty="0"/>
                    </a:p>
                  </a:txBody>
                  <a:tcPr/>
                </a:tc>
              </a:tr>
              <a:tr h="144640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1" dirty="0" smtClean="0">
                          <a:cs typeface="Aharoni" pitchFamily="2" charset="-79"/>
                        </a:rPr>
                        <a:t>Познавательные</a:t>
                      </a:r>
                    </a:p>
                  </a:txBody>
                  <a:tcPr/>
                </a:tc>
                <a:tc>
                  <a:txBody>
                    <a:bodyPr/>
                    <a:lstStyle/>
                    <a:p>
                      <a:pPr algn="l"/>
                      <a:r>
                        <a:rPr lang="ru-RU" sz="1400" kern="1200" dirty="0" smtClean="0">
                          <a:solidFill>
                            <a:schemeClr val="dk1"/>
                          </a:solidFill>
                          <a:latin typeface="+mn-lt"/>
                          <a:ea typeface="+mn-ea"/>
                          <a:cs typeface="+mn-cs"/>
                        </a:rPr>
                        <a:t>Ознакомление родителей с возрастными и психологическими особенностями детей дошкольного возраста. Формирование у родителей практических навыков воспитания детей</a:t>
                      </a:r>
                      <a:endParaRPr lang="ru-RU" sz="1400" dirty="0"/>
                    </a:p>
                  </a:txBody>
                  <a:tcPr/>
                </a:tc>
                <a:tc>
                  <a:txBody>
                    <a:bodyPr/>
                    <a:lstStyle/>
                    <a:p>
                      <a:pPr algn="l"/>
                      <a:r>
                        <a:rPr lang="ru-RU" sz="1400" kern="1200" dirty="0" smtClean="0">
                          <a:solidFill>
                            <a:schemeClr val="dk1"/>
                          </a:solidFill>
                          <a:latin typeface="+mn-lt"/>
                          <a:ea typeface="+mn-ea"/>
                          <a:cs typeface="+mn-cs"/>
                        </a:rPr>
                        <a:t>Семинары-практикумы, педагогический брифинг, педагогическая гостиная, проведение собраний, консультаций в нетрадиционной форме, устные педагогические журналы, игры с педагогическим содержанием, педагогическая библиотека для родителей</a:t>
                      </a:r>
                      <a:endParaRPr lang="ru-RU" sz="1400"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r"/>
            <a:r>
              <a:rPr lang="ru-RU" sz="3200" dirty="0" smtClean="0">
                <a:solidFill>
                  <a:schemeClr val="accent2">
                    <a:lumMod val="75000"/>
                  </a:schemeClr>
                </a:solidFill>
                <a:latin typeface="+mn-lt"/>
              </a:rPr>
              <a:t>Схема классификаций нетрадиционных форм    (Т.В.Кроткова)</a:t>
            </a:r>
          </a:p>
        </p:txBody>
      </p:sp>
      <p:graphicFrame>
        <p:nvGraphicFramePr>
          <p:cNvPr id="4" name="Содержимое 3"/>
          <p:cNvGraphicFramePr>
            <a:graphicFrameLocks noGrp="1"/>
          </p:cNvGraphicFramePr>
          <p:nvPr>
            <p:ph idx="1"/>
          </p:nvPr>
        </p:nvGraphicFramePr>
        <p:xfrm>
          <a:off x="285720" y="1357299"/>
          <a:ext cx="8572560" cy="3479545"/>
        </p:xfrm>
        <a:graphic>
          <a:graphicData uri="http://schemas.openxmlformats.org/drawingml/2006/table">
            <a:tbl>
              <a:tblPr firstRow="1" bandRow="1">
                <a:tableStyleId>{93296810-A885-4BE3-A3E7-6D5BEEA58F35}</a:tableStyleId>
              </a:tblPr>
              <a:tblGrid>
                <a:gridCol w="2143140"/>
                <a:gridCol w="3455247"/>
                <a:gridCol w="2974173"/>
              </a:tblGrid>
              <a:tr h="596094">
                <a:tc>
                  <a:txBody>
                    <a:bodyPr/>
                    <a:lstStyle/>
                    <a:p>
                      <a:pPr algn="ctr"/>
                      <a:r>
                        <a:rPr lang="ru-RU" dirty="0" smtClean="0"/>
                        <a:t>Наименование</a:t>
                      </a:r>
                      <a:endParaRPr lang="ru-RU" dirty="0"/>
                    </a:p>
                  </a:txBody>
                  <a:tcPr/>
                </a:tc>
                <a:tc>
                  <a:txBody>
                    <a:bodyPr/>
                    <a:lstStyle/>
                    <a:p>
                      <a:pPr algn="ctr"/>
                      <a:r>
                        <a:rPr lang="ru-RU" dirty="0" smtClean="0"/>
                        <a:t>Цель</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t>Формы проведения общения</a:t>
                      </a:r>
                    </a:p>
                  </a:txBody>
                  <a:tcPr/>
                </a:tc>
              </a:tr>
              <a:tr h="1717373">
                <a:tc>
                  <a:txBody>
                    <a:bodyPr/>
                    <a:lstStyle/>
                    <a:p>
                      <a:pPr algn="just"/>
                      <a:r>
                        <a:rPr lang="ru-RU" sz="1800" b="1" kern="1200" dirty="0" smtClean="0">
                          <a:solidFill>
                            <a:schemeClr val="dk1"/>
                          </a:solidFill>
                          <a:latin typeface="+mn-lt"/>
                          <a:ea typeface="+mn-ea"/>
                          <a:cs typeface="+mn-cs"/>
                        </a:rPr>
                        <a:t>Наглядно-информационные: информационно-ознакомительные; информационно-просветительские</a:t>
                      </a:r>
                      <a:endParaRPr lang="ru-RU" b="1" dirty="0"/>
                    </a:p>
                  </a:txBody>
                  <a:tcPr/>
                </a:tc>
                <a:tc>
                  <a:txBody>
                    <a:bodyPr/>
                    <a:lstStyle/>
                    <a:p>
                      <a:pPr algn="l"/>
                      <a:r>
                        <a:rPr lang="ru-RU" sz="1400" kern="1200" dirty="0" smtClean="0">
                          <a:solidFill>
                            <a:schemeClr val="dk1"/>
                          </a:solidFill>
                          <a:latin typeface="+mn-lt"/>
                          <a:ea typeface="+mn-ea"/>
                          <a:cs typeface="+mn-cs"/>
                        </a:rPr>
                        <a:t>Ознакомление родителей с работой дошкольного учреждения, особенностями воспитания детей. Формирование у родителей знаний о воспитании и развитии детей</a:t>
                      </a:r>
                      <a:endParaRPr lang="ru-RU" sz="1400" dirty="0"/>
                    </a:p>
                  </a:txBody>
                  <a:tcPr/>
                </a:tc>
                <a:tc>
                  <a:txBody>
                    <a:bodyPr/>
                    <a:lstStyle/>
                    <a:p>
                      <a:pPr algn="l"/>
                      <a:r>
                        <a:rPr lang="ru-RU" sz="1400" kern="1200" dirty="0" smtClean="0">
                          <a:solidFill>
                            <a:schemeClr val="dk1"/>
                          </a:solidFill>
                          <a:latin typeface="+mn-lt"/>
                          <a:ea typeface="+mn-ea"/>
                          <a:cs typeface="+mn-cs"/>
                        </a:rPr>
                        <a:t>Информационные проспекты для родителей, организация дней (недель) открытых дверей, открытых просмотров занятий и других видов деятельности детей. Выпуск газет, организация мини-библиотек</a:t>
                      </a:r>
                      <a:endParaRPr lang="ru-RU" sz="1400" dirty="0"/>
                    </a:p>
                  </a:txBody>
                  <a:tcPr/>
                </a:tc>
              </a:tr>
              <a:tr h="1102105">
                <a:tc>
                  <a:txBody>
                    <a:bodyPr/>
                    <a:lstStyle/>
                    <a:p>
                      <a:pPr algn="just"/>
                      <a:r>
                        <a:rPr lang="ru-RU" sz="1800" b="1" kern="1200" dirty="0" smtClean="0">
                          <a:solidFill>
                            <a:schemeClr val="dk1"/>
                          </a:solidFill>
                          <a:latin typeface="+mn-lt"/>
                          <a:ea typeface="+mn-ea"/>
                          <a:cs typeface="+mn-cs"/>
                        </a:rPr>
                        <a:t>Досуговые</a:t>
                      </a:r>
                      <a:endParaRPr lang="ru-RU" b="1" dirty="0"/>
                    </a:p>
                  </a:txBody>
                  <a:tcPr/>
                </a:tc>
                <a:tc>
                  <a:txBody>
                    <a:bodyPr/>
                    <a:lstStyle/>
                    <a:p>
                      <a:pPr algn="l"/>
                      <a:r>
                        <a:rPr lang="ru-RU" sz="1400" kern="1200" dirty="0" smtClean="0">
                          <a:solidFill>
                            <a:schemeClr val="dk1"/>
                          </a:solidFill>
                          <a:latin typeface="+mn-lt"/>
                          <a:ea typeface="+mn-ea"/>
                          <a:cs typeface="+mn-cs"/>
                        </a:rPr>
                        <a:t>Установление эмоционального контакта между педагогами, родителями, детьми</a:t>
                      </a:r>
                      <a:endParaRPr lang="ru-RU" sz="1400" dirty="0"/>
                    </a:p>
                  </a:txBody>
                  <a:tcPr/>
                </a:tc>
                <a:tc>
                  <a:txBody>
                    <a:bodyPr/>
                    <a:lstStyle/>
                    <a:p>
                      <a:pPr algn="l"/>
                      <a:r>
                        <a:rPr lang="ru-RU" sz="1400" kern="1200" dirty="0" smtClean="0">
                          <a:solidFill>
                            <a:schemeClr val="dk1"/>
                          </a:solidFill>
                          <a:latin typeface="+mn-lt"/>
                          <a:ea typeface="+mn-ea"/>
                          <a:cs typeface="+mn-cs"/>
                        </a:rPr>
                        <a:t>Совместные досуги, праздники, участие родителей и детей в выставках</a:t>
                      </a:r>
                      <a:endParaRPr lang="ru-RU" sz="1400" dirty="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chemeClr val="accent2">
                    <a:lumMod val="75000"/>
                  </a:schemeClr>
                </a:solidFill>
                <a:cs typeface="Aharoni" pitchFamily="2" charset="-79"/>
              </a:rPr>
              <a:t>Информационно-аналитическая форма взаимодействия с родителями</a:t>
            </a:r>
          </a:p>
        </p:txBody>
      </p:sp>
      <p:sp>
        <p:nvSpPr>
          <p:cNvPr id="3" name="Содержимое 2"/>
          <p:cNvSpPr>
            <a:spLocks noGrp="1"/>
          </p:cNvSpPr>
          <p:nvPr>
            <p:ph idx="1"/>
          </p:nvPr>
        </p:nvSpPr>
        <p:spPr>
          <a:xfrm>
            <a:off x="457200" y="1600201"/>
            <a:ext cx="8258204" cy="3829063"/>
          </a:xfrm>
        </p:spPr>
        <p:txBody>
          <a:bodyPr>
            <a:normAutofit fontScale="62500" lnSpcReduction="20000"/>
          </a:bodyPr>
          <a:lstStyle/>
          <a:p>
            <a:pPr algn="ctr">
              <a:buNone/>
            </a:pPr>
            <a:r>
              <a:rPr lang="ru-RU" dirty="0" smtClean="0"/>
              <a:t>Основной задачей общения с родителями являются сбор,</a:t>
            </a:r>
          </a:p>
          <a:p>
            <a:pPr algn="ctr">
              <a:buNone/>
            </a:pPr>
            <a:r>
              <a:rPr lang="ru-RU" dirty="0" smtClean="0"/>
              <a:t>обработка и использование данных о семье каждого</a:t>
            </a:r>
          </a:p>
          <a:p>
            <a:pPr algn="ctr">
              <a:buNone/>
            </a:pPr>
            <a:r>
              <a:rPr lang="ru-RU" dirty="0" smtClean="0"/>
              <a:t>воспитанника, общекультурном уровне его родителей,</a:t>
            </a:r>
          </a:p>
          <a:p>
            <a:pPr algn="ctr">
              <a:buNone/>
            </a:pPr>
            <a:r>
              <a:rPr lang="ru-RU" dirty="0" smtClean="0"/>
              <a:t>наличии у них необходимых педагогических знаний,</a:t>
            </a:r>
          </a:p>
          <a:p>
            <a:pPr algn="ctr">
              <a:buNone/>
            </a:pPr>
            <a:r>
              <a:rPr lang="ru-RU" dirty="0" smtClean="0"/>
              <a:t>отношении в семье к ребенку, запросах, интересах,</a:t>
            </a:r>
          </a:p>
          <a:p>
            <a:pPr algn="ctr">
              <a:buNone/>
            </a:pPr>
            <a:r>
              <a:rPr lang="ru-RU" dirty="0" smtClean="0"/>
              <a:t>потребностях родителей в психолого-педагогической</a:t>
            </a:r>
          </a:p>
          <a:p>
            <a:pPr algn="ctr">
              <a:buNone/>
            </a:pPr>
            <a:r>
              <a:rPr lang="ru-RU" dirty="0" smtClean="0"/>
              <a:t>информации. Только на аналитической основе возможно</a:t>
            </a:r>
          </a:p>
          <a:p>
            <a:pPr algn="ctr">
              <a:buNone/>
            </a:pPr>
            <a:r>
              <a:rPr lang="ru-RU" dirty="0" smtClean="0"/>
              <a:t>осуществление индивидуального,  личностно</a:t>
            </a:r>
          </a:p>
          <a:p>
            <a:pPr algn="ctr">
              <a:buNone/>
            </a:pPr>
            <a:r>
              <a:rPr lang="ru-RU" dirty="0" smtClean="0"/>
              <a:t>ориентированного подхода к ребенку в условиях</a:t>
            </a:r>
          </a:p>
          <a:p>
            <a:pPr algn="ctr">
              <a:buNone/>
            </a:pPr>
            <a:r>
              <a:rPr lang="ru-RU" dirty="0" smtClean="0"/>
              <a:t>дошкольного учреждения, повышение эффективности</a:t>
            </a:r>
          </a:p>
          <a:p>
            <a:pPr algn="ctr">
              <a:buNone/>
            </a:pPr>
            <a:r>
              <a:rPr lang="ru-RU" dirty="0" smtClean="0"/>
              <a:t>воспитательно-образовательной работы с детьми и</a:t>
            </a:r>
          </a:p>
          <a:p>
            <a:pPr algn="ctr">
              <a:buNone/>
            </a:pPr>
            <a:r>
              <a:rPr lang="ru-RU" dirty="0" smtClean="0"/>
              <a:t>построение грамотного общения с их родителями.</a:t>
            </a:r>
          </a:p>
          <a:p>
            <a:pPr>
              <a:buNone/>
            </a:pP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rmAutofit/>
          </a:bodyPr>
          <a:lstStyle/>
          <a:p>
            <a:r>
              <a:rPr lang="ru-RU" sz="3200" dirty="0" smtClean="0">
                <a:solidFill>
                  <a:schemeClr val="accent2">
                    <a:lumMod val="75000"/>
                  </a:schemeClr>
                </a:solidFill>
                <a:cs typeface="Aharoni" pitchFamily="2" charset="-79"/>
              </a:rPr>
              <a:t>Информационно-аналитическая форма взаимодействия с родителями</a:t>
            </a:r>
            <a:endParaRPr lang="ru-RU" sz="3200" dirty="0"/>
          </a:p>
        </p:txBody>
      </p:sp>
      <p:sp>
        <p:nvSpPr>
          <p:cNvPr id="3" name="Содержимое 2"/>
          <p:cNvSpPr>
            <a:spLocks noGrp="1"/>
          </p:cNvSpPr>
          <p:nvPr>
            <p:ph sz="half" idx="1"/>
          </p:nvPr>
        </p:nvSpPr>
        <p:spPr>
          <a:xfrm>
            <a:off x="457200" y="1600201"/>
            <a:ext cx="7972452" cy="3114684"/>
          </a:xfrm>
        </p:spPr>
        <p:txBody>
          <a:bodyPr>
            <a:normAutofit/>
          </a:bodyPr>
          <a:lstStyle/>
          <a:p>
            <a:pPr algn="ctr">
              <a:buFont typeface="Wingdings" pitchFamily="2" charset="2"/>
              <a:buChar char="Ø"/>
            </a:pPr>
            <a:r>
              <a:rPr lang="ru-RU" sz="2400" dirty="0" smtClean="0"/>
              <a:t>Социологический опрос;</a:t>
            </a:r>
          </a:p>
          <a:p>
            <a:pPr algn="ctr">
              <a:buFont typeface="Wingdings" pitchFamily="2" charset="2"/>
              <a:buChar char="Ø"/>
            </a:pPr>
            <a:r>
              <a:rPr lang="ru-RU" sz="2400" dirty="0" smtClean="0"/>
              <a:t>Анкета;</a:t>
            </a:r>
          </a:p>
          <a:p>
            <a:pPr algn="ctr">
              <a:buFont typeface="Wingdings" pitchFamily="2" charset="2"/>
              <a:buChar char="Ø"/>
            </a:pPr>
            <a:r>
              <a:rPr lang="ru-RU" sz="2400" dirty="0" smtClean="0"/>
              <a:t>Тестирование;</a:t>
            </a:r>
          </a:p>
          <a:p>
            <a:pPr algn="ctr">
              <a:buFont typeface="Wingdings" pitchFamily="2" charset="2"/>
              <a:buChar char="Ø"/>
            </a:pPr>
            <a:r>
              <a:rPr lang="ru-RU" sz="2400" dirty="0" smtClean="0"/>
              <a:t>«Почта доверия»;</a:t>
            </a:r>
          </a:p>
          <a:p>
            <a:pPr algn="ctr">
              <a:buFont typeface="Wingdings" pitchFamily="2" charset="2"/>
              <a:buChar char="Ø"/>
            </a:pPr>
            <a:r>
              <a:rPr lang="ru-RU" sz="2400" dirty="0" smtClean="0"/>
              <a:t>«Волшебный сундучок»;</a:t>
            </a:r>
          </a:p>
          <a:p>
            <a:pPr algn="ctr">
              <a:buFont typeface="Wingdings" pitchFamily="2" charset="2"/>
              <a:buChar char="Ø"/>
            </a:pPr>
            <a:r>
              <a:rPr lang="ru-RU" sz="2400" dirty="0" smtClean="0"/>
              <a:t>«Ларец пожеланий и предложений».</a:t>
            </a:r>
            <a:endParaRPr lang="ru-RU" sz="2400" dirty="0"/>
          </a:p>
        </p:txBody>
      </p:sp>
    </p:spTree>
  </p:cSld>
  <p:clrMapOvr>
    <a:masterClrMapping/>
  </p:clrMapOvr>
</p:sld>
</file>

<file path=ppt/theme/theme1.xml><?xml version="1.0" encoding="utf-8"?>
<a:theme xmlns:a="http://schemas.openxmlformats.org/drawingml/2006/main" name="Тема Office">
  <a:themeElements>
    <a:clrScheme name="Другая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00000"/>
      </a:hlink>
      <a:folHlink>
        <a:srgbClr val="D99694"/>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TotalTime>
  <Words>2021</Words>
  <Application>Microsoft Office PowerPoint</Application>
  <PresentationFormat>Экран (4:3)</PresentationFormat>
  <Paragraphs>142</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Слайд 1</vt:lpstr>
      <vt:lpstr>Что означает слово-ВЗАИМОДЕЙСТВИЕ?</vt:lpstr>
      <vt:lpstr>Типы семей</vt:lpstr>
      <vt:lpstr>Проблемы взаимодействия семьи и детского сада</vt:lpstr>
      <vt:lpstr>Задачи работы по взаимодействию ДОУ с семьями воспитанников</vt:lpstr>
      <vt:lpstr>Схема классификаций нетрадиционных форм    (Т.В.Кроткова)</vt:lpstr>
      <vt:lpstr>Схема классификаций нетрадиционных форм    (Т.В.Кроткова)</vt:lpstr>
      <vt:lpstr>Информационно-аналитическая форма взаимодействия с родителями</vt:lpstr>
      <vt:lpstr>Информационно-аналитическая форма взаимодействия с родителями</vt:lpstr>
      <vt:lpstr>Информационно-аналитическая форма взаимодействия с родителями</vt:lpstr>
      <vt:lpstr>ПОЗНАВАТЕЛЬНОЕ НАПРАВЛЕНИЕ РАБОТЫ С РОДИТЕЛЯМИ</vt:lpstr>
      <vt:lpstr>ПОЗНАВАТЕЛЬНОЕ НАПРАВЛЕНИЕ РАБОТЫ С РОДИТЕЛЯМИ</vt:lpstr>
      <vt:lpstr>« Педагогическая лаборатория» </vt:lpstr>
      <vt:lpstr>«Читательская конференция» </vt:lpstr>
      <vt:lpstr>« Аукцион»</vt:lpstr>
      <vt:lpstr>« Семинар – практикум»</vt:lpstr>
      <vt:lpstr>«Душевный разговор»</vt:lpstr>
      <vt:lpstr>«Мастер – класс»</vt:lpstr>
      <vt:lpstr>« Мозговой штурм»</vt:lpstr>
      <vt:lpstr>«Список прилагательных и определений»</vt:lpstr>
      <vt:lpstr>«Коллективная запись»</vt:lpstr>
      <vt:lpstr>«Эвристические вопросы»</vt:lpstr>
      <vt:lpstr>«Мини-эксперимент»</vt:lpstr>
      <vt:lpstr>НАГЛЯДНО-ИНФОРМАЦИОННОЕ НАПРАВЛЕНИЕ РАБОТЫ С РОДИТЕЛЯМИ</vt:lpstr>
      <vt:lpstr>НАГЛЯДНО-ИНФОРМАЦИОННОЕ НАПРАВЛЕНИЕ РАБОТЫ С РОДИТЕЛЯМИ</vt:lpstr>
      <vt:lpstr>ДОСУГОВОЕ НАПРАВЛЕНИЕ РАБОТЫ С РОДИТЕЛЯМИ</vt:lpstr>
      <vt:lpstr>ДОСУГОВОЕ НАПРАВЛЕНИЕ РАБОТЫ С РОДИТЕЛЯМИ</vt:lpstr>
      <vt:lpstr>Слайд 28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Елена</dc:creator>
  <cp:lastModifiedBy>Marussia</cp:lastModifiedBy>
  <cp:revision>40</cp:revision>
  <dcterms:created xsi:type="dcterms:W3CDTF">2013-07-29T17:42:42Z</dcterms:created>
  <dcterms:modified xsi:type="dcterms:W3CDTF">2014-11-27T20:20:44Z</dcterms:modified>
</cp:coreProperties>
</file>