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8" r:id="rId7"/>
    <p:sldId id="267"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C51BB41E-4E7E-4D47-BFBB-A57747A6E224}" type="datetimeFigureOut">
              <a:rPr lang="ru-RU" smtClean="0"/>
              <a:t>18.02.2016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51BB41E-4E7E-4D47-BFBB-A57747A6E224}" type="datetimeFigureOut">
              <a:rPr lang="ru-RU" smtClean="0"/>
              <a:t>18.02.2016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51BB41E-4E7E-4D47-BFBB-A57747A6E224}" type="datetimeFigureOut">
              <a:rPr lang="ru-RU" smtClean="0"/>
              <a:t>18.02.2016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51BB41E-4E7E-4D47-BFBB-A57747A6E224}" type="datetimeFigureOut">
              <a:rPr lang="ru-RU" smtClean="0"/>
              <a:t>18.02.2016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51BB41E-4E7E-4D47-BFBB-A57747A6E224}" type="datetimeFigureOut">
              <a:rPr lang="ru-RU" smtClean="0"/>
              <a:t>18.02.2016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51BB41E-4E7E-4D47-BFBB-A57747A6E224}" type="datetimeFigureOut">
              <a:rPr lang="ru-RU" smtClean="0"/>
              <a:t>18.02.2016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C51BB41E-4E7E-4D47-BFBB-A57747A6E224}" type="datetimeFigureOut">
              <a:rPr lang="ru-RU" smtClean="0"/>
              <a:t>18.02.2016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51BB41E-4E7E-4D47-BFBB-A57747A6E224}" type="datetimeFigureOut">
              <a:rPr lang="ru-RU" smtClean="0"/>
              <a:t>18.02.2016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B41E-4E7E-4D47-BFBB-A57747A6E224}" type="datetimeFigureOut">
              <a:rPr lang="ru-RU" smtClean="0"/>
              <a:t>18.02.2016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51BB41E-4E7E-4D47-BFBB-A57747A6E224}" type="datetimeFigureOut">
              <a:rPr lang="ru-RU" smtClean="0"/>
              <a:t>18.02.2016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ABD2271-34EC-49FD-84A7-CEBD3C80D58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51BB41E-4E7E-4D47-BFBB-A57747A6E224}" type="datetimeFigureOut">
              <a:rPr lang="ru-RU" smtClean="0"/>
              <a:t>18.02.2016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ABD2271-34EC-49FD-84A7-CEBD3C80D589}" type="slidenum">
              <a:rPr lang="ru-RU" smtClean="0"/>
              <a:t>‹#›</a:t>
            </a:fld>
            <a:endParaRPr lang="ru-RU"/>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C51BB41E-4E7E-4D47-BFBB-A57747A6E224}" type="datetimeFigureOut">
              <a:rPr lang="ru-RU" smtClean="0"/>
              <a:t>18.02.2016</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9ABD2271-34EC-49FD-84A7-CEBD3C80D58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Как помочь ребенку подружиться со сверстниками?</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3793128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можно ребенка подготовить для общения со сверстниками?</a:t>
            </a:r>
            <a:endParaRPr lang="ru-RU" dirty="0"/>
          </a:p>
        </p:txBody>
      </p:sp>
      <p:sp>
        <p:nvSpPr>
          <p:cNvPr id="3" name="Объект 2"/>
          <p:cNvSpPr>
            <a:spLocks noGrp="1"/>
          </p:cNvSpPr>
          <p:nvPr>
            <p:ph idx="1"/>
          </p:nvPr>
        </p:nvSpPr>
        <p:spPr/>
        <p:txBody>
          <a:bodyPr/>
          <a:lstStyle/>
          <a:p>
            <a:r>
              <a:rPr lang="ru-RU" dirty="0" smtClean="0"/>
              <a:t>Уделять </a:t>
            </a:r>
            <a:r>
              <a:rPr lang="ru-RU" dirty="0" smtClean="0"/>
              <a:t>доверительному общению 10 минут утром и один час вечером.</a:t>
            </a:r>
          </a:p>
          <a:p>
            <a:r>
              <a:rPr lang="ru-RU" dirty="0" smtClean="0"/>
              <a:t>Обыгрывать </a:t>
            </a:r>
            <a:r>
              <a:rPr lang="ru-RU" dirty="0" smtClean="0"/>
              <a:t>ситуации общения с помощью игрушек</a:t>
            </a:r>
            <a:r>
              <a:rPr lang="ru-RU" dirty="0" smtClean="0"/>
              <a:t>.</a:t>
            </a:r>
          </a:p>
          <a:p>
            <a:r>
              <a:rPr lang="ru-RU" dirty="0" smtClean="0"/>
              <a:t>Научить уважать интересы других, например, просить разрешения  у владельца игрушки перед тем, как ее взять.</a:t>
            </a:r>
          </a:p>
          <a:p>
            <a:r>
              <a:rPr lang="ru-RU" dirty="0" smtClean="0"/>
              <a:t>Научиться добиваться дружбы  без « подкупа» желаемого товарища.</a:t>
            </a:r>
          </a:p>
          <a:p>
            <a:pPr marL="0" indent="0">
              <a:buNone/>
            </a:pPr>
            <a:endParaRPr lang="ru-RU" dirty="0" smtClean="0"/>
          </a:p>
          <a:p>
            <a:r>
              <a:rPr lang="ru-RU" dirty="0" smtClean="0"/>
              <a:t> </a:t>
            </a:r>
            <a:r>
              <a:rPr lang="ru-RU" dirty="0" smtClean="0"/>
              <a:t>Уместно вспоминать ситуации из любимых мультипликационных фильмов.</a:t>
            </a:r>
            <a:endParaRPr lang="ru-RU" dirty="0"/>
          </a:p>
        </p:txBody>
      </p:sp>
    </p:spTree>
    <p:extLst>
      <p:ext uri="{BB962C8B-B14F-4D97-AF65-F5344CB8AC3E}">
        <p14:creationId xmlns:p14="http://schemas.microsoft.com/office/powerpoint/2010/main" val="1219565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7125113" cy="4769500"/>
          </a:xfrm>
        </p:spPr>
        <p:txBody>
          <a:bodyPr/>
          <a:lstStyle/>
          <a:p>
            <a:r>
              <a:rPr lang="ru-RU" sz="2800" dirty="0"/>
              <a:t>Важно также успокоиться и перестать чрезмерно заботиться и беспокоиться о ребенке, беспрекословно выполнять любые его желания и соглашаться с предлагаемыми им правилами игры. Такой стиль взаимоотношений позволит детям научиться решать многие возникающие проблемы самостоятельно, справляться с собственным эгоизмом и играть совместно с другими мальчиками и девочками</a:t>
            </a:r>
            <a:br>
              <a:rPr lang="ru-RU" sz="2800" dirty="0"/>
            </a:br>
            <a:endParaRPr lang="ru-RU" sz="28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920" y="4653136"/>
            <a:ext cx="4385260" cy="2088232"/>
          </a:xfrm>
        </p:spPr>
      </p:pic>
    </p:spTree>
    <p:extLst>
      <p:ext uri="{BB962C8B-B14F-4D97-AF65-F5344CB8AC3E}">
        <p14:creationId xmlns:p14="http://schemas.microsoft.com/office/powerpoint/2010/main" val="3950356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132856"/>
            <a:ext cx="7125113" cy="1932587"/>
          </a:xfrm>
        </p:spPr>
        <p:txBody>
          <a:bodyPr/>
          <a:lstStyle/>
          <a:p>
            <a:r>
              <a:rPr lang="ru-RU" sz="4000" b="1" dirty="0" smtClean="0">
                <a:solidFill>
                  <a:schemeClr val="accent4">
                    <a:lumMod val="50000"/>
                  </a:schemeClr>
                </a:solidFill>
              </a:rPr>
              <a:t>Спасибо за внимание!</a:t>
            </a:r>
            <a:endParaRPr lang="ru-RU" sz="4000" b="1" dirty="0">
              <a:solidFill>
                <a:schemeClr val="accent4">
                  <a:lumMod val="50000"/>
                </a:schemeClr>
              </a:solidFill>
            </a:endParaRPr>
          </a:p>
        </p:txBody>
      </p:sp>
      <p:sp>
        <p:nvSpPr>
          <p:cNvPr id="3" name="Объект 2"/>
          <p:cNvSpPr>
            <a:spLocks noGrp="1"/>
          </p:cNvSpPr>
          <p:nvPr>
            <p:ph idx="1"/>
          </p:nvPr>
        </p:nvSpPr>
        <p:spPr>
          <a:xfrm>
            <a:off x="1009443" y="3645024"/>
            <a:ext cx="7125112" cy="2213774"/>
          </a:xfrm>
        </p:spPr>
        <p:txBody>
          <a:bodyPr/>
          <a:lstStyle/>
          <a:p>
            <a:endParaRPr lang="ru-RU" dirty="0"/>
          </a:p>
        </p:txBody>
      </p:sp>
    </p:spTree>
    <p:extLst>
      <p:ext uri="{BB962C8B-B14F-4D97-AF65-F5344CB8AC3E}">
        <p14:creationId xmlns:p14="http://schemas.microsoft.com/office/powerpoint/2010/main" val="528682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3" y="3308580"/>
            <a:ext cx="7117178" cy="3432788"/>
          </a:xfrm>
        </p:spPr>
        <p:txBody>
          <a:bodyPr/>
          <a:lstStyle/>
          <a:p>
            <a:r>
              <a:rPr lang="ru-RU" sz="2400" dirty="0"/>
              <a:t>Тянуться к сверстникам, играть с другими детьми — это естественные потребности любого ребенка. Тем не менее, попадая в новый коллектив, даже взрослые люди теряются, что уж говорить про детей! Помимо особенностей характера ребенка, существует множество мелочей, на которые родители зачастую не обращают внимания. А тем временем они очень сильно влияют на развитие нормальных дружеских отношений. Дети десятки раз в день могут ругаться и мириться, спорить, смеяться и расстраиваться. Их жизнь еще более стремительна и разнообразна, чем у нас, взрослых. И в этом хороводе эмоций каждая деталь имеет значение!</a:t>
            </a:r>
            <a:br>
              <a:rPr lang="ru-RU" sz="2400" dirty="0"/>
            </a:br>
            <a:endParaRPr lang="ru-RU" sz="2400" dirty="0"/>
          </a:p>
        </p:txBody>
      </p:sp>
      <p:sp>
        <p:nvSpPr>
          <p:cNvPr id="3" name="Текст 2"/>
          <p:cNvSpPr>
            <a:spLocks noGrp="1"/>
          </p:cNvSpPr>
          <p:nvPr>
            <p:ph type="body" idx="1"/>
          </p:nvPr>
        </p:nvSpPr>
        <p:spPr/>
        <p:txBody>
          <a:bodyPr/>
          <a:lstStyle/>
          <a:p>
            <a:endParaRPr lang="ru-RU"/>
          </a:p>
        </p:txBody>
      </p:sp>
    </p:spTree>
    <p:extLst>
      <p:ext uri="{BB962C8B-B14F-4D97-AF65-F5344CB8AC3E}">
        <p14:creationId xmlns:p14="http://schemas.microsoft.com/office/powerpoint/2010/main" val="238381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7125113" cy="6182276"/>
          </a:xfrm>
        </p:spPr>
        <p:txBody>
          <a:bodyPr/>
          <a:lstStyle/>
          <a:p>
            <a:r>
              <a:rPr lang="ru-RU" sz="2400" dirty="0" smtClean="0"/>
              <a:t> </a:t>
            </a:r>
            <a:r>
              <a:rPr lang="ru-RU" sz="2400" dirty="0"/>
              <a:t>Б</a:t>
            </a:r>
            <a:r>
              <a:rPr lang="ru-RU" sz="2400" dirty="0" smtClean="0"/>
              <a:t>ольшинству </a:t>
            </a:r>
            <a:r>
              <a:rPr lang="ru-RU" sz="2400" dirty="0"/>
              <a:t>родителей жизнь их чада кажется успешной и счастливой, когда сын или дочь в кругу друзей и близко общается со своими сверстниками. Но стоит услышать фразы «почему </a:t>
            </a:r>
            <a:r>
              <a:rPr lang="ru-RU" sz="2400" dirty="0" smtClean="0"/>
              <a:t>со </a:t>
            </a:r>
            <a:r>
              <a:rPr lang="ru-RU" sz="2400" dirty="0"/>
              <a:t>мной не  </a:t>
            </a:r>
            <a:r>
              <a:rPr lang="ru-RU" sz="2400" dirty="0" smtClean="0"/>
              <a:t>играют», </a:t>
            </a:r>
            <a:r>
              <a:rPr lang="ru-RU" sz="2400" dirty="0"/>
              <a:t>«никто не хочет со мной дружить», «не пойду на улицу, мне там грустно», как возникает чувство беспомощности и отчаянья, злости на других детей, их родителей и собственного ребенка, вплоть до самообвинений. Ведь детсадовская </a:t>
            </a:r>
            <a:r>
              <a:rPr lang="ru-RU" sz="2400" dirty="0" smtClean="0"/>
              <a:t> </a:t>
            </a:r>
            <a:r>
              <a:rPr lang="ru-RU" sz="2400" dirty="0"/>
              <a:t>компания – это упрощенная модель общества и в ней отрабатывается навык взаимоотношений с окружающими, а реакция на ребенка сверстников формирует его представление о себе и отношение к своей личности. </a:t>
            </a:r>
            <a:br>
              <a:rPr lang="ru-RU" sz="2400" dirty="0"/>
            </a:br>
            <a:endParaRPr lang="ru-RU" sz="2400" dirty="0"/>
          </a:p>
        </p:txBody>
      </p:sp>
    </p:spTree>
    <p:extLst>
      <p:ext uri="{BB962C8B-B14F-4D97-AF65-F5344CB8AC3E}">
        <p14:creationId xmlns:p14="http://schemas.microsoft.com/office/powerpoint/2010/main" val="4004248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a:t>Что же такое дружба?</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556792"/>
            <a:ext cx="7344816" cy="4680519"/>
          </a:xfrm>
        </p:spPr>
      </p:pic>
    </p:spTree>
    <p:extLst>
      <p:ext uri="{BB962C8B-B14F-4D97-AF65-F5344CB8AC3E}">
        <p14:creationId xmlns:p14="http://schemas.microsoft.com/office/powerpoint/2010/main" val="3876751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7125113" cy="2897292"/>
          </a:xfrm>
        </p:spPr>
        <p:txBody>
          <a:bodyPr/>
          <a:lstStyle/>
          <a:p>
            <a:r>
              <a:rPr lang="ru-RU" dirty="0"/>
              <a:t>Д</a:t>
            </a:r>
            <a:r>
              <a:rPr lang="ru-RU" dirty="0" smtClean="0"/>
              <a:t>ружба </a:t>
            </a:r>
            <a:r>
              <a:rPr lang="ru-RU" dirty="0"/>
              <a:t>– это близкие и добровольные отношения, являющиеся для ребенка источником эмоциональной поддержки и сопереживания</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9712" y="3501008"/>
            <a:ext cx="4536504" cy="3240360"/>
          </a:xfrm>
        </p:spPr>
      </p:pic>
    </p:spTree>
    <p:extLst>
      <p:ext uri="{BB962C8B-B14F-4D97-AF65-F5344CB8AC3E}">
        <p14:creationId xmlns:p14="http://schemas.microsoft.com/office/powerpoint/2010/main" val="1707628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7125113" cy="2897292"/>
          </a:xfrm>
        </p:spPr>
        <p:txBody>
          <a:bodyPr/>
          <a:lstStyle/>
          <a:p>
            <a:r>
              <a:rPr lang="ru-RU" sz="2400" dirty="0" smtClean="0"/>
              <a:t>Впервые интерес к контакту с другими детьми возникает у 2-3 летнего ребенка.</a:t>
            </a:r>
            <a:br>
              <a:rPr lang="ru-RU" sz="2400" dirty="0" smtClean="0"/>
            </a:br>
            <a:r>
              <a:rPr lang="ru-RU" sz="2400" dirty="0"/>
              <a:t/>
            </a:r>
            <a:br>
              <a:rPr lang="ru-RU" sz="2400" dirty="0"/>
            </a:br>
            <a:r>
              <a:rPr lang="ru-RU" sz="2400" dirty="0" smtClean="0"/>
              <a:t>Становясь старше, 3-6(7) лет будут дружить  с теми, кто предложит поиграть со своими игрушками , не ябедничает, не плачет и не бьется.</a:t>
            </a:r>
            <a:br>
              <a:rPr lang="ru-RU" sz="2400" dirty="0" smtClean="0"/>
            </a:br>
            <a:r>
              <a:rPr lang="ru-RU" sz="2400" dirty="0"/>
              <a:t/>
            </a:r>
            <a:br>
              <a:rPr lang="ru-RU" sz="2400" dirty="0"/>
            </a:br>
            <a:r>
              <a:rPr lang="ru-RU" sz="2400" dirty="0" smtClean="0"/>
              <a:t>Слово «друг» прочно закрепляется в детском словаре на 3-5-м году жизни.</a:t>
            </a:r>
            <a:endParaRPr lang="ru-RU" sz="24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4077072"/>
            <a:ext cx="6120680" cy="2664296"/>
          </a:xfrm>
        </p:spPr>
      </p:pic>
    </p:spTree>
    <p:extLst>
      <p:ext uri="{BB962C8B-B14F-4D97-AF65-F5344CB8AC3E}">
        <p14:creationId xmlns:p14="http://schemas.microsoft.com/office/powerpoint/2010/main" val="227316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7125113" cy="4553476"/>
          </a:xfrm>
        </p:spPr>
        <p:txBody>
          <a:bodyPr/>
          <a:lstStyle/>
          <a:p>
            <a:r>
              <a:rPr lang="ru-RU" sz="2400" dirty="0"/>
              <a:t>Начиная с </a:t>
            </a:r>
            <a:r>
              <a:rPr lang="ru-RU" sz="2400" b="1" dirty="0"/>
              <a:t>3–4 лет</a:t>
            </a:r>
            <a:r>
              <a:rPr lang="ru-RU" sz="2400" dirty="0"/>
              <a:t>, для ребенка важность контактов с друзьями неоценима. Поэтому именно </a:t>
            </a:r>
            <a:r>
              <a:rPr lang="ru-RU" sz="2400" b="1" dirty="0"/>
              <a:t>родители должны взять на себя ответственность и предпринять активные действия, если ребенок:</a:t>
            </a:r>
            <a:r>
              <a:rPr lang="ru-RU" sz="2400" dirty="0"/>
              <a:t> </a:t>
            </a:r>
            <a:br>
              <a:rPr lang="ru-RU" sz="2400" dirty="0"/>
            </a:br>
            <a:r>
              <a:rPr lang="ru-RU" sz="2400" dirty="0"/>
              <a:t/>
            </a:r>
            <a:br>
              <a:rPr lang="ru-RU" sz="2400" dirty="0"/>
            </a:br>
            <a:r>
              <a:rPr lang="ru-RU" sz="2400" b="1" i="1" dirty="0"/>
              <a:t>•    жалуется на отсутствие друзей и нежелание сверстников общаться с ним; </a:t>
            </a:r>
            <a:br>
              <a:rPr lang="ru-RU" sz="2400" b="1" i="1" dirty="0"/>
            </a:br>
            <a:r>
              <a:rPr lang="ru-RU" sz="2400" b="1" i="1" dirty="0"/>
              <a:t/>
            </a:r>
            <a:br>
              <a:rPr lang="ru-RU" sz="2400" b="1" i="1" dirty="0"/>
            </a:br>
            <a:r>
              <a:rPr lang="ru-RU" sz="2400" b="1" i="1" dirty="0"/>
              <a:t>•    с неохотой идет или радуется любой возможности не пойти в детский садик;</a:t>
            </a:r>
            <a:br>
              <a:rPr lang="ru-RU" sz="2400" b="1" i="1" dirty="0"/>
            </a:br>
            <a:r>
              <a:rPr lang="ru-RU" sz="2400" b="1" i="1" dirty="0"/>
              <a:t/>
            </a:r>
            <a:br>
              <a:rPr lang="ru-RU" sz="2400" b="1" i="1" dirty="0"/>
            </a:br>
            <a:endParaRPr lang="ru-RU" sz="24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4869160"/>
            <a:ext cx="5976664" cy="1656184"/>
          </a:xfrm>
        </p:spPr>
      </p:pic>
    </p:spTree>
    <p:extLst>
      <p:ext uri="{BB962C8B-B14F-4D97-AF65-F5344CB8AC3E}">
        <p14:creationId xmlns:p14="http://schemas.microsoft.com/office/powerpoint/2010/main" val="1167304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7125113" cy="3977412"/>
          </a:xfrm>
        </p:spPr>
        <p:txBody>
          <a:bodyPr/>
          <a:lstStyle/>
          <a:p>
            <a:r>
              <a:rPr lang="ru-RU" dirty="0" smtClean="0"/>
              <a:t>Причины:</a:t>
            </a:r>
            <a:br>
              <a:rPr lang="ru-RU" dirty="0" smtClean="0"/>
            </a:br>
            <a:r>
              <a:rPr lang="ru-RU" sz="2400" dirty="0" smtClean="0"/>
              <a:t>1.</a:t>
            </a:r>
            <a:r>
              <a:rPr lang="ru-RU" sz="2400" dirty="0"/>
              <a:t> </a:t>
            </a:r>
            <a:r>
              <a:rPr lang="ru-RU" sz="2400" dirty="0" smtClean="0"/>
              <a:t>Нарушения </a:t>
            </a:r>
            <a:r>
              <a:rPr lang="ru-RU" sz="2400" dirty="0"/>
              <a:t>в сфере семейного </a:t>
            </a:r>
            <a:r>
              <a:rPr lang="ru-RU" sz="2400" dirty="0" smtClean="0"/>
              <a:t>воспитания. </a:t>
            </a:r>
            <a:br>
              <a:rPr lang="ru-RU" sz="2400" dirty="0" smtClean="0"/>
            </a:br>
            <a:r>
              <a:rPr lang="ru-RU" sz="2400" dirty="0" smtClean="0"/>
              <a:t>2.</a:t>
            </a:r>
            <a:r>
              <a:rPr lang="ru-RU" sz="2400" dirty="0"/>
              <a:t> </a:t>
            </a:r>
            <a:r>
              <a:rPr lang="ru-RU" sz="2400" dirty="0" smtClean="0"/>
              <a:t>В </a:t>
            </a:r>
            <a:r>
              <a:rPr lang="ru-RU" sz="2400" dirty="0"/>
              <a:t>связи с личностными </a:t>
            </a:r>
            <a:r>
              <a:rPr lang="ru-RU" sz="2400" dirty="0" smtClean="0"/>
              <a:t>особенностями (повышенная </a:t>
            </a:r>
            <a:r>
              <a:rPr lang="ru-RU" sz="2400" dirty="0"/>
              <a:t>эмоциональность, замкнутость и застенчивость</a:t>
            </a:r>
            <a:r>
              <a:rPr lang="ru-RU" sz="2400" dirty="0" smtClean="0"/>
              <a:t>).</a:t>
            </a:r>
            <a:br>
              <a:rPr lang="ru-RU" sz="2400" dirty="0" smtClean="0"/>
            </a:br>
            <a:r>
              <a:rPr lang="ru-RU" sz="2400" dirty="0" smtClean="0"/>
              <a:t>3.</a:t>
            </a:r>
            <a:r>
              <a:rPr lang="ru-RU" sz="2400" dirty="0"/>
              <a:t> </a:t>
            </a:r>
            <a:r>
              <a:rPr lang="ru-RU" sz="2400" dirty="0" smtClean="0"/>
              <a:t>Дозволенность современным детям много времени проводить у  компьютера.</a:t>
            </a:r>
            <a:br>
              <a:rPr lang="ru-RU" sz="2400" dirty="0" smtClean="0"/>
            </a:br>
            <a:r>
              <a:rPr lang="ru-RU" sz="2400" dirty="0" smtClean="0"/>
              <a:t/>
            </a:r>
            <a:br>
              <a:rPr lang="ru-RU" sz="2400" dirty="0" smtClean="0"/>
            </a:b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3648" y="3284984"/>
            <a:ext cx="6120679" cy="3573016"/>
          </a:xfrm>
        </p:spPr>
      </p:pic>
    </p:spTree>
    <p:extLst>
      <p:ext uri="{BB962C8B-B14F-4D97-AF65-F5344CB8AC3E}">
        <p14:creationId xmlns:p14="http://schemas.microsoft.com/office/powerpoint/2010/main" val="95871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4"/>
            <a:ext cx="7125113" cy="5705604"/>
          </a:xfrm>
        </p:spPr>
        <p:txBody>
          <a:bodyPr/>
          <a:lstStyle/>
          <a:p>
            <a:r>
              <a:rPr lang="ru-RU" sz="2400" b="1" i="1" dirty="0" smtClean="0"/>
              <a:t>Способы устранения проблемы:</a:t>
            </a:r>
            <a:br>
              <a:rPr lang="ru-RU" sz="2400" b="1" i="1" dirty="0" smtClean="0"/>
            </a:br>
            <a:r>
              <a:rPr lang="ru-RU" sz="1800" b="1" i="1" dirty="0" smtClean="0"/>
              <a:t>1</a:t>
            </a:r>
            <a:r>
              <a:rPr lang="ru-RU" sz="1800" b="1" i="1" dirty="0"/>
              <a:t>. Давать ребенку возможность общаться с друзьями и его одногодками</a:t>
            </a:r>
            <a:r>
              <a:rPr lang="ru-RU" sz="1800" b="1" i="1" dirty="0" smtClean="0"/>
              <a:t>.</a:t>
            </a:r>
            <a:br>
              <a:rPr lang="ru-RU" sz="1800" b="1" i="1" dirty="0" smtClean="0"/>
            </a:br>
            <a:r>
              <a:rPr lang="ru-RU" sz="1800" b="1" i="1" dirty="0" smtClean="0"/>
              <a:t> </a:t>
            </a:r>
            <a:r>
              <a:rPr lang="ru-RU" sz="1800" b="1" i="1" dirty="0"/>
              <a:t/>
            </a:r>
            <a:br>
              <a:rPr lang="ru-RU" sz="1800" b="1" i="1" dirty="0"/>
            </a:br>
            <a:r>
              <a:rPr lang="ru-RU" sz="1800" b="1" i="1" dirty="0"/>
              <a:t>2. Предоставлять детям возможность действовать самостоятельно, проявлять инициативу и свои способности. </a:t>
            </a:r>
            <a:br>
              <a:rPr lang="ru-RU" sz="1800" b="1" i="1" dirty="0"/>
            </a:br>
            <a:r>
              <a:rPr lang="ru-RU" sz="1800" b="1" i="1" dirty="0"/>
              <a:t/>
            </a:r>
            <a:br>
              <a:rPr lang="ru-RU" sz="1800" b="1" i="1" dirty="0"/>
            </a:br>
            <a:r>
              <a:rPr lang="ru-RU" sz="1800" b="1" i="1" dirty="0"/>
              <a:t>3. Помогать ребенку мириться с приятелями и стремиться как можно больше узнавать про них. </a:t>
            </a:r>
            <a:br>
              <a:rPr lang="ru-RU" sz="1800" b="1" i="1" dirty="0"/>
            </a:br>
            <a:r>
              <a:rPr lang="ru-RU" sz="1800" b="1" i="1" dirty="0"/>
              <a:t/>
            </a:r>
            <a:br>
              <a:rPr lang="ru-RU" sz="1800" b="1" i="1" dirty="0"/>
            </a:br>
            <a:r>
              <a:rPr lang="ru-RU" sz="1800" b="1" i="1" dirty="0"/>
              <a:t>4. Стараться качественно проводить время с ребенком, например играть, веселиться, шалить как бы «на равных». </a:t>
            </a:r>
            <a:br>
              <a:rPr lang="ru-RU" sz="1800" b="1" i="1" dirty="0"/>
            </a:br>
            <a:r>
              <a:rPr lang="ru-RU" sz="1800" b="1" i="1" dirty="0"/>
              <a:t/>
            </a:r>
            <a:br>
              <a:rPr lang="ru-RU" sz="1800" b="1" i="1" dirty="0"/>
            </a:br>
            <a:r>
              <a:rPr lang="ru-RU" sz="1800" b="1" i="1" dirty="0"/>
              <a:t>5. Учить ребенка открыто и спокойно высказывать собственное мнение, доказывать его, не повышая голоса, без истерик и обид. </a:t>
            </a:r>
            <a:r>
              <a:rPr lang="ru-RU" sz="1800" dirty="0"/>
              <a:t/>
            </a:r>
            <a:br>
              <a:rPr lang="ru-RU" sz="1800" dirty="0"/>
            </a:br>
            <a:endParaRPr lang="ru-RU" sz="18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44208" y="31656"/>
            <a:ext cx="2528089" cy="1916832"/>
          </a:xfrm>
        </p:spPr>
      </p:pic>
    </p:spTree>
    <p:extLst>
      <p:ext uri="{BB962C8B-B14F-4D97-AF65-F5344CB8AC3E}">
        <p14:creationId xmlns:p14="http://schemas.microsoft.com/office/powerpoint/2010/main" val="828823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TM02455596[[fn=Весна]]</Template>
  <TotalTime>216</TotalTime>
  <Words>408</Words>
  <Application>Microsoft Office PowerPoint</Application>
  <PresentationFormat>Экран (4:3)</PresentationFormat>
  <Paragraphs>18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Spring</vt:lpstr>
      <vt:lpstr>Как помочь ребенку подружиться со сверстниками?</vt:lpstr>
      <vt:lpstr>Тянуться к сверстникам, играть с другими детьми — это естественные потребности любого ребенка. Тем не менее, попадая в новый коллектив, даже взрослые люди теряются, что уж говорить про детей! Помимо особенностей характера ребенка, существует множество мелочей, на которые родители зачастую не обращают внимания. А тем временем они очень сильно влияют на развитие нормальных дружеских отношений. Дети десятки раз в день могут ругаться и мириться, спорить, смеяться и расстраиваться. Их жизнь еще более стремительна и разнообразна, чем у нас, взрослых. И в этом хороводе эмоций каждая деталь имеет значение! </vt:lpstr>
      <vt:lpstr> Большинству родителей жизнь их чада кажется успешной и счастливой, когда сын или дочь в кругу друзей и близко общается со своими сверстниками. Но стоит услышать фразы «почему со мной не  играют», «никто не хочет со мной дружить», «не пойду на улицу, мне там грустно», как возникает чувство беспомощности и отчаянья, злости на других детей, их родителей и собственного ребенка, вплоть до самообвинений. Ведь детсадовская  компания – это упрощенная модель общества и в ней отрабатывается навык взаимоотношений с окружающими, а реакция на ребенка сверстников формирует его представление о себе и отношение к своей личности.  </vt:lpstr>
      <vt:lpstr>Что же такое дружба?</vt:lpstr>
      <vt:lpstr>Дружба – это близкие и добровольные отношения, являющиеся для ребенка источником эмоциональной поддержки и сопереживания</vt:lpstr>
      <vt:lpstr>Впервые интерес к контакту с другими детьми возникает у 2-3 летнего ребенка.  Становясь старше, 3-6(7) лет будут дружить  с теми, кто предложит поиграть со своими игрушками , не ябедничает, не плачет и не бьется.  Слово «друг» прочно закрепляется в детском словаре на 3-5-м году жизни.</vt:lpstr>
      <vt:lpstr>Начиная с 3–4 лет, для ребенка важность контактов с друзьями неоценима. Поэтому именно родители должны взять на себя ответственность и предпринять активные действия, если ребенок:   •    жалуется на отсутствие друзей и нежелание сверстников общаться с ним;   •    с неохотой идет или радуется любой возможности не пойти в детский садик;  </vt:lpstr>
      <vt:lpstr>Причины: 1. Нарушения в сфере семейного воспитания.  2. В связи с личностными особенностями (повышенная эмоциональность, замкнутость и застенчивость). 3. Дозволенность современным детям много времени проводить у  компьютера.  </vt:lpstr>
      <vt:lpstr>Способы устранения проблемы: 1. Давать ребенку возможность общаться с друзьями и его одногодками.   2. Предоставлять детям возможность действовать самостоятельно, проявлять инициативу и свои способности.   3. Помогать ребенку мириться с приятелями и стремиться как можно больше узнавать про них.   4. Стараться качественно проводить время с ребенком, например играть, веселиться, шалить как бы «на равных».   5. Учить ребенка открыто и спокойно высказывать собственное мнение, доказывать его, не повышая голоса, без истерик и обид.  </vt:lpstr>
      <vt:lpstr>Как можно ребенка подготовить для общения со сверстниками?</vt:lpstr>
      <vt:lpstr>Важно также успокоиться и перестать чрезмерно заботиться и беспокоиться о ребенке, беспрекословно выполнять любые его желания и соглашаться с предлагаемыми им правилами игры. Такой стиль взаимоотношений позволит детям научиться решать многие возникающие проблемы самостоятельно, справляться с собственным эгоизмом и играть совместно с другими мальчиками и девочками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помочь ребенку подружиться со сверстниками?</dc:title>
  <dc:creator>леан</dc:creator>
  <cp:lastModifiedBy>леан</cp:lastModifiedBy>
  <cp:revision>22</cp:revision>
  <dcterms:created xsi:type="dcterms:W3CDTF">2016-02-17T05:42:46Z</dcterms:created>
  <dcterms:modified xsi:type="dcterms:W3CDTF">2016-02-18T07:49:58Z</dcterms:modified>
</cp:coreProperties>
</file>