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82" r:id="rId3"/>
    <p:sldId id="259" r:id="rId4"/>
    <p:sldId id="378" r:id="rId5"/>
    <p:sldId id="379" r:id="rId6"/>
    <p:sldId id="380" r:id="rId7"/>
    <p:sldId id="360" r:id="rId8"/>
    <p:sldId id="256" r:id="rId9"/>
    <p:sldId id="381" r:id="rId10"/>
    <p:sldId id="383" r:id="rId11"/>
    <p:sldId id="384" r:id="rId12"/>
    <p:sldId id="385" r:id="rId13"/>
    <p:sldId id="386" r:id="rId14"/>
    <p:sldId id="387" r:id="rId15"/>
    <p:sldId id="374" r:id="rId16"/>
    <p:sldId id="261" r:id="rId17"/>
    <p:sldId id="269" r:id="rId18"/>
    <p:sldId id="371" r:id="rId19"/>
    <p:sldId id="375" r:id="rId20"/>
    <p:sldId id="36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9900"/>
    <a:srgbClr val="ED55D7"/>
    <a:srgbClr val="0000CC"/>
    <a:srgbClr val="660033"/>
    <a:srgbClr val="FF0000"/>
    <a:srgbClr val="000066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AA7E8B9-214C-4537-9070-B51515453960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A732847-76AF-43DD-BCB1-9A2DECF1C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2618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732847-76AF-43DD-BCB1-9A2DECF1CCF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C1D11-C959-4E72-A08D-3A76DC844C23}" type="datetime1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6B17B-CF97-4241-99B0-716D40A80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A8A38-D994-413D-852A-840FAB4EB12E}" type="datetime1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45EC7-4521-4ED1-99BA-2AB909344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03B38-94EE-4BC5-9B16-33E3E4E47511}" type="datetime1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A1FE6-02BB-40E3-8515-21331A92F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491FE-751A-481F-B82B-44CB2908508D}" type="datetime1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B9948-6244-4A13-9E9A-B753AF918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B736C-D5C6-4122-A677-1B4C1761D165}" type="datetime1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8827B-67E4-4456-BABD-E57897F70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790DF-D2FB-4629-9F05-65F912CD5F6A}" type="datetime1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A7127-F582-46C1-A7D8-604416B00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84ADB-3D4E-45FC-8402-427E0830B88C}" type="datetime1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06180-D76C-4441-8868-F48B5AC77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49308-37A3-4059-93F6-C3B6DB582C77}" type="datetime1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2211D-DFB7-45DA-BBF5-4FC4DA4DE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5FC0B-9165-4435-B485-322F56C7E515}" type="datetime1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A00E9-B867-4FEF-9F24-58102C13C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BDEDA-3C20-4BE6-AFC4-E073FBF74EDC}" type="datetime1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0F40A-0D71-481C-ABD6-47B5A7B95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86B7F-E575-42C5-B45A-F9DEAD30B210}" type="datetime1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2A91F-9CD9-44C2-BB94-F4DB9C62E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880C9-0691-412B-80DA-89520AC6E987}" type="datetime1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2B634-FBEF-4B10-A0BB-17E07ED10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87DEA-D1E9-4A0D-BE0B-A7756E97D466}" type="datetime1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4F782-C9D9-4935-90A2-6925AA131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E4A6A-E570-48BD-8EC8-B08E9F1FD06E}" type="datetime1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5FCBE-9FE2-4D9C-9B55-CCEABDBA8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74579-DA17-4E83-A059-CE35969CA8DE}" type="datetime1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D0F02-B1B6-48A9-83AC-CE6F8D95C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79D65-53B7-43BD-B7B0-F980F84B61D2}" type="datetime1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55F79-058D-4020-BAF5-406E8FDEE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542BF-6817-45A5-9838-0D764EFFCB87}" type="datetime1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00D6B-D8CA-45DC-9432-411A9B2F0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99E9CE55-942B-4A7B-89FB-EFBCC2267614}" type="datetime1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01374734-2003-4801-9DF1-08120D18E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66CC"/>
            </a:gs>
            <a:gs pos="100000">
              <a:srgbClr val="FFFF6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332656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сад №315» г.о.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Самара</a:t>
            </a:r>
            <a: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Monotype Corsiva" pitchFamily="66" charset="0"/>
              </a:rPr>
              <a:t>Виды изобразительной деятельности в работе с детьми дошкольного возраста</a:t>
            </a:r>
            <a:r>
              <a:rPr lang="ru-RU" sz="3600" b="1" dirty="0" smtClean="0">
                <a:solidFill>
                  <a:srgbClr val="0000CC"/>
                </a:solidFill>
                <a:latin typeface="Monotype Corsiva" pitchFamily="66" charset="0"/>
              </a:rPr>
              <a:t>.</a:t>
            </a:r>
            <a:br>
              <a:rPr lang="ru-RU" sz="3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endParaRPr lang="ru-RU" sz="3600" b="1" dirty="0" smtClean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499992" y="6093296"/>
            <a:ext cx="4248472" cy="504056"/>
          </a:xfrm>
        </p:spPr>
        <p:txBody>
          <a:bodyPr/>
          <a:lstStyle/>
          <a:p>
            <a:r>
              <a:rPr lang="ru-RU" sz="2800" dirty="0" smtClean="0">
                <a:latin typeface="Monotype Corsiva" pitchFamily="66" charset="0"/>
              </a:rPr>
              <a:t>Выполнила: Хасанова Л.М. 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0962" name="Picture 2" descr="http://www.maam.ru/upload/blogs/detsad-32184-1441556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8030" y="2060848"/>
            <a:ext cx="5345372" cy="400506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FF99"/>
            </a:gs>
            <a:gs pos="100000">
              <a:srgbClr val="FFFF6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245591"/>
            <a:ext cx="820891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a typeface="Calibri" pitchFamily="34" charset="0"/>
              <a:cs typeface="Times New Roman" pitchFamily="18" charset="0"/>
            </a:endParaRPr>
          </a:p>
          <a:p>
            <a:r>
              <a:rPr lang="ru-RU" sz="2400" b="0" dirty="0" smtClean="0">
                <a:latin typeface="Monotype Corsiva" pitchFamily="66" charset="0"/>
              </a:rPr>
              <a:t>        </a:t>
            </a:r>
            <a:r>
              <a:rPr lang="ru-RU" sz="2400" dirty="0" smtClean="0">
                <a:latin typeface="Monotype Corsiva" pitchFamily="66" charset="0"/>
              </a:rPr>
              <a:t>Обратная </a:t>
            </a:r>
            <a:r>
              <a:rPr lang="ru-RU" sz="2400" dirty="0" err="1" smtClean="0">
                <a:latin typeface="Monotype Corsiva" pitchFamily="66" charset="0"/>
              </a:rPr>
              <a:t>пластилинография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b="0" dirty="0" smtClean="0">
                <a:latin typeface="Monotype Corsiva" pitchFamily="66" charset="0"/>
              </a:rPr>
              <a:t>- (витражная) изображение лепной картины с обратной стороны горизонтальной поверхности (с обозначением контура).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Picture 6" descr="P8210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4726673" cy="37444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http://kladraz.ru/upload/comments/1130_acc344c55aebe2a1ca96d9579aa462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80928"/>
            <a:ext cx="4000468" cy="26642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FF99"/>
            </a:gs>
            <a:gs pos="100000">
              <a:srgbClr val="FFFF6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339781"/>
            <a:ext cx="8208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552" y="580662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Контурная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пластилинография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- изображение объекта по контуру, с использованием «жгутиков».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Picture 5" descr="Zmey_plastilinigrafi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601510" cy="33999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9" name="Picture 5" descr="http://ped-kopilka.com.ua/images/photos/medium/artikl01/f54e50b5a0342025824e0d5e5f1a60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85392"/>
            <a:ext cx="3895910" cy="547260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FF99"/>
            </a:gs>
            <a:gs pos="100000">
              <a:srgbClr val="FFFF6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339781"/>
            <a:ext cx="8208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539552" y="475119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Многослойная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пластилинография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–объемное изображение лепной картины на горизонтальной поверхности, с последовательным нанесением слоев.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Picture 6" descr="7017e9e62e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422963" cy="295232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22" name="Picture 2" descr="http://www.stihi.ru/pics/2012/02/20/9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3825154" cy="424847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FF99"/>
            </a:gs>
            <a:gs pos="100000">
              <a:srgbClr val="FFFF6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339781"/>
            <a:ext cx="8208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539551" y="400642"/>
            <a:ext cx="82809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Модульная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пластилинография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– изображение лепной картины на горизонтальной поверхности с использованием валиков, шариков, косичек, многослойных дисков.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Picture 5" descr="5767_Ovchinnikov_Leonid_Zhar_ptica_plastilinoplast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321175" cy="304006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1443" name="Picture 3" descr="http://www.maam.ru/upload/blogs/detsad-189359-1446626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429000"/>
            <a:ext cx="4576526" cy="3429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FF99"/>
            </a:gs>
            <a:gs pos="100000">
              <a:srgbClr val="FFFF6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339781"/>
            <a:ext cx="8208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467544" y="483371"/>
            <a:ext cx="86764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Мозаичная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пластилинография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изображение лепной картины на горизонтальной поверхности с помощью шариков из пластилина или шарикового пластилина.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Picture 7" descr="28242_Scherbakova_Elizaveta_griby_plastilinografi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061" y="1772815"/>
            <a:ext cx="3560859" cy="489654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3491" name="Picture 3" descr="https://im1-tub-ru.yandex.net/i?id=5a5f97ba5fb48abf2ceca73bcc4af6a4&amp;n=33&amp;h=215&amp;w=2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700808"/>
            <a:ext cx="4623246" cy="489654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EE4634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b="1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Пластилинография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в младшем дошкольном возрасте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73238"/>
            <a:ext cx="8015288" cy="4535487"/>
          </a:xfrm>
        </p:spPr>
        <p:txBody>
          <a:bodyPr/>
          <a:lstStyle/>
          <a:p>
            <a:pPr marL="609600" indent="-609600">
              <a:buFontTx/>
              <a:buNone/>
              <a:defRPr/>
            </a:pPr>
            <a:r>
              <a:rPr lang="ru-RU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</a:t>
            </a:r>
            <a:endParaRPr lang="ru-RU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197" name="Picture 5" descr="http://ped-kopilka.ru/images/36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268760"/>
            <a:ext cx="4032448" cy="302433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199" name="Picture 7" descr="http://www.pitermamam.ru/files/other/2educational%20classes%20for%20childr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221088"/>
            <a:ext cx="4276725" cy="23812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201" name="Picture 9" descr="http://static4.milionkobiet.pl/files/2011_11/.thumbnails/662x441/82edcf9b4f970ed88b27dd9504b67942_a0d8b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556792"/>
            <a:ext cx="3458996" cy="230425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CCCC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9225" name="Picture 9" descr="http://ped-kopilka.ru/images/photos/cb7491ddc0897a8f6af25b0db17b39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924944"/>
            <a:ext cx="4896544" cy="367240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223" name="Picture 7" descr="C:\Users\HOME\Desktop\plasticine-rainbow-25460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4338836" cy="288032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00"/>
            </a:gs>
            <a:gs pos="100000">
              <a:srgbClr val="FF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0244" name="Picture 4" descr="http://www.maam.ru/upload/blogs/detsad-238297-1410070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7"/>
            <a:ext cx="3744416" cy="280831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6" name="Picture 6" descr="https://portal.iv-edu.ru/dep/mouovichrn/mkdourodn/DocLib/%D0%BA%D1%80%D1%83%D0%B6%D0%BA%D0%B8/%D1%88%D0%BE%D1%88%D0%B8%D0%BD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140968"/>
            <a:ext cx="4267200" cy="320040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602" name="Picture 2" descr="http://www.maam.ru/upload/blogs/detsad-87650-14296455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429000"/>
            <a:ext cx="2154585" cy="284899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604" name="Picture 4" descr="http://cs540102.vk.me/c7003/v7003450/8268/DeKSFZvEMl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76672"/>
            <a:ext cx="2625706" cy="237626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2"/>
            </a:gs>
            <a:gs pos="100000">
              <a:srgbClr val="3BC6E7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b="1" u="sng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Пластилинография</a:t>
            </a:r>
            <a:r>
              <a:rPr lang="ru-RU" sz="3600" b="1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3600" b="1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 старшем дошкольном возрасте</a:t>
            </a:r>
            <a:endParaRPr lang="ru-RU" sz="3600" b="1" u="sng" dirty="0" smtClean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4580" name="Picture 4" descr="http://www.maam.ru/upload/blogs/7cc9fccf102d85649b482abab9a462e3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140968"/>
            <a:ext cx="4707349" cy="352839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578" name="Picture 2" descr="http://mbdou464.caduk.ru/images/p54_cci03022014_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786721" cy="302433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tx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maam.ru/images/users/photos/medium/a89402f5471cda931a3a0333cf704b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476875" cy="41052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3556" name="Picture 4" descr="http://kladraz.ru/upload/comments/1130_acc344c55aebe2a1ca96d9579aa462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01008"/>
            <a:ext cx="4733925" cy="315277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66CC"/>
            </a:gs>
            <a:gs pos="100000">
              <a:srgbClr val="FFFF6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9138" y="0"/>
            <a:ext cx="8424862" cy="1628775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Пластилинография</a:t>
            </a:r>
            <a:endParaRPr lang="ru-RU" sz="6600" b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" name="Picture 9" descr="ec1f7653ed5c[1]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07704" y="1300446"/>
            <a:ext cx="6192688" cy="5370222"/>
          </a:xfrm>
          <a:prstGeom prst="rect">
            <a:avLst/>
          </a:prstGeom>
          <a:noFill/>
          <a:ln>
            <a:noFill/>
          </a:ln>
          <a:effectLst>
            <a:outerShdw blurRad="88900" dist="50800" dir="5400000" algn="ctr" rotWithShape="0">
              <a:schemeClr val="bg1">
                <a:alpha val="43000"/>
              </a:schemeClr>
            </a:outerShdw>
            <a:softEdge rad="127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pPr lvl="0">
              <a:defRPr/>
            </a:pPr>
            <a:r>
              <a:rPr lang="ru-RU" sz="2800" b="1" dirty="0" err="1" smtClean="0">
                <a:solidFill>
                  <a:srgbClr val="0000CC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Пластилинография</a:t>
            </a:r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– это универсальный метод развития эстетического вкуса, мелкой моторики пальцев,  творческих способностей  дошкольников любого возраста.</a:t>
            </a:r>
            <a:r>
              <a:rPr lang="ru-RU" sz="4000" b="1" dirty="0" smtClean="0">
                <a:solidFill>
                  <a:srgbClr val="0000CC"/>
                </a:solidFill>
                <a:latin typeface="Monotype Corsiva" pitchFamily="66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00CC"/>
                </a:solidFill>
                <a:latin typeface="Monotype Corsiva" pitchFamily="66" charset="0"/>
                <a:cs typeface="Arial" pitchFamily="34" charset="0"/>
              </a:rPr>
            </a:br>
            <a:endParaRPr lang="ru-RU" sz="40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buFontTx/>
              <a:buNone/>
              <a:defRPr/>
            </a:pPr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3" descr="http://sto-talantov.ru/wp-content/uploads/2015/10/%D0%BF%D0%BB%D0%B0%D1%81%D1%82%D0%B8%D0%BB%D0%B8%D0%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3456384" cy="345638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http://ped-kopilka.ru/images/photos/medium/02fd1309bfa9fd5fee10e66216883a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905672"/>
            <a:ext cx="4191657" cy="295232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5" descr="http://cs543107.vk.me/v543107581/15de6/s6F2vnIj7A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412776"/>
            <a:ext cx="3240360" cy="36004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99"/>
            </a:gs>
            <a:gs pos="100000">
              <a:srgbClr val="FF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Что такое « </a:t>
            </a:r>
            <a:r>
              <a:rPr lang="ru-RU" sz="4000" b="1" u="sng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Пластилинография</a:t>
            </a:r>
            <a:r>
              <a:rPr lang="ru-RU" sz="4000" b="1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»?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60800"/>
            <a:ext cx="9144000" cy="23764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     </a:t>
            </a:r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Пластилинография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— это нетрадиционная техника лепки, которая выражается в  «рисовании» пластилином более или менее выпуклых по объёму (барельефных) изображений на горизонтальной поверхности.</a:t>
            </a:r>
          </a:p>
        </p:txBody>
      </p:sp>
      <p:pic>
        <p:nvPicPr>
          <p:cNvPr id="6148" name="Picture 4" descr="i[1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628775"/>
            <a:ext cx="2806354" cy="187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102" name="Picture 7" descr="iCATER7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700808"/>
            <a:ext cx="295556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4103" name="Picture 9" descr="iCAB6JL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1412874"/>
            <a:ext cx="2376214" cy="247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99"/>
            </a:gs>
            <a:gs pos="100000">
              <a:srgbClr val="FF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548680"/>
            <a:ext cx="8496944" cy="597594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3600" b="1" dirty="0" smtClean="0">
                <a:solidFill>
                  <a:srgbClr val="009900"/>
                </a:solidFill>
                <a:latin typeface="Monotype Corsiva" pitchFamily="66" charset="0"/>
              </a:rPr>
              <a:t>         ЦЕЛЬ: всестороннее развитие ребёнка дошкольного возраста посредством </a:t>
            </a:r>
            <a:r>
              <a:rPr lang="ru-RU" sz="3600" b="1" dirty="0" err="1" smtClean="0">
                <a:solidFill>
                  <a:srgbClr val="009900"/>
                </a:solidFill>
                <a:latin typeface="Monotype Corsiva" pitchFamily="66" charset="0"/>
              </a:rPr>
              <a:t>пластилинографии</a:t>
            </a:r>
            <a:r>
              <a:rPr lang="ru-RU" sz="3600" b="1" dirty="0" smtClean="0">
                <a:latin typeface="Monotype Corsiva" pitchFamily="66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099" name="Picture 2" descr="https://im2-tub-ru.yandex.net/i?id=8e38467412426413ca0eca80dd585f94&amp;n=33&amp;h=215&amp;w=4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8496944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99"/>
            </a:gs>
            <a:gs pos="100000">
              <a:srgbClr val="FF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88640"/>
            <a:ext cx="8784976" cy="6048649"/>
          </a:xfrm>
        </p:spPr>
        <p:txBody>
          <a:bodyPr/>
          <a:lstStyle/>
          <a:p>
            <a:pPr>
              <a:buNone/>
              <a:defRPr/>
            </a:pPr>
            <a:r>
              <a:rPr lang="ru-RU" sz="2200" b="1" dirty="0" smtClean="0">
                <a:solidFill>
                  <a:srgbClr val="660066"/>
                </a:solidFill>
                <a:latin typeface="Monotype Corsiva" pitchFamily="66" charset="0"/>
              </a:rPr>
              <a:t>               </a:t>
            </a:r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</a:rPr>
              <a:t>ЗАДАЧИ: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</a:rPr>
              <a:t>1. Научить передавать образ предметов, явлений окружающего мира посредством </a:t>
            </a:r>
            <a:r>
              <a:rPr lang="ru-RU" sz="2400" b="1" dirty="0" err="1" smtClean="0">
                <a:solidFill>
                  <a:srgbClr val="660066"/>
                </a:solidFill>
                <a:latin typeface="Monotype Corsiva" pitchFamily="66" charset="0"/>
              </a:rPr>
              <a:t>пластилинографии</a:t>
            </a:r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</a:rPr>
              <a:t>.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</a:rPr>
              <a:t>2. Учить принимать задачу, слушать и слышать речь воспитателя действовать по образцу, а затем по словесному указанию.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</a:rPr>
              <a:t>3. Знакомить с цветовой гаммой, с вариантами композиций и разным расположением изображения на листе бумаг.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</a:rPr>
              <a:t>4. Поддерживать стремление самостоятельно сочетать знакомые техники, помогать осваивать новые, по собственной инициативе объединять различные способы изображения.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</a:rPr>
              <a:t>5. Поощрять детей воплощать в художественной форме свои представления, переживания, чувства, мысли; поддерживать личностное творческое начало.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</a:rPr>
              <a:t>6. Развивать мелкую моторику, координацию движения рук, глазомер.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660066"/>
                </a:solidFill>
                <a:latin typeface="Monotype Corsiva" pitchFamily="66" charset="0"/>
              </a:rPr>
              <a:t>7. Воспитывать навыки аккуратной работы с пластилином.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548681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Приемы работы с пластилином:</a:t>
            </a:r>
            <a:endParaRPr lang="ru-RU" sz="36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628800"/>
            <a:ext cx="38884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>
                <a:latin typeface="Monotype Corsiva" pitchFamily="66" charset="0"/>
              </a:rPr>
              <a:t>Сплющивание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>
                <a:latin typeface="Monotype Corsiva" pitchFamily="66" charset="0"/>
              </a:rPr>
              <a:t>Раскатывание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>
                <a:latin typeface="Monotype Corsiva" pitchFamily="66" charset="0"/>
              </a:rPr>
              <a:t>Вытягивание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err="1" smtClean="0">
                <a:latin typeface="Monotype Corsiva" pitchFamily="66" charset="0"/>
              </a:rPr>
              <a:t>Налепливание</a:t>
            </a:r>
            <a:endParaRPr lang="ru-RU" sz="3200" dirty="0" smtClean="0">
              <a:latin typeface="Monotype Corsiva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>
                <a:latin typeface="Monotype Corsiva" pitchFamily="66" charset="0"/>
              </a:rPr>
              <a:t>Прижимание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>
                <a:latin typeface="Monotype Corsiva" pitchFamily="66" charset="0"/>
              </a:rPr>
              <a:t>Надавливание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>
                <a:latin typeface="Monotype Corsiva" pitchFamily="66" charset="0"/>
              </a:rPr>
              <a:t> Намазывание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>
                <a:latin typeface="Monotype Corsiva" pitchFamily="66" charset="0"/>
              </a:rPr>
              <a:t>Размазывание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37890" name="Picture 2" descr="http://www.luch-pk.ru/Master-klass/foto/mkp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124745"/>
            <a:ext cx="2958637" cy="230425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7892" name="Picture 4" descr="https://im0-tub-ru.yandex.net/i?id=7ab498c7649ebe2e76d9756a0b09efdf&amp;n=33&amp;h=215&amp;w=3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852936"/>
            <a:ext cx="3291266" cy="22322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7894" name="Picture 6" descr="http://ped-kopilka.ru/images/5(41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509120"/>
            <a:ext cx="3665862" cy="201622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00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ftr" sz="quarter" idx="11"/>
          </p:nvPr>
        </p:nvSpPr>
        <p:spPr>
          <a:xfrm flipH="1" flipV="1">
            <a:off x="6019800" y="6721474"/>
            <a:ext cx="568424" cy="136525"/>
          </a:xfrm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8013700" cy="1152525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800080"/>
                </a:solidFill>
                <a:latin typeface="Monotype Corsiva" pitchFamily="66" charset="0"/>
                <a:cs typeface="Times New Roman" pitchFamily="18" charset="0"/>
              </a:rPr>
              <a:t>Материалы,  используемые в </a:t>
            </a:r>
            <a:r>
              <a:rPr lang="ru-RU" sz="3600" b="1" dirty="0" err="1" smtClean="0">
                <a:solidFill>
                  <a:srgbClr val="800080"/>
                </a:solidFill>
                <a:latin typeface="Monotype Corsiva" pitchFamily="66" charset="0"/>
                <a:cs typeface="Times New Roman" pitchFamily="18" charset="0"/>
              </a:rPr>
              <a:t>пластилинографии</a:t>
            </a:r>
            <a:endParaRPr lang="ru-RU" sz="3600" b="1" dirty="0" smtClean="0">
              <a:solidFill>
                <a:srgbClr val="80008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3068638"/>
            <a:ext cx="8208962" cy="3168650"/>
          </a:xfrm>
        </p:spPr>
        <p:txBody>
          <a:bodyPr/>
          <a:lstStyle/>
          <a:p>
            <a:pPr>
              <a:defRPr/>
            </a:pP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Пластилин (разных цветов).</a:t>
            </a:r>
          </a:p>
          <a:p>
            <a:pPr>
              <a:defRPr/>
            </a:pPr>
            <a:r>
              <a:rPr lang="ru-RU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Пластиковые дощечки для выполнения работ.</a:t>
            </a:r>
          </a:p>
          <a:p>
            <a:pPr>
              <a:defRPr/>
            </a:pPr>
            <a:r>
              <a:rPr lang="ru-RU" sz="2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Стеки.</a:t>
            </a:r>
          </a:p>
          <a:p>
            <a:pPr>
              <a:defRPr/>
            </a:pPr>
            <a:r>
              <a:rPr lang="ru-RU" sz="2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Картон (однотонный и цветной),желательно плотный.</a:t>
            </a:r>
            <a:r>
              <a:rPr lang="ru-RU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Можно также творчески использовать любые плотные поверхности: дерево, стекло, пластик.</a:t>
            </a:r>
          </a:p>
          <a:p>
            <a:pPr>
              <a:defRPr/>
            </a:pPr>
            <a:r>
              <a:rPr lang="ru-RU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Бросовый материал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 - для создания игровых фантазийных изображений: бумага разной фактуры , фантики от конфет, семечки, зернышки, пуговицы, пластиковые ёмкости и т.д.</a:t>
            </a:r>
          </a:p>
          <a:p>
            <a:pPr>
              <a:buFontTx/>
              <a:buNone/>
              <a:defRPr/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125" name="Picture 8" descr="iCAPKW4M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412776"/>
            <a:ext cx="2304256" cy="185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126" name="Picture 9" descr="iCAVVDQD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836712"/>
            <a:ext cx="1656184" cy="221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127" name="Picture 11" descr="iCAFKML3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492896"/>
            <a:ext cx="2073399" cy="207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FF99"/>
            </a:gs>
            <a:gs pos="100000">
              <a:srgbClr val="FFFF6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260350"/>
            <a:ext cx="5429250" cy="14287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Что такое пластилин?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429000"/>
            <a:ext cx="8065268" cy="3429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</a:rPr>
              <a:t>Пластилин (</a:t>
            </a:r>
            <a:r>
              <a:rPr lang="ru-RU" sz="2800" b="1" dirty="0" err="1" smtClean="0">
                <a:solidFill>
                  <a:srgbClr val="0000CC"/>
                </a:solidFill>
                <a:latin typeface="Monotype Corsiva" pitchFamily="66" charset="0"/>
              </a:rPr>
              <a:t>итал</a:t>
            </a:r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</a:rPr>
              <a:t>. </a:t>
            </a:r>
            <a:r>
              <a:rPr lang="ru-RU" sz="2800" b="1" dirty="0" err="1" smtClean="0">
                <a:solidFill>
                  <a:srgbClr val="0000CC"/>
                </a:solidFill>
                <a:latin typeface="Monotype Corsiva" pitchFamily="66" charset="0"/>
              </a:rPr>
              <a:t>plastilina</a:t>
            </a:r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</a:rPr>
              <a:t>, от </a:t>
            </a:r>
            <a:r>
              <a:rPr lang="ru-RU" sz="2800" b="1" dirty="0" err="1" smtClean="0">
                <a:solidFill>
                  <a:srgbClr val="0000CC"/>
                </a:solidFill>
                <a:latin typeface="Monotype Corsiva" pitchFamily="66" charset="0"/>
              </a:rPr>
              <a:t>др.-греч</a:t>
            </a:r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</a:rPr>
              <a:t>. </a:t>
            </a:r>
            <a:r>
              <a:rPr lang="ru-RU" sz="2800" b="1" dirty="0" err="1" smtClean="0">
                <a:solidFill>
                  <a:srgbClr val="0000CC"/>
                </a:solidFill>
                <a:latin typeface="Monotype Corsiva" pitchFamily="66" charset="0"/>
              </a:rPr>
              <a:t>πλαστός </a:t>
            </a:r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</a:rPr>
              <a:t>— лепной) — материал для лепки.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Изготовляется из очищенного и размельченного порошка глины с добавлением воска, сала и других веществ, препятствующих высыханию. Окрашивается в различные цвета.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660066"/>
                </a:solidFill>
                <a:latin typeface="Monotype Corsiva" pitchFamily="66" charset="0"/>
              </a:rPr>
              <a:t>Служит для выполнения различных фигур и изображений.</a:t>
            </a:r>
          </a:p>
        </p:txBody>
      </p:sp>
      <p:pic>
        <p:nvPicPr>
          <p:cNvPr id="6149" name="Picture 4" descr="i[3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4" y="765174"/>
            <a:ext cx="1871737" cy="18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150" name="Picture 5" descr="i[9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908720"/>
            <a:ext cx="2548170" cy="185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078" name="Picture 7" descr="iCAW7T70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7905" y="1484784"/>
            <a:ext cx="2331345" cy="174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4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4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4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FF99"/>
            </a:gs>
            <a:gs pos="100000">
              <a:srgbClr val="FFFF6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228729"/>
            <a:ext cx="82089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Прямая </a:t>
            </a:r>
            <a:r>
              <a:rPr kumimoji="0" lang="ru-RU" b="1" i="0" u="none" strike="noStrike" cap="none" normalizeH="0" dirty="0" err="1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пластилинография</a:t>
            </a:r>
            <a:r>
              <a:rPr kumimoji="0" lang="ru-RU" b="1" i="0" u="none" strike="noStrike" cap="none" normalizeH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изображение лепной картины на горизонтальной поверхности.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Picture 4" descr="zayushkina_izbush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3027661" cy="417646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22" name="Picture 2" descr="http://ped-kopilka.ru/images/konkurs/osen/32/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204864"/>
            <a:ext cx="4608512" cy="345638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3409</TotalTime>
  <Words>427</Words>
  <Application>Microsoft Office PowerPoint</Application>
  <PresentationFormat>Экран (4:3)</PresentationFormat>
  <Paragraphs>50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     муниципальное бюджетное дошкольное образовательное учреждение «Детский сад №315» г.о. Самара Виды изобразительной деятельности в работе с детьми дошкольного возраста. </vt:lpstr>
      <vt:lpstr>Пластилинография</vt:lpstr>
      <vt:lpstr>Что такое « Пластилинография »?</vt:lpstr>
      <vt:lpstr>Слайд 4</vt:lpstr>
      <vt:lpstr>Слайд 5</vt:lpstr>
      <vt:lpstr>Слайд 6</vt:lpstr>
      <vt:lpstr>Материалы,  используемые в пластилинографии</vt:lpstr>
      <vt:lpstr> Что такое пластилин?</vt:lpstr>
      <vt:lpstr>Слайд 9</vt:lpstr>
      <vt:lpstr>Слайд 10</vt:lpstr>
      <vt:lpstr>Слайд 11</vt:lpstr>
      <vt:lpstr>Слайд 12</vt:lpstr>
      <vt:lpstr>Слайд 13</vt:lpstr>
      <vt:lpstr>Слайд 14</vt:lpstr>
      <vt:lpstr>Пластилинография  в младшем дошкольном возрасте</vt:lpstr>
      <vt:lpstr>Слайд 16</vt:lpstr>
      <vt:lpstr>Слайд 17</vt:lpstr>
      <vt:lpstr>Пластилинография  в старшем дошкольном возрасте</vt:lpstr>
      <vt:lpstr>Слайд 19</vt:lpstr>
      <vt:lpstr>Пластилинография – это универсальный метод развития эстетического вкуса, мелкой моторики пальцев,  творческих способностей  дошкольников любого возраста. 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</dc:creator>
  <cp:lastModifiedBy>HOME</cp:lastModifiedBy>
  <cp:revision>768</cp:revision>
  <dcterms:created xsi:type="dcterms:W3CDTF">2011-05-21T12:36:00Z</dcterms:created>
  <dcterms:modified xsi:type="dcterms:W3CDTF">2016-02-17T17:52:38Z</dcterms:modified>
</cp:coreProperties>
</file>