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72" r:id="rId9"/>
    <p:sldId id="273" r:id="rId10"/>
    <p:sldId id="263" r:id="rId11"/>
    <p:sldId id="27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B5436-5F6D-45F5-8803-2D0B8C3E32BF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F7CF1-7B3A-4927-A836-66A4AA729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5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ьтмеен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7CF1-7B3A-4927-A836-66A4AA7290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7494E7-01EE-462F-A16D-23BEA99A6FE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4A6FF7-9801-4A19-B9B0-219AB6449AA0}" type="datetimeFigureOut">
              <a:rPr lang="ru-RU" smtClean="0"/>
              <a:t>22.02.2016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2077" cy="6858000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5" name="Прямоугольник 4"/>
          <p:cNvSpPr/>
          <p:nvPr/>
        </p:nvSpPr>
        <p:spPr>
          <a:xfrm>
            <a:off x="1259632" y="1340768"/>
            <a:ext cx="75608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ПРОЕКТ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r>
              <a:rPr lang="ru-RU" sz="4800" b="1" u="sng" dirty="0">
                <a:solidFill>
                  <a:srgbClr val="00B05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«ЭКОЛОГИЧЕСКАЯ ТРОПА»</a:t>
            </a:r>
            <a:endParaRPr lang="ru-RU" sz="4800" b="1" u="sng" dirty="0">
              <a:solidFill>
                <a:srgbClr val="00B050"/>
              </a:solidFill>
              <a:latin typeface="Monotype Corsiva" panose="03010101010201010101" pitchFamily="66" charset="0"/>
            </a:endParaRPr>
          </a:p>
          <a:p>
            <a:r>
              <a:rPr lang="ru-RU" sz="3600" b="1" dirty="0" smtClean="0">
                <a:solidFill>
                  <a:srgbClr val="FF660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СРЕДНЯЯ   ГРУППА   № </a:t>
            </a:r>
            <a:r>
              <a:rPr lang="ru-RU" sz="3600" b="1" dirty="0">
                <a:solidFill>
                  <a:srgbClr val="FF660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2 </a:t>
            </a:r>
            <a:endParaRPr lang="ru-RU" sz="3600" b="1" dirty="0" smtClean="0">
              <a:solidFill>
                <a:srgbClr val="FF6600"/>
              </a:solidFill>
              <a:effectLst>
                <a:reflection blurRad="6350" stA="60000" endA="900" endPos="58000" dir="5400000" sy="-100000" algn="bl"/>
              </a:effectLst>
              <a:latin typeface="Monotype Corsiva" panose="03010101010201010101" pitchFamily="66" charset="0"/>
            </a:endParaRPr>
          </a:p>
          <a:p>
            <a:r>
              <a:rPr lang="ru-RU" sz="3600" b="1" dirty="0" smtClean="0">
                <a:solidFill>
                  <a:srgbClr val="FF660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    « </a:t>
            </a:r>
            <a:r>
              <a:rPr lang="ru-RU" sz="3600" b="1" dirty="0">
                <a:solidFill>
                  <a:srgbClr val="FF660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КАРАПУЗЫ</a:t>
            </a:r>
            <a:r>
              <a:rPr lang="ru-RU" sz="3600" b="1" dirty="0" smtClean="0">
                <a:solidFill>
                  <a:srgbClr val="FF660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»</a:t>
            </a:r>
          </a:p>
          <a:p>
            <a:pPr algn="r"/>
            <a:r>
              <a:rPr lang="ru-RU" sz="3200" dirty="0" smtClean="0">
                <a:solidFill>
                  <a:srgbClr val="00206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Воспитатель Наумова Марина Леонидовна</a:t>
            </a:r>
          </a:p>
          <a:p>
            <a:pPr algn="r"/>
            <a:endParaRPr lang="ru-RU" sz="3200" dirty="0">
              <a:effectLst>
                <a:reflection blurRad="6350" stA="60000" endA="900" endPos="58000" dir="5400000" sy="-100000" algn="bl"/>
              </a:effectLst>
              <a:latin typeface="Monotype Corsiva" panose="03010101010201010101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60000" endA="900" endPos="58000" dir="5400000" sy="-100000" algn="bl"/>
                </a:effectLst>
                <a:latin typeface="Monotype Corsiva" panose="03010101010201010101" pitchFamily="66" charset="0"/>
              </a:rPr>
              <a:t>2014</a:t>
            </a:r>
            <a:endParaRPr lang="ru-RU" sz="2400" b="1" dirty="0">
              <a:solidFill>
                <a:srgbClr val="002060"/>
              </a:solidFill>
              <a:effectLst>
                <a:reflection blurRad="6350" stA="60000" endA="900" endPos="58000" dir="5400000" sy="-100000" algn="bl"/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72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486"/>
            <a:ext cx="9143999" cy="6858000"/>
          </a:xfrm>
          <a:prstGeom prst="rect">
            <a:avLst/>
          </a:prstGeom>
          <a:solidFill>
            <a:srgbClr val="FFFFCC"/>
          </a:solidFill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9" y="3246570"/>
            <a:ext cx="3961249" cy="27224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08" y="451965"/>
            <a:ext cx="2232248" cy="32338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077450"/>
            <a:ext cx="4743016" cy="30423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347864" y="2662278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Физкультурно-экологический праздник </a:t>
            </a:r>
          </a:p>
          <a:p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«В лес ходить – лес любить»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84" y="3805786"/>
            <a:ext cx="3437624" cy="23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33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7895" y="951398"/>
            <a:ext cx="755655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Формы и методы работы с детьми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 ребенка со взрослыми в развивающих занятиях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Игровая форма занятий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Ознакомление с художественной литературой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ыставка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рисунков и поделок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Сюжетно-ролевая игра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Экскурсии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наблюдения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детская деятельность</a:t>
            </a:r>
          </a:p>
          <a:p>
            <a:pPr lvl="0"/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Игры: дидактические, словесные,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настольные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33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3" name="Прямоугольник 2"/>
          <p:cNvSpPr/>
          <p:nvPr/>
        </p:nvSpPr>
        <p:spPr>
          <a:xfrm>
            <a:off x="817052" y="951398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solidFill>
                  <a:srgbClr val="FF0000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ВЫВОД</a:t>
            </a:r>
            <a:endParaRPr lang="ru-RU" sz="3600" u="sng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r>
              <a:rPr lang="ru-RU" i="1" dirty="0">
                <a:solidFill>
                  <a:srgbClr val="002060"/>
                </a:solidFill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</a:rPr>
              <a:t>В </a:t>
            </a:r>
            <a:r>
              <a:rPr lang="ru-RU" sz="2000" b="1" i="1" dirty="0">
                <a:solidFill>
                  <a:srgbClr val="002060"/>
                </a:solidFill>
              </a:rPr>
              <a:t>ходе организации работы на экологической тропинке нами был разработан специальный «Паспорт экологической тропинки». В паспорте дается описание остановок тропы по заданным схемам. На отдельных листах прикрепляются фотографии или рисунки объектов, проводится необходимая информация. Так, при описании дерева даются его биологические, экологические характеристики, особенности распространение, и т. д.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Учитывая особенности возраста, а также специфику развивающей среды, при организации работы на экологической тропе были использованы  разнообразные формы: экскурсии, занятия-опыты, занятия-наблюдения, экологические игры, конкурсы, праздники. Экологическая тропа – это средство нравственного, </a:t>
            </a:r>
            <a:r>
              <a:rPr lang="ru-RU" sz="2000" b="1" i="1" dirty="0" smtClean="0">
                <a:solidFill>
                  <a:srgbClr val="002060"/>
                </a:solidFill>
              </a:rPr>
              <a:t>эстетического и </a:t>
            </a:r>
            <a:r>
              <a:rPr lang="ru-RU" sz="2000" b="1" i="1" dirty="0">
                <a:solidFill>
                  <a:srgbClr val="002060"/>
                </a:solidFill>
              </a:rPr>
              <a:t>трудового воспитания</a:t>
            </a:r>
            <a:r>
              <a:rPr lang="ru-RU" b="1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971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411" y="0"/>
            <a:ext cx="9213399" cy="6863542"/>
          </a:xfrm>
          <a:solidFill>
            <a:srgbClr val="FFFFCC"/>
          </a:solidFill>
        </p:spPr>
      </p:pic>
      <p:sp>
        <p:nvSpPr>
          <p:cNvPr id="5" name="Прямоугольник 4"/>
          <p:cNvSpPr/>
          <p:nvPr/>
        </p:nvSpPr>
        <p:spPr>
          <a:xfrm>
            <a:off x="827584" y="548680"/>
            <a:ext cx="75608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  <a:latin typeface="Monotype Corsiva" panose="03010101010201010101" pitchFamily="66" charset="0"/>
              </a:rPr>
              <a:t>Задачи.</a:t>
            </a:r>
            <a:endParaRPr lang="ru-RU" sz="28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Расширять представления о растениях.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Развивать познавательный интерес.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Формировать знания об этапах жизни растений.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Дать представление о том, что растения – живые существа, причем очень хрупкие.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Сформировать познавательный интерес к миру растений.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Включать родителей в процесс экологического воспитания детей.</a:t>
            </a: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Планируемые результаты.</a:t>
            </a:r>
            <a:endParaRPr lang="ru-RU" sz="28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Вовлечение родителей в образовательный, воспитательный и трудовой процессы.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Расширение кругозора 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Формирование положительной направленности отношения к природе, исследовательской и трудовой деятельности.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Ощущения удовлетворённости от совместной деятельности детей, родителей и воспитателей.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</a:rPr>
              <a:t>В ходе коллективной деятельности продуктивно взаимодействовать, слушать друг друга 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Сплочение </a:t>
            </a:r>
            <a:r>
              <a:rPr lang="ru-RU" b="1" i="1" dirty="0">
                <a:solidFill>
                  <a:srgbClr val="002060"/>
                </a:solidFill>
              </a:rPr>
              <a:t>детей, родителей и воспитателей.</a:t>
            </a:r>
          </a:p>
          <a:p>
            <a:r>
              <a:rPr lang="ru-RU" sz="1600" b="1" dirty="0">
                <a:solidFill>
                  <a:srgbClr val="FF0000"/>
                </a:solidFill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8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3" name="Прямоугольник 2"/>
          <p:cNvSpPr/>
          <p:nvPr/>
        </p:nvSpPr>
        <p:spPr>
          <a:xfrm>
            <a:off x="1259632" y="1705451"/>
            <a:ext cx="693617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u="sng" dirty="0">
                <a:solidFill>
                  <a:srgbClr val="FF0000"/>
                </a:solidFill>
              </a:rPr>
              <a:t>Этапы проекта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2400" b="1" i="1" dirty="0">
                <a:solidFill>
                  <a:srgbClr val="FF0000"/>
                </a:solidFill>
              </a:rPr>
              <a:t>1 этап</a:t>
            </a:r>
            <a:r>
              <a:rPr lang="ru-RU" sz="2400" b="1" i="1" dirty="0">
                <a:solidFill>
                  <a:srgbClr val="002060"/>
                </a:solidFill>
              </a:rPr>
              <a:t>. Целеполагание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(</a:t>
            </a:r>
            <a:r>
              <a:rPr lang="ru-RU" sz="2400" b="1" i="1" dirty="0">
                <a:solidFill>
                  <a:srgbClr val="002060"/>
                </a:solidFill>
              </a:rPr>
              <a:t>выявление проблемы).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2 этап</a:t>
            </a:r>
            <a:r>
              <a:rPr lang="ru-RU" sz="2400" b="1" i="1" dirty="0">
                <a:solidFill>
                  <a:srgbClr val="002060"/>
                </a:solidFill>
              </a:rPr>
              <a:t>. Разработка проекта.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3 этап</a:t>
            </a:r>
            <a:r>
              <a:rPr lang="ru-RU" sz="2400" b="1" i="1" dirty="0">
                <a:solidFill>
                  <a:srgbClr val="002060"/>
                </a:solidFill>
              </a:rPr>
              <a:t>. Выполнение проекта (организация совместной работы детей и </a:t>
            </a:r>
            <a:r>
              <a:rPr lang="ru-RU" sz="2400" b="1" i="1" dirty="0" smtClean="0">
                <a:solidFill>
                  <a:srgbClr val="002060"/>
                </a:solidFill>
              </a:rPr>
              <a:t>педагога над </a:t>
            </a:r>
            <a:r>
              <a:rPr lang="ru-RU" sz="2400" b="1" i="1" dirty="0">
                <a:solidFill>
                  <a:srgbClr val="002060"/>
                </a:solidFill>
              </a:rPr>
              <a:t>проектом).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4 этап</a:t>
            </a:r>
            <a:r>
              <a:rPr lang="ru-RU" sz="2400" b="1" i="1" dirty="0">
                <a:solidFill>
                  <a:srgbClr val="002060"/>
                </a:solidFill>
              </a:rPr>
              <a:t>. Подведение итогов (презентация).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578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5204" y="489734"/>
            <a:ext cx="72728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Первый этап - подготовительный</a:t>
            </a:r>
          </a:p>
          <a:p>
            <a:pPr lvl="0"/>
            <a:r>
              <a:rPr lang="ru-RU" sz="2000" b="1" i="1" dirty="0">
                <a:solidFill>
                  <a:srgbClr val="002060"/>
                </a:solidFill>
              </a:rPr>
              <a:t>Подготовка к реализации проекта.</a:t>
            </a:r>
          </a:p>
          <a:p>
            <a:pPr lvl="0"/>
            <a:r>
              <a:rPr lang="ru-RU" sz="2000" b="1" i="1" dirty="0">
                <a:solidFill>
                  <a:srgbClr val="002060"/>
                </a:solidFill>
              </a:rPr>
              <a:t>Формирование устойчивого интереса к тематике проекта.</a:t>
            </a:r>
          </a:p>
          <a:p>
            <a:pPr lvl="0"/>
            <a:r>
              <a:rPr lang="ru-RU" sz="2000" b="1" i="1" dirty="0">
                <a:solidFill>
                  <a:srgbClr val="002060"/>
                </a:solidFill>
              </a:rPr>
              <a:t>Актуализация темы для родителей, заинтересованность идеей детей.</a:t>
            </a:r>
          </a:p>
          <a:p>
            <a:pPr lvl="0"/>
            <a:r>
              <a:rPr lang="ru-RU" sz="2000" b="1" i="1" dirty="0">
                <a:solidFill>
                  <a:srgbClr val="002060"/>
                </a:solidFill>
              </a:rPr>
              <a:t>Подготовка природного материала для деятельности детей</a:t>
            </a:r>
          </a:p>
          <a:p>
            <a:r>
              <a:rPr lang="ru-RU" b="1" dirty="0"/>
              <a:t> </a:t>
            </a:r>
            <a:r>
              <a:rPr lang="ru-RU" sz="28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Второй </a:t>
            </a:r>
            <a:r>
              <a:rPr lang="ru-RU" sz="28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этап – основной.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Формирование партнёрской деятельности взрослого с детьми, где дети получают возможность проявить собственную исследовательскую активность, определить причинно-следственные связи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Второй этап проекта заключается в том, чтобы пройти с детьми по экологической тропинке детского сада и исследовать все растения находящиеся там. Таким образом у нас получилось несколько «Остановок» в каждой из которых дети получали информацию, проводили исследование, делали эксперименты.</a:t>
            </a:r>
          </a:p>
        </p:txBody>
      </p:sp>
    </p:spTree>
    <p:extLst>
      <p:ext uri="{BB962C8B-B14F-4D97-AF65-F5344CB8AC3E}">
        <p14:creationId xmlns:p14="http://schemas.microsoft.com/office/powerpoint/2010/main" val="21088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CC"/>
          </a:solidFill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303700"/>
            <a:ext cx="3683088" cy="28104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2328" y="2708920"/>
            <a:ext cx="5013167" cy="338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Всего было 7 </a:t>
            </a: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остановок: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1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  <a:r>
              <a:rPr lang="ru-RU" sz="2400" b="1" i="1" dirty="0" smtClean="0">
                <a:solidFill>
                  <a:srgbClr val="002060"/>
                </a:solidFill>
              </a:rPr>
              <a:t>Стенд «Экологическая тропа»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2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  <a:r>
              <a:rPr lang="ru-RU" sz="2400" b="1" i="1" dirty="0" smtClean="0">
                <a:solidFill>
                  <a:srgbClr val="002060"/>
                </a:solidFill>
              </a:rPr>
              <a:t>Деревья </a:t>
            </a:r>
            <a:r>
              <a:rPr lang="ru-RU" sz="2400" b="1" i="1" dirty="0">
                <a:solidFill>
                  <a:srgbClr val="002060"/>
                </a:solidFill>
              </a:rPr>
              <a:t>(хвойные, лиственные).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3.Кустарники.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4.«Чудесный огород».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5.«Волшебный цветник».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6.« Птичий городок</a:t>
            </a:r>
            <a:r>
              <a:rPr lang="ru-RU" sz="2400" b="1" i="1" dirty="0" smtClean="0">
                <a:solidFill>
                  <a:srgbClr val="002060"/>
                </a:solidFill>
              </a:rPr>
              <a:t>»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7.« Город мастеров». (Песочница) </a:t>
            </a:r>
            <a:r>
              <a:rPr lang="ru-RU" sz="2400" i="1" dirty="0" smtClean="0">
                <a:solidFill>
                  <a:srgbClr val="002060"/>
                </a:solidFill>
              </a:rPr>
              <a:t>.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endParaRPr lang="ru-RU" i="1" dirty="0">
              <a:solidFill>
                <a:srgbClr val="00206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7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0"/>
            <a:ext cx="9252520" cy="6858000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5" name="TextBox 4"/>
          <p:cNvSpPr txBox="1"/>
          <p:nvPr/>
        </p:nvSpPr>
        <p:spPr>
          <a:xfrm>
            <a:off x="1907704" y="20608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СЕНТЯБРЬ</a:t>
            </a:r>
            <a:endParaRPr lang="ru-RU" sz="2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11967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ОКТЯБРЬ</a:t>
            </a:r>
            <a:endParaRPr lang="ru-RU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216" y="2460957"/>
            <a:ext cx="2871184" cy="3828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376" y="1566085"/>
            <a:ext cx="2921528" cy="3879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7365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6" name="TextBox 5"/>
          <p:cNvSpPr txBox="1"/>
          <p:nvPr/>
        </p:nvSpPr>
        <p:spPr>
          <a:xfrm>
            <a:off x="971600" y="566124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СЕНТЯБРЬ</a:t>
            </a:r>
            <a:endParaRPr lang="ru-RU" sz="2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436510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ОКТЯБРЬ</a:t>
            </a:r>
            <a:endParaRPr lang="ru-RU" sz="20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3276" y="3429000"/>
            <a:ext cx="1841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НОЯБРЬ</a:t>
            </a:r>
            <a:endParaRPr lang="ru-RU" sz="2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76" y="3790312"/>
            <a:ext cx="2478990" cy="187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35387"/>
            <a:ext cx="2880320" cy="2164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81716"/>
            <a:ext cx="3154751" cy="2366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2575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79" y="20704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70080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ЭКСКУРСИЯ В ЛЕС</a:t>
            </a:r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 В ГОСТИ К ЛЕСОВИЧКУ»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63237"/>
            <a:ext cx="4179131" cy="28601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72" y="3480929"/>
            <a:ext cx="4096132" cy="273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821110"/>
            <a:ext cx="4913704" cy="33576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84984"/>
            <a:ext cx="4107904" cy="273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5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</TotalTime>
  <Words>268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26</cp:revision>
  <dcterms:created xsi:type="dcterms:W3CDTF">2015-01-04T15:06:10Z</dcterms:created>
  <dcterms:modified xsi:type="dcterms:W3CDTF">2016-02-22T14:25:01Z</dcterms:modified>
</cp:coreProperties>
</file>