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3" r:id="rId2"/>
    <p:sldId id="259" r:id="rId3"/>
    <p:sldId id="260" r:id="rId4"/>
    <p:sldId id="261" r:id="rId5"/>
    <p:sldId id="262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без заголовка" id="{FBFFD32E-AA26-4230-94EB-B77F8372FBED}">
          <p14:sldIdLst>
            <p14:sldId id="263"/>
            <p14:sldId id="259"/>
            <p14:sldId id="260"/>
            <p14:sldId id="261"/>
            <p14:sldId id="262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Нравственное воспитание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Нравственное воспитание – целенаправленный процесс приобщения детей к моральным ценностям человечества и конкретного общества.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accent1"/>
                </a:solidFill>
              </a:rPr>
              <a:t>Механизм нравственного </a:t>
            </a:r>
            <a:r>
              <a:rPr lang="ru-RU" dirty="0" smtClean="0">
                <a:solidFill>
                  <a:schemeClr val="accent1"/>
                </a:solidFill>
              </a:rPr>
              <a:t>воспитания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Знания </a:t>
            </a:r>
            <a:r>
              <a:rPr lang="ru-RU" dirty="0"/>
              <a:t>и представления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Мотивы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Чувства и отношения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Навыки и привычки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Поступки и поведение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Нравственное качество</a:t>
            </a:r>
          </a:p>
        </p:txBody>
      </p:sp>
    </p:spTree>
    <p:extLst>
      <p:ext uri="{BB962C8B-B14F-4D97-AF65-F5344CB8AC3E}">
        <p14:creationId xmlns:p14="http://schemas.microsoft.com/office/powerpoint/2010/main" xmlns="" val="1980695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Методы формирования нравственного поведения</a:t>
            </a:r>
          </a:p>
          <a:p>
            <a:r>
              <a:rPr lang="ru-RU" dirty="0"/>
              <a:t> </a:t>
            </a:r>
            <a:r>
              <a:rPr lang="ru-RU" b="1" dirty="0"/>
              <a:t>Приучение</a:t>
            </a:r>
          </a:p>
          <a:p>
            <a:r>
              <a:rPr lang="ru-RU" dirty="0"/>
              <a:t> </a:t>
            </a:r>
            <a:r>
              <a:rPr lang="ru-RU" b="1" dirty="0"/>
              <a:t>Упражнение</a:t>
            </a:r>
          </a:p>
          <a:p>
            <a:r>
              <a:rPr lang="ru-RU" dirty="0"/>
              <a:t> </a:t>
            </a:r>
            <a:r>
              <a:rPr lang="ru-RU" b="1" dirty="0"/>
              <a:t>Руководство деятельностью</a:t>
            </a:r>
          </a:p>
          <a:p>
            <a:r>
              <a:rPr lang="ru-RU" dirty="0"/>
              <a:t> </a:t>
            </a:r>
            <a:r>
              <a:rPr lang="ru-RU" b="1" dirty="0"/>
              <a:t>Наблюдение </a:t>
            </a:r>
            <a:r>
              <a:rPr lang="ru-RU" dirty="0"/>
              <a:t>– умение всматриваться в явления и отношения окружающего мира (например, воспитатель организует с малышами наблюдение труда старших детей, обращает внимание, как дружно и слаженно они работают).</a:t>
            </a:r>
          </a:p>
        </p:txBody>
      </p:sp>
    </p:spTree>
    <p:extLst>
      <p:ext uri="{BB962C8B-B14F-4D97-AF65-F5344CB8AC3E}">
        <p14:creationId xmlns:p14="http://schemas.microsoft.com/office/powerpoint/2010/main" xmlns="" val="1914640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05273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Основные направления нравственного воспитания </a:t>
            </a:r>
            <a:r>
              <a:rPr lang="ru-RU" b="1" dirty="0" smtClean="0"/>
              <a:t>дошкольников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accent1"/>
                </a:solidFill>
              </a:rPr>
              <a:t>Воспитание гуманных чувств и </a:t>
            </a:r>
            <a:r>
              <a:rPr lang="ru-RU" b="1" i="1" dirty="0" smtClean="0">
                <a:solidFill>
                  <a:schemeClr val="accent1"/>
                </a:solidFill>
              </a:rPr>
              <a:t>отношений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dirty="0"/>
              <a:t>Гуманизм – это стержень и показатель нравственной воспитанности человека, характер его отношения к людям, к природе, к самому себе (сочувствие, сопереживание, отзывчивость, доброта). В основе лежит умение понимать другого, переносить переживания другого на себя.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chemeClr val="accent1"/>
                </a:solidFill>
              </a:rPr>
              <a:t>Воспитание коллективизма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chemeClr val="accent1"/>
                </a:solidFill>
              </a:rPr>
              <a:t> </a:t>
            </a:r>
            <a:r>
              <a:rPr lang="ru-RU" dirty="0"/>
              <a:t>Коллективистическая направленность поведения ребенка – это стремление к другим людям, </a:t>
            </a:r>
            <a:r>
              <a:rPr lang="ru-RU" dirty="0" smtClean="0"/>
              <a:t>осознание возможности </a:t>
            </a:r>
            <a:r>
              <a:rPr lang="ru-RU" dirty="0"/>
              <a:t>реализовать среди них свои интересы, способность отказаться на какое-то время от личных устремлений ради признания сверстниками. Это интегральное качество личности, проявляющееся в доброжелательности, отзывчивости, сопереживании, сдержанности, ответственности перед группой сверстников.</a:t>
            </a:r>
          </a:p>
        </p:txBody>
      </p:sp>
    </p:spTree>
    <p:extLst>
      <p:ext uri="{BB962C8B-B14F-4D97-AF65-F5344CB8AC3E}">
        <p14:creationId xmlns:p14="http://schemas.microsoft.com/office/powerpoint/2010/main" xmlns="" val="3821073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i="1" dirty="0">
                <a:solidFill>
                  <a:schemeClr val="accent1"/>
                </a:solidFill>
              </a:rPr>
              <a:t>Воспитание дружеских </a:t>
            </a:r>
            <a:r>
              <a:rPr lang="ru-RU" b="1" i="1" dirty="0" smtClean="0">
                <a:solidFill>
                  <a:schemeClr val="accent1"/>
                </a:solidFill>
              </a:rPr>
              <a:t>взаимоотношений</a:t>
            </a:r>
          </a:p>
          <a:p>
            <a:pPr marL="0" indent="0">
              <a:buNone/>
            </a:pPr>
            <a:r>
              <a:rPr lang="ru-RU" dirty="0" smtClean="0"/>
              <a:t>Дружеские </a:t>
            </a:r>
            <a:r>
              <a:rPr lang="ru-RU" dirty="0"/>
              <a:t>взаимоотношения детей – это определенная форма общения, имеющая моральную направленность, регулируемая доступными для ребенка нормами, правилами поведения. Эти отношения характеризуются содержательными взаимосвязями между отдельными детьми (избирательная парная дружба), а также между всеми детьми группы.</a:t>
            </a:r>
          </a:p>
        </p:txBody>
      </p:sp>
    </p:spTree>
    <p:extLst>
      <p:ext uri="{BB962C8B-B14F-4D97-AF65-F5344CB8AC3E}">
        <p14:creationId xmlns:p14="http://schemas.microsoft.com/office/powerpoint/2010/main" xmlns="" val="729508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accent1"/>
                </a:solidFill>
              </a:rPr>
              <a:t>Воспитание культуры </a:t>
            </a:r>
            <a:r>
              <a:rPr lang="ru-RU" b="1" i="1" dirty="0" smtClean="0">
                <a:solidFill>
                  <a:schemeClr val="accent1"/>
                </a:solidFill>
              </a:rPr>
              <a:t>поведения</a:t>
            </a:r>
          </a:p>
          <a:p>
            <a:pPr marL="0" indent="0">
              <a:buNone/>
            </a:pPr>
            <a:r>
              <a:rPr lang="ru-RU" dirty="0" smtClean="0"/>
              <a:t>Культура </a:t>
            </a:r>
            <a:r>
              <a:rPr lang="ru-RU" dirty="0"/>
              <a:t>поведения дошкольника – это совокупность полезных для общества устойчивых форм повседневного поведения в быту, в общении, в различных видах деятельности. Компоненты культуры поведения: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chemeClr val="accent1"/>
                </a:solidFill>
              </a:rPr>
              <a:t>Культура </a:t>
            </a:r>
            <a:r>
              <a:rPr lang="ru-RU" b="1" i="1" dirty="0">
                <a:solidFill>
                  <a:schemeClr val="accent1"/>
                </a:solidFill>
              </a:rPr>
              <a:t>деятельности </a:t>
            </a:r>
            <a:r>
              <a:rPr lang="ru-RU" dirty="0"/>
              <a:t>– проявляется в поведении ребенка на занятиях, в играх, во время выполнения трудовых поручений (умение содержать в порядке место, где он трудится, занимается, играет; привычку доводить до конца начатое дело, бережно относиться к игрушкам, вещам, книгам).</a:t>
            </a:r>
          </a:p>
        </p:txBody>
      </p:sp>
    </p:spTree>
    <p:extLst>
      <p:ext uri="{BB962C8B-B14F-4D97-AF65-F5344CB8AC3E}">
        <p14:creationId xmlns:p14="http://schemas.microsoft.com/office/powerpoint/2010/main" xmlns="" val="1868292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chemeClr val="accent1"/>
                </a:solidFill>
              </a:rPr>
              <a:t>Культура </a:t>
            </a:r>
            <a:r>
              <a:rPr lang="ru-RU" b="1" i="1" dirty="0">
                <a:solidFill>
                  <a:schemeClr val="accent1"/>
                </a:solidFill>
              </a:rPr>
              <a:t>деятельности </a:t>
            </a:r>
            <a:r>
              <a:rPr lang="ru-RU" dirty="0"/>
              <a:t>– проявляется в поведении ребенка на занятиях, в играх, во время выполнения трудовых поручений (умение содержать в порядке место, где он трудится, занимается, играет; привычку доводить до конца начатое дело, бережно относиться к игрушкам, вещам, книгам).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b="1" i="1" dirty="0">
                <a:solidFill>
                  <a:schemeClr val="accent1"/>
                </a:solidFill>
              </a:rPr>
              <a:t>Культура общения </a:t>
            </a:r>
            <a:r>
              <a:rPr lang="ru-RU" dirty="0"/>
              <a:t>– выполнение ребенком норм и правил общения со взрослыми и сверстниками, основанных на уважении и доброжелательности, с использованием соответствующего словарного запаса и форм обращения, а также вежливое поведение в общественных местах, быту. Культура общения обязательно предполагает культуру речи (наличие у дошкольника достаточного запаса слов, умение говорить лаконично, сохраняя спокойный тон).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chemeClr val="accent1"/>
                </a:solidFill>
              </a:rPr>
              <a:t>Культурно-гигиенические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>
                <a:solidFill>
                  <a:schemeClr val="accent1"/>
                </a:solidFill>
              </a:rPr>
              <a:t>навыки </a:t>
            </a:r>
            <a:r>
              <a:rPr lang="ru-RU" dirty="0"/>
              <a:t>– опрятность, содержание в чистоте лица, рук, тела, прически, одежды, обуви, культура </a:t>
            </a:r>
            <a:r>
              <a:rPr lang="ru-RU" dirty="0" smtClean="0"/>
              <a:t>еды.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23094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accent1"/>
                </a:solidFill>
              </a:rPr>
              <a:t>Воспитание дисциплинированности </a:t>
            </a:r>
            <a:r>
              <a:rPr lang="ru-RU" dirty="0"/>
              <a:t>– это обязательное и сознательное подчинение своего поведения установленным нормам общественного порядка. Нормы поведения характеризуют общую направленность отношений и поведения и конкретизируются в правилах (например, норма «Быть внимательным и заботливым по отношению к окружающим людям» конкретизируется в правилах: не играть в шумные игры, когда рядом кто-то отдыхает; если в группу пришел гость – предложить ему сесть и пр.). Дисциплинированным называют человека, который при любых обстоятельствах умеет выбрать нравственную форму поведения и, несмотря на препятствия, будет ее придерживаться.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chemeClr val="accent1"/>
                </a:solidFill>
              </a:rPr>
              <a:t>Воспитание </a:t>
            </a:r>
            <a:r>
              <a:rPr lang="ru-RU" b="1" i="1" dirty="0">
                <a:solidFill>
                  <a:schemeClr val="accent1"/>
                </a:solidFill>
              </a:rPr>
              <a:t>трудолюбия </a:t>
            </a:r>
            <a:r>
              <a:rPr lang="ru-RU" dirty="0"/>
              <a:t>– это качество, характеризующее субъективное расположение личности к своей трудовой деятельности; проявляется в старании, усердии, положительном отношении к процессу трудовой деятельности, инициативности, добросовестности.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3087121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/>
              <a:t>Воспитание патриотизма. </a:t>
            </a:r>
            <a:r>
              <a:rPr lang="ru-RU" dirty="0"/>
              <a:t>Патриотизм в современном ДОУ – это воспитание в ребенке нравственных качеств, чувства ответственности, любви, интереса к стране, трудолюбия; это ощущение принадлежности своей земле</a:t>
            </a:r>
            <a:r>
              <a:rPr lang="ru-RU" dirty="0" smtClean="0"/>
              <a:t>,</a:t>
            </a:r>
            <a:r>
              <a:rPr lang="ru-RU" dirty="0"/>
              <a:t> своему народу, сознание собственной востребованности в этой стране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718259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Воспитание веротерпимости и толерантности. </a:t>
            </a:r>
            <a:r>
              <a:rPr lang="ru-RU" i="1" dirty="0"/>
              <a:t>Толерантность </a:t>
            </a:r>
            <a:r>
              <a:rPr lang="ru-RU" dirty="0"/>
              <a:t>(от лат. – терпение) – это способность терпимо относиться к другому, его </a:t>
            </a:r>
            <a:r>
              <a:rPr lang="ru-RU" dirty="0" err="1"/>
              <a:t>инакодействию</a:t>
            </a:r>
            <a:r>
              <a:rPr lang="ru-RU" dirty="0"/>
              <a:t> или инакомыслию. В основе – признание </a:t>
            </a:r>
            <a:r>
              <a:rPr lang="ru-RU" dirty="0" err="1"/>
              <a:t>самоценности</a:t>
            </a:r>
            <a:r>
              <a:rPr lang="ru-RU" dirty="0"/>
              <a:t> любого человека, принятие человека таким, какой он есть. Воспитание детей в духе </a:t>
            </a:r>
            <a:r>
              <a:rPr lang="ru-RU" i="1" dirty="0"/>
              <a:t>веротерпимости </a:t>
            </a:r>
            <a:r>
              <a:rPr lang="ru-RU" dirty="0"/>
              <a:t>означает воспитание уважительного отношения к гражданам своей страны – верующим различных конфессий посредством ознакомления с предписываемыми религией нормами поведения людей, т.к. все мировые религии культивируют общечеловеческие ценности – истину, добро, красоту.</a:t>
            </a:r>
          </a:p>
        </p:txBody>
      </p:sp>
    </p:spTree>
    <p:extLst>
      <p:ext uri="{BB962C8B-B14F-4D97-AF65-F5344CB8AC3E}">
        <p14:creationId xmlns:p14="http://schemas.microsoft.com/office/powerpoint/2010/main" xmlns="" val="1402838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accent1"/>
                </a:solidFill>
              </a:rPr>
              <a:t>Воспитание интернационализма и этики межнационального </a:t>
            </a:r>
            <a:r>
              <a:rPr lang="ru-RU" b="1" i="1" dirty="0" smtClean="0">
                <a:solidFill>
                  <a:schemeClr val="accent1"/>
                </a:solidFill>
              </a:rPr>
              <a:t>общения</a:t>
            </a:r>
          </a:p>
          <a:p>
            <a:pPr marL="0" indent="0">
              <a:buNone/>
            </a:pPr>
            <a:r>
              <a:rPr lang="ru-RU" i="1" dirty="0" smtClean="0"/>
              <a:t>Интернациональное </a:t>
            </a:r>
            <a:r>
              <a:rPr lang="ru-RU" i="1" dirty="0"/>
              <a:t>воспитание </a:t>
            </a:r>
            <a:r>
              <a:rPr lang="ru-RU" dirty="0"/>
              <a:t>– целенаправленная деятельность по формированию у детей всех народов России чувства свободы, равенства и братства, уважения друг к другу, культуры межнационального общения. Главным объектом изучения следует избрать народы, родиной которых является Россия. </a:t>
            </a:r>
            <a:r>
              <a:rPr lang="ru-RU" i="1" dirty="0"/>
              <a:t>Воспитание у детей этики межнационального общения </a:t>
            </a:r>
            <a:r>
              <a:rPr lang="ru-RU" b="1" dirty="0"/>
              <a:t>– </a:t>
            </a:r>
            <a:r>
              <a:rPr lang="ru-RU" dirty="0"/>
              <a:t>это формирование ценностных ориентаций ребенка, культуры отношения к своему народу и другим народам, к людям разных национальностей, т.е. воспитание у детей</a:t>
            </a:r>
          </a:p>
        </p:txBody>
      </p:sp>
    </p:spTree>
    <p:extLst>
      <p:ext uri="{BB962C8B-B14F-4D97-AF65-F5344CB8AC3E}">
        <p14:creationId xmlns:p14="http://schemas.microsoft.com/office/powerpoint/2010/main" xmlns="" val="113458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На основе знаний у ребенка складываются представления о сущности нравственного качества (например, доброты). У ребенка должно появиться желание овладеть нравственным качеством (мотивы). Должно быть сформировано отношение к качеству (социальные чувства). Знания и чувства порождают потребность в их практической реализации (поведение).</a:t>
            </a:r>
          </a:p>
        </p:txBody>
      </p:sp>
    </p:spTree>
    <p:extLst>
      <p:ext uri="{BB962C8B-B14F-4D97-AF65-F5344CB8AC3E}">
        <p14:creationId xmlns:p14="http://schemas.microsoft.com/office/powerpoint/2010/main" xmlns="" val="2700099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Задачи нравственного воспитания:</a:t>
            </a:r>
          </a:p>
          <a:p>
            <a:r>
              <a:rPr lang="ru-RU" dirty="0"/>
              <a:t>- формирование представлений, нравственных чувств, нравственных привычек и норм, практики поведения.</a:t>
            </a:r>
          </a:p>
          <a:p>
            <a:r>
              <a:rPr lang="ru-RU" dirty="0"/>
              <a:t>- воспитание гуманных чувств и отношений, коллективизма, дружеских взаимоотношений, культуры поведения, дисциплинированности, трудолюбия, патриотизма, толерантного отношения к людям разных национальностей.</a:t>
            </a:r>
          </a:p>
        </p:txBody>
      </p:sp>
    </p:spTree>
    <p:extLst>
      <p:ext uri="{BB962C8B-B14F-4D97-AF65-F5344CB8AC3E}">
        <p14:creationId xmlns:p14="http://schemas.microsoft.com/office/powerpoint/2010/main" xmlns="" val="1242633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484784"/>
            <a:ext cx="8503920" cy="461426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i="1" dirty="0">
                <a:solidFill>
                  <a:schemeClr val="accent1"/>
                </a:solidFill>
              </a:rPr>
              <a:t>Принципы нравственного воспитания </a:t>
            </a:r>
            <a:r>
              <a:rPr lang="ru-RU" b="1" i="1" dirty="0" smtClean="0">
                <a:solidFill>
                  <a:schemeClr val="accent1"/>
                </a:solidFill>
              </a:rPr>
              <a:t>дошкольников</a:t>
            </a:r>
            <a:endParaRPr lang="ru-RU" dirty="0"/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единства </a:t>
            </a:r>
            <a:r>
              <a:rPr lang="ru-RU" dirty="0"/>
              <a:t>и целостности воспитательного процесса (установление преемственности между задачами, содержанием и методами нравственного воспитания на всех этапах возрастного развития);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воспитания </a:t>
            </a:r>
            <a:r>
              <a:rPr lang="ru-RU" dirty="0"/>
              <a:t>детей в коллективе (педагог постепенно формирует группу детей как первичный коллектив, для которого характерны элементы взаимопомощи);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dirty="0"/>
              <a:t>требовательности к ребенку в сочетании с уважением к его личности (уважение к личности воспитанника означает веру в его силы, проявление доброжелательности, чуткости; в каждом ребенке нужно находить положительные качества и опираться на них в воспитании</a:t>
            </a:r>
            <a:r>
              <a:rPr lang="ru-RU" dirty="0" smtClean="0"/>
              <a:t>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6109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dirty="0"/>
              <a:t>учета возрастных и индивидуальных особенностей детей (воспитатель должен хорошо знать своих воспитанников, учитывать темперамент, черты характера, жизненный и нравственный опыт ребенка, особенности эмоциональной сферы);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единство </a:t>
            </a:r>
            <a:r>
              <a:rPr lang="ru-RU" dirty="0"/>
              <a:t>воздействий на чувства, сознание и поведение детей (требует комплексного подхода к ребенку при выборе средств и методов нравственного воспитания);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dirty="0"/>
              <a:t>систематичности и последовательности;</a:t>
            </a:r>
          </a:p>
          <a:p>
            <a:pPr marL="0" indent="0">
              <a:buNone/>
            </a:pPr>
            <a:r>
              <a:rPr lang="ru-RU" dirty="0" smtClean="0"/>
              <a:t>единства </a:t>
            </a:r>
            <a:r>
              <a:rPr lang="ru-RU" dirty="0"/>
              <a:t>требований к детям в детском саду и семье.</a:t>
            </a:r>
          </a:p>
        </p:txBody>
      </p:sp>
    </p:spTree>
    <p:extLst>
      <p:ext uri="{BB962C8B-B14F-4D97-AF65-F5344CB8AC3E}">
        <p14:creationId xmlns:p14="http://schemas.microsoft.com/office/powerpoint/2010/main" xmlns="" val="295269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196752"/>
          </a:xfrm>
        </p:spPr>
        <p:txBody>
          <a:bodyPr>
            <a:normAutofit/>
          </a:bodyPr>
          <a:lstStyle/>
          <a:p>
            <a:r>
              <a:rPr lang="ru-RU" b="1" dirty="0"/>
              <a:t>Условия нравственного воспитания </a:t>
            </a:r>
            <a:r>
              <a:rPr lang="ru-RU" b="1" dirty="0" smtClean="0"/>
              <a:t>дошкольников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моральный </a:t>
            </a:r>
            <a:r>
              <a:rPr lang="ru-RU" dirty="0"/>
              <a:t>облик педагога. У педагога должна быть развита </a:t>
            </a:r>
            <a:r>
              <a:rPr lang="ru-RU" dirty="0" err="1"/>
              <a:t>эмпатия</a:t>
            </a:r>
            <a:r>
              <a:rPr lang="ru-RU" dirty="0"/>
              <a:t> – эмоциональная отзывчивость на переживания ребенка, чуткость; личностные качества: педагогический такт, педагогическая зоркость, педагогический оптимизм, педагогическая рефлексия; педагог должен обладать высоким общекультурным уровнем, заниматься искусством;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осуществление </a:t>
            </a:r>
            <a:r>
              <a:rPr lang="ru-RU" dirty="0"/>
              <a:t>нравственного воспитания в процессе всей педагогической работы с дошкольниками. Средствами нравственного воспитания являются: художественные средства (ознакомление с художественной литературой, изо-деятельностью, музыкой); природа (знания о природе вызывают желание заботиться о растениях и животных); собственная деятельность детей (игра, труд, учение, художественная деятельность – это практика нравственного поведения); окружающая ребенка обстановка (атмосфера должна быть пропитана доброжелательностью, любовью);</a:t>
            </a:r>
          </a:p>
        </p:txBody>
      </p:sp>
    </p:spTree>
    <p:extLst>
      <p:ext uri="{BB962C8B-B14F-4D97-AF65-F5344CB8AC3E}">
        <p14:creationId xmlns:p14="http://schemas.microsoft.com/office/powerpoint/2010/main" xmlns="" val="2548374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программно-методическое </a:t>
            </a:r>
            <a:r>
              <a:rPr lang="ru-RU" dirty="0"/>
              <a:t>обеспечение (например, парциальная программа Р. С. Буре «Дружные ребята» и др.);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организация </a:t>
            </a:r>
            <a:r>
              <a:rPr lang="ru-RU" dirty="0"/>
              <a:t>предметно-развивающей среды.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организация </a:t>
            </a:r>
            <a:r>
              <a:rPr lang="ru-RU" dirty="0"/>
              <a:t>совместного образа жизни детей;</a:t>
            </a:r>
          </a:p>
          <a:p>
            <a:pPr marL="0" indent="0">
              <a:buNone/>
            </a:pPr>
            <a:r>
              <a:rPr lang="ru-RU" dirty="0" smtClean="0"/>
              <a:t>организация </a:t>
            </a:r>
            <a:r>
              <a:rPr lang="ru-RU" dirty="0"/>
              <a:t>работы на занятиях и в повседневной жизни (игры, беседы, создание проблемных ситуаций и пр.);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комплексное </a:t>
            </a:r>
            <a:r>
              <a:rPr lang="ru-RU" dirty="0"/>
              <a:t>использование методов нравственного воспитания.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927591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0"/>
            <a:ext cx="9361040" cy="119675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Классификация методов нравственного воспитания детей дошкольного </a:t>
            </a:r>
            <a:r>
              <a:rPr lang="ru-RU" b="1" dirty="0" smtClean="0"/>
              <a:t>возраста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772816"/>
            <a:ext cx="8503920" cy="432623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i="1" dirty="0">
                <a:solidFill>
                  <a:schemeClr val="accent1"/>
                </a:solidFill>
              </a:rPr>
              <a:t>Методы формирования нравственного сознания</a:t>
            </a:r>
          </a:p>
          <a:p>
            <a:pPr marL="0" indent="0">
              <a:buNone/>
            </a:pPr>
            <a:r>
              <a:rPr lang="ru-RU" b="1" dirty="0" smtClean="0"/>
              <a:t>Убеждение </a:t>
            </a:r>
            <a:r>
              <a:rPr lang="ru-RU" b="1" dirty="0"/>
              <a:t>в форме разъяснения </a:t>
            </a:r>
            <a:r>
              <a:rPr lang="ru-RU" dirty="0"/>
              <a:t>– воздействие на сознание, чувства, волю ребенка с целью формирования положительных нравственных качеств (осуществляется в форме разъяснения).</a:t>
            </a:r>
          </a:p>
          <a:p>
            <a:pPr marL="0" indent="0">
              <a:buNone/>
            </a:pPr>
            <a:r>
              <a:rPr lang="ru-RU" b="1" dirty="0" smtClean="0"/>
              <a:t>Внушение </a:t>
            </a:r>
            <a:r>
              <a:rPr lang="ru-RU" dirty="0"/>
              <a:t>(«Ты можешь быть смелее, добрее</a:t>
            </a:r>
            <a:r>
              <a:rPr lang="ru-RU" dirty="0" smtClean="0"/>
              <a:t>…»). </a:t>
            </a:r>
            <a:r>
              <a:rPr lang="ru-RU" b="1" dirty="0"/>
              <a:t>Этическая беседа </a:t>
            </a:r>
            <a:r>
              <a:rPr lang="ru-RU" dirty="0"/>
              <a:t>– беседа на нравственные темы.</a:t>
            </a:r>
          </a:p>
          <a:p>
            <a:pPr marL="0" indent="0">
              <a:buNone/>
            </a:pPr>
            <a:r>
              <a:rPr lang="ru-RU" b="1" dirty="0" smtClean="0"/>
              <a:t>Чтение </a:t>
            </a:r>
            <a:r>
              <a:rPr lang="ru-RU" b="1" dirty="0"/>
              <a:t>художественной литературы</a:t>
            </a:r>
          </a:p>
          <a:p>
            <a:pPr marL="0" indent="0">
              <a:buNone/>
            </a:pPr>
            <a:r>
              <a:rPr lang="ru-RU" b="1" dirty="0" smtClean="0"/>
              <a:t>Рассматривание </a:t>
            </a:r>
            <a:r>
              <a:rPr lang="ru-RU" dirty="0"/>
              <a:t>(например, классификация картин с изображение поступков и проступков).</a:t>
            </a:r>
          </a:p>
        </p:txBody>
      </p:sp>
    </p:spTree>
    <p:extLst>
      <p:ext uri="{BB962C8B-B14F-4D97-AF65-F5344CB8AC3E}">
        <p14:creationId xmlns:p14="http://schemas.microsoft.com/office/powerpoint/2010/main" xmlns="" val="41184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i="1" dirty="0">
                <a:solidFill>
                  <a:schemeClr val="accent1"/>
                </a:solidFill>
              </a:rPr>
              <a:t>Методы стимулирования чувств и </a:t>
            </a:r>
            <a:r>
              <a:rPr lang="ru-RU" b="1" i="1" dirty="0" smtClean="0">
                <a:solidFill>
                  <a:schemeClr val="accent1"/>
                </a:solidFill>
              </a:rPr>
              <a:t>отношений</a:t>
            </a:r>
          </a:p>
          <a:p>
            <a:pPr marL="0" indent="0">
              <a:buNone/>
            </a:pPr>
            <a:r>
              <a:rPr lang="ru-RU" b="1" dirty="0" smtClean="0"/>
              <a:t>Пример </a:t>
            </a:r>
            <a:r>
              <a:rPr lang="ru-RU" dirty="0" smtClean="0"/>
              <a:t>– воздействие поступков на чувства, сознание и поведение воспитуемого (пример воспитателя, родителей, героев художественного произведения).</a:t>
            </a:r>
          </a:p>
          <a:p>
            <a:pPr marL="0" indent="0">
              <a:buNone/>
            </a:pPr>
            <a:r>
              <a:rPr lang="ru-RU" b="1" dirty="0" smtClean="0"/>
              <a:t>Поощрение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Наказание </a:t>
            </a:r>
            <a:r>
              <a:rPr lang="ru-RU" dirty="0"/>
              <a:t>(кратковременное отчуждение, лишение развлечения, отстранение от желанной роли в игре).</a:t>
            </a:r>
          </a:p>
          <a:p>
            <a:pPr marL="0" indent="0">
              <a:buNone/>
            </a:pPr>
            <a:r>
              <a:rPr lang="ru-RU" b="1" dirty="0" smtClean="0"/>
              <a:t>Принуждение </a:t>
            </a:r>
            <a:r>
              <a:rPr lang="ru-RU" dirty="0"/>
              <a:t>– воспитатель действует силой своего авторитета, чтобы заставить ребенка подчиниться требованиям (строгий взгляд, замечание).</a:t>
            </a:r>
          </a:p>
        </p:txBody>
      </p:sp>
    </p:spTree>
    <p:extLst>
      <p:ext uri="{BB962C8B-B14F-4D97-AF65-F5344CB8AC3E}">
        <p14:creationId xmlns:p14="http://schemas.microsoft.com/office/powerpoint/2010/main" xmlns="" val="6276559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</TotalTime>
  <Words>1328</Words>
  <Application>Microsoft Office PowerPoint</Application>
  <PresentationFormat>Экран (4:3)</PresentationFormat>
  <Paragraphs>64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Официальная</vt:lpstr>
      <vt:lpstr>Нравственное воспитание</vt:lpstr>
      <vt:lpstr>Слайд 2</vt:lpstr>
      <vt:lpstr>Слайд 3</vt:lpstr>
      <vt:lpstr>Слайд 4</vt:lpstr>
      <vt:lpstr>Слайд 5</vt:lpstr>
      <vt:lpstr>Условия нравственного воспитания дошкольников</vt:lpstr>
      <vt:lpstr>Слайд 7</vt:lpstr>
      <vt:lpstr>Классификация методов нравственного воспитания детей дошкольного возраста</vt:lpstr>
      <vt:lpstr>Слайд 9</vt:lpstr>
      <vt:lpstr>Слайд 10</vt:lpstr>
      <vt:lpstr>Основные направления нравственного воспитания дошкольников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</dc:creator>
  <cp:lastModifiedBy>Admin</cp:lastModifiedBy>
  <cp:revision>4</cp:revision>
  <dcterms:created xsi:type="dcterms:W3CDTF">2013-03-29T07:05:31Z</dcterms:created>
  <dcterms:modified xsi:type="dcterms:W3CDTF">2016-02-24T14:50:08Z</dcterms:modified>
</cp:coreProperties>
</file>