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handoutMasterIdLst>
    <p:handoutMasterId r:id="rId13"/>
  </p:handoutMasterIdLst>
  <p:sldIdLst>
    <p:sldId id="260" r:id="rId2"/>
    <p:sldId id="263" r:id="rId3"/>
    <p:sldId id="262" r:id="rId4"/>
    <p:sldId id="257" r:id="rId5"/>
    <p:sldId id="266" r:id="rId6"/>
    <p:sldId id="261" r:id="rId7"/>
    <p:sldId id="264" r:id="rId8"/>
    <p:sldId id="259" r:id="rId9"/>
    <p:sldId id="265" r:id="rId10"/>
    <p:sldId id="267" r:id="rId11"/>
    <p:sldId id="268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93" autoAdjust="0"/>
    <p:restoredTop sz="94660"/>
  </p:normalViewPr>
  <p:slideViewPr>
    <p:cSldViewPr>
      <p:cViewPr>
        <p:scale>
          <a:sx n="81" d="100"/>
          <a:sy n="81" d="100"/>
        </p:scale>
        <p:origin x="-438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72611-19A3-4713-9B7C-56B144B5692E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10003-FB3F-456A-9E56-A99B58B1C1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DD47-DEE0-4887-81B1-F4DF99B2B90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2982-7BBF-41D4-A528-8A40824B5FC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DD47-DEE0-4887-81B1-F4DF99B2B90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2982-7BBF-41D4-A528-8A40824B5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DD47-DEE0-4887-81B1-F4DF99B2B90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2982-7BBF-41D4-A528-8A40824B5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DD47-DEE0-4887-81B1-F4DF99B2B90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2982-7BBF-41D4-A528-8A40824B5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DD47-DEE0-4887-81B1-F4DF99B2B90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E6052982-7BBF-41D4-A528-8A40824B5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DD47-DEE0-4887-81B1-F4DF99B2B90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2982-7BBF-41D4-A528-8A40824B5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DD47-DEE0-4887-81B1-F4DF99B2B90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2982-7BBF-41D4-A528-8A40824B5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DD47-DEE0-4887-81B1-F4DF99B2B90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2982-7BBF-41D4-A528-8A40824B5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DD47-DEE0-4887-81B1-F4DF99B2B90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2982-7BBF-41D4-A528-8A40824B5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DD47-DEE0-4887-81B1-F4DF99B2B90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2982-7BBF-41D4-A528-8A40824B5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5DD47-DEE0-4887-81B1-F4DF99B2B90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52982-7BBF-41D4-A528-8A40824B5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45DD47-DEE0-4887-81B1-F4DF99B2B902}" type="datetimeFigureOut">
              <a:rPr lang="ru-RU" smtClean="0"/>
              <a:pPr/>
              <a:t>16.02.2016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6052982-7BBF-41D4-A528-8A40824B5FC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42875"/>
            <a:ext cx="8229600" cy="142875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+mn-lt"/>
              </a:rPr>
              <a:t>Семья Слов                                                   (</a:t>
            </a:r>
            <a:r>
              <a:rPr lang="ru-RU" sz="3600" dirty="0" smtClean="0">
                <a:solidFill>
                  <a:srgbClr val="002060"/>
                </a:solidFill>
                <a:effectLst/>
                <a:latin typeface="+mn-lt"/>
              </a:rPr>
              <a:t>О родственных словах </a:t>
            </a:r>
            <a:r>
              <a:rPr lang="ru-RU" dirty="0" smtClean="0">
                <a:solidFill>
                  <a:srgbClr val="002060"/>
                </a:solidFill>
                <a:effectLst/>
                <a:latin typeface="+mn-lt"/>
              </a:rPr>
              <a:t>)</a:t>
            </a:r>
            <a:endParaRPr lang="ru-RU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786188" y="4714875"/>
            <a:ext cx="5000654" cy="1928813"/>
          </a:xfrm>
        </p:spPr>
        <p:txBody>
          <a:bodyPr/>
          <a:lstStyle/>
          <a:p>
            <a:pPr algn="r">
              <a:buNone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Составила:                                                  </a:t>
            </a:r>
            <a:r>
              <a:rPr lang="ru-RU" b="1" dirty="0" err="1" smtClean="0">
                <a:solidFill>
                  <a:srgbClr val="002060"/>
                </a:solidFill>
              </a:rPr>
              <a:t>Семененя</a:t>
            </a:r>
            <a:r>
              <a:rPr lang="ru-RU" b="1" dirty="0" smtClean="0">
                <a:solidFill>
                  <a:srgbClr val="002060"/>
                </a:solidFill>
              </a:rPr>
              <a:t> В.В.                               МАДОУ ЦРР </a:t>
            </a:r>
            <a:r>
              <a:rPr lang="ru-RU" b="1" dirty="0" err="1" smtClean="0">
                <a:solidFill>
                  <a:srgbClr val="002060"/>
                </a:solidFill>
              </a:rPr>
              <a:t>д</a:t>
            </a:r>
            <a:r>
              <a:rPr lang="ru-RU" b="1" dirty="0" smtClean="0">
                <a:solidFill>
                  <a:srgbClr val="002060"/>
                </a:solidFill>
              </a:rPr>
              <a:t>/с №14                                         г. Кропоткин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Asus\Desktop\родст.слова №2\27166458-Счастливая-семья-мультфильм-чтение-книг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571612"/>
            <a:ext cx="4572032" cy="3214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-142900"/>
            <a:ext cx="3008313" cy="164307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+mn-lt"/>
              </a:rPr>
              <a:t>Главные слова</a:t>
            </a:r>
            <a:endParaRPr lang="ru-RU" sz="48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43229" cy="4602163"/>
          </a:xfrm>
        </p:spPr>
        <p:txBody>
          <a:bodyPr>
            <a:normAutofit fontScale="77500" lnSpcReduction="20000"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002060"/>
                </a:solidFill>
              </a:rPr>
              <a:t>РОД                  РОДИНА                  РОДНЯ                НАРОД РОДНОЙ РОДНИК РОДИТЕЛИ РОДИТЬСЯ 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4578" name="Picture 2" descr="C:\Users\Asus\Desktop\KKI_015319_03151_1_t2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285704"/>
            <a:ext cx="5357850" cy="6358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715148"/>
          </a:xfrm>
        </p:spPr>
        <p:txBody>
          <a:bodyPr>
            <a:noAutofit/>
          </a:bodyPr>
          <a:lstStyle/>
          <a:p>
            <a:r>
              <a:rPr lang="ru-RU" sz="6000" dirty="0" smtClean="0">
                <a:solidFill>
                  <a:srgbClr val="002060"/>
                </a:solidFill>
                <a:latin typeface="+mn-lt"/>
              </a:rPr>
              <a:t>Слова,                                                        которые имеют общую часть и похожи по значению,  называются – </a:t>
            </a:r>
            <a:r>
              <a:rPr lang="ru-RU" sz="6000" dirty="0" smtClean="0">
                <a:solidFill>
                  <a:srgbClr val="FF0000"/>
                </a:solidFill>
                <a:latin typeface="+mn-lt"/>
              </a:rPr>
              <a:t>родственными словами </a:t>
            </a:r>
            <a:endParaRPr lang="ru-RU" sz="6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35785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–то много лет назад               Посадили странный сад.                                                                                                </a:t>
            </a:r>
            <a:r>
              <a:rPr lang="ru-RU" dirty="0" smtClean="0">
                <a:solidFill>
                  <a:srgbClr val="002060"/>
                </a:solidFill>
              </a:rPr>
              <a:t>                                                        Не был сад фруктовым,                                                                                                                                                            Был он только словом.                Вот из </a:t>
            </a:r>
            <a:r>
              <a:rPr lang="ru-RU" dirty="0" smtClean="0">
                <a:solidFill>
                  <a:srgbClr val="FF0000"/>
                </a:solidFill>
              </a:rPr>
              <a:t>сада</a:t>
            </a:r>
            <a:r>
              <a:rPr lang="ru-RU" dirty="0" smtClean="0">
                <a:solidFill>
                  <a:srgbClr val="002060"/>
                </a:solidFill>
              </a:rPr>
              <a:t> вам </a:t>
            </a:r>
            <a:r>
              <a:rPr lang="ru-RU" dirty="0" smtClean="0">
                <a:solidFill>
                  <a:srgbClr val="FF0000"/>
                </a:solidFill>
              </a:rPr>
              <a:t>рассада,</a:t>
            </a:r>
            <a:r>
              <a:rPr lang="ru-RU" dirty="0" smtClean="0">
                <a:solidFill>
                  <a:srgbClr val="002060"/>
                </a:solidFill>
              </a:rPr>
              <a:t>                              Вот еще </a:t>
            </a:r>
            <a:r>
              <a:rPr lang="ru-RU" dirty="0" smtClean="0">
                <a:solidFill>
                  <a:srgbClr val="FF0000"/>
                </a:solidFill>
              </a:rPr>
              <a:t>посадки</a:t>
            </a:r>
            <a:r>
              <a:rPr lang="ru-RU" dirty="0" smtClean="0">
                <a:solidFill>
                  <a:srgbClr val="002060"/>
                </a:solidFill>
              </a:rPr>
              <a:t> рядом.                                 А </a:t>
            </a:r>
            <a:r>
              <a:rPr lang="ru-RU" dirty="0" smtClean="0">
                <a:solidFill>
                  <a:srgbClr val="002060"/>
                </a:solidFill>
                <a:effectLst/>
              </a:rPr>
              <a:t>вот </a:t>
            </a:r>
            <a:r>
              <a:rPr lang="ru-RU" dirty="0" smtClean="0">
                <a:solidFill>
                  <a:srgbClr val="FF0000"/>
                </a:solidFill>
                <a:effectLst/>
              </a:rPr>
              <a:t>садовод,                                                    </a:t>
            </a:r>
            <a:r>
              <a:rPr lang="ru-RU" dirty="0" smtClean="0">
                <a:solidFill>
                  <a:srgbClr val="002060"/>
                </a:solidFill>
              </a:rPr>
              <a:t>С ним </a:t>
            </a:r>
            <a:r>
              <a:rPr lang="ru-RU" dirty="0" smtClean="0">
                <a:solidFill>
                  <a:srgbClr val="FF0000"/>
                </a:solidFill>
              </a:rPr>
              <a:t>садовник</a:t>
            </a:r>
            <a:r>
              <a:rPr lang="ru-RU" dirty="0" smtClean="0">
                <a:solidFill>
                  <a:srgbClr val="002060"/>
                </a:solidFill>
              </a:rPr>
              <a:t> идет.                                Очень интересно,                   Гулять в </a:t>
            </a:r>
            <a:r>
              <a:rPr lang="ru-RU" dirty="0" smtClean="0">
                <a:solidFill>
                  <a:srgbClr val="FF0000"/>
                </a:solidFill>
              </a:rPr>
              <a:t>саду</a:t>
            </a:r>
            <a:r>
              <a:rPr lang="ru-RU" dirty="0" smtClean="0">
                <a:solidFill>
                  <a:srgbClr val="002060"/>
                </a:solidFill>
              </a:rPr>
              <a:t> словесном.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sus\Desktop\Plodovye_derevja_dlja_sada_fo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501122" cy="6286544"/>
          </a:xfrm>
          <a:prstGeom prst="rect">
            <a:avLst/>
          </a:prstGeom>
          <a:noFill/>
        </p:spPr>
      </p:pic>
      <p:pic>
        <p:nvPicPr>
          <p:cNvPr id="18435" name="Picture 3" descr="C:\Users\Asus\Desktop\vegetable-plots-vegetables-123473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786322"/>
            <a:ext cx="1928826" cy="1643074"/>
          </a:xfrm>
          <a:prstGeom prst="rect">
            <a:avLst/>
          </a:prstGeom>
          <a:noFill/>
        </p:spPr>
      </p:pic>
      <p:pic>
        <p:nvPicPr>
          <p:cNvPr id="18436" name="Picture 4" descr="C:\Users\Asus\Desktop\198764_link.u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786322"/>
            <a:ext cx="2143140" cy="1714512"/>
          </a:xfrm>
          <a:prstGeom prst="rect">
            <a:avLst/>
          </a:prstGeom>
          <a:noFill/>
        </p:spPr>
      </p:pic>
      <p:pic>
        <p:nvPicPr>
          <p:cNvPr id="18437" name="Picture 5" descr="C:\Users\Asus\Desktop\i (2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72198" y="2786058"/>
            <a:ext cx="2000264" cy="1571636"/>
          </a:xfrm>
          <a:prstGeom prst="rect">
            <a:avLst/>
          </a:prstGeom>
          <a:noFill/>
        </p:spPr>
      </p:pic>
      <p:pic>
        <p:nvPicPr>
          <p:cNvPr id="18439" name="Picture 7" descr="C:\Users\Asus\Desktop\canstock80855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2857496"/>
            <a:ext cx="1905000" cy="1562100"/>
          </a:xfrm>
          <a:prstGeom prst="rect">
            <a:avLst/>
          </a:prstGeom>
          <a:noFill/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1928803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0"/>
            <a:ext cx="488193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садовник                                                                                                                                                               ,садовод                                                                                                                                                                            рассада                                                                                                                                                                                 посадка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366220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,садовод                                                                                                                                                                            рассада                                                                                                                                                                                 посадка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1868" y="4714884"/>
            <a:ext cx="17145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Садовый,                                                                                                                                                                                  садовник,                                                                                                                                     садовод,                                                                                                                                                                            рассада,                                                                                                                                                                                 посадка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sus\Desktop\родст.слова\kSVSt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52413"/>
            <a:ext cx="8358247" cy="6405587"/>
          </a:xfrm>
          <a:prstGeom prst="rect">
            <a:avLst/>
          </a:prstGeom>
          <a:noFill/>
        </p:spPr>
      </p:pic>
      <p:pic>
        <p:nvPicPr>
          <p:cNvPr id="1027" name="Picture 3" descr="C:\Users\Asus\Desktop\родст.слова\Galanthus-Elwes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29" y="5000636"/>
            <a:ext cx="2095515" cy="1285884"/>
          </a:xfrm>
          <a:prstGeom prst="rect">
            <a:avLst/>
          </a:prstGeom>
          <a:noFill/>
        </p:spPr>
      </p:pic>
      <p:pic>
        <p:nvPicPr>
          <p:cNvPr id="1028" name="Picture 4" descr="C:\Users\Asus\Desktop\родст.слова\51552097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1071546"/>
            <a:ext cx="2309828" cy="1500198"/>
          </a:xfrm>
          <a:prstGeom prst="rect">
            <a:avLst/>
          </a:prstGeom>
          <a:noFill/>
        </p:spPr>
      </p:pic>
      <p:pic>
        <p:nvPicPr>
          <p:cNvPr id="1030" name="Picture 6" descr="C:\Users\Asus\Desktop\родст.слова\pages-V7gaIiyE8Q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286124"/>
            <a:ext cx="2190765" cy="1375182"/>
          </a:xfrm>
          <a:prstGeom prst="rect">
            <a:avLst/>
          </a:prstGeom>
          <a:noFill/>
        </p:spPr>
      </p:pic>
      <p:pic>
        <p:nvPicPr>
          <p:cNvPr id="1031" name="Picture 7" descr="C:\Users\Asus\Desktop\родст.слова\0_37821_be908834_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4768462"/>
            <a:ext cx="1714512" cy="1375181"/>
          </a:xfrm>
          <a:prstGeom prst="rect">
            <a:avLst/>
          </a:prstGeom>
          <a:noFill/>
        </p:spPr>
      </p:pic>
      <p:pic>
        <p:nvPicPr>
          <p:cNvPr id="1032" name="Picture 8" descr="C:\Users\Asus\Desktop\родст.слова\продакшн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43636" y="3071810"/>
            <a:ext cx="2190765" cy="1446619"/>
          </a:xfrm>
          <a:prstGeom prst="rect">
            <a:avLst/>
          </a:prstGeom>
          <a:noFill/>
        </p:spPr>
      </p:pic>
      <p:pic>
        <p:nvPicPr>
          <p:cNvPr id="2" name="Picture 2" descr="C:\Users\Asus\Desktop\348197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476750" y="5036355"/>
            <a:ext cx="2047889" cy="128588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00298" y="3000373"/>
            <a:ext cx="37862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Monotype Corsiva" pitchFamily="66" charset="0"/>
              </a:rPr>
              <a:t>СНЕГ</a:t>
            </a:r>
            <a:endParaRPr lang="ru-RU" sz="80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3" name="Picture 3" descr="C:\Users\Asus\Desktop\THE-ONE25 (1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00100" y="1071546"/>
            <a:ext cx="2286016" cy="16073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42844" y="928670"/>
            <a:ext cx="878687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Тихо, тихо, как во сне, падает на землю …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 (снег).</a:t>
            </a:r>
            <a:r>
              <a:rPr lang="ru-RU" sz="24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 неба всё скользят пушинки – серебристые… 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(снежинки).              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Кружатся над головою каруселью…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 (снеговою).</a:t>
            </a:r>
            <a:r>
              <a:rPr lang="ru-RU" sz="24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На полянки, на лужок,  всё снижается…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 (снежок).          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Землю белой, чистой, нежной, застелил постелью… 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(снежной).                 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Вот веселье для ребят  всё сильнее …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 (снегопад).</a:t>
            </a:r>
            <a:r>
              <a:rPr lang="ru-RU" sz="2400" i="1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Все бегут вперегонки, все хотят играть в …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 (снежки).</a:t>
            </a:r>
            <a:r>
              <a:rPr lang="ru-RU" sz="24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Снежный ком – на снежный ком, всё украсили…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 (снежком)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Словно в белый пуховик, нарядился…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 (снеговик.)</a:t>
            </a:r>
            <a:r>
              <a:rPr lang="ru-RU" sz="24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Рядом снежная фигурка – это девочка…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 (снегурка.)</a:t>
            </a:r>
            <a:r>
              <a:rPr lang="ru-RU" sz="24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На снегу-то, посмотри – с красной грудкой…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 (снегири).</a:t>
            </a:r>
            <a:r>
              <a:rPr lang="ru-RU" sz="2400" dirty="0" smtClean="0">
                <a:solidFill>
                  <a:srgbClr val="FF0000"/>
                </a:solidFill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Times New Roman" pitchFamily="18" charset="0"/>
              </a:rPr>
              <a:t>Словно в сказке, как во сне, землю всю украсил</a:t>
            </a:r>
            <a:r>
              <a:rPr kumimoji="0" lang="ru-RU" sz="2400" b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ea typeface="Times New Roman" pitchFamily="18" charset="0"/>
                <a:cs typeface="Times New Roman" pitchFamily="18" charset="0"/>
              </a:rPr>
              <a:t> (снег).</a:t>
            </a:r>
            <a:endParaRPr kumimoji="0" lang="ru-RU" sz="2400" b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cs typeface="Arial" pitchFamily="34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родст.слова №2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501122" cy="6357982"/>
          </a:xfrm>
          <a:prstGeom prst="rect">
            <a:avLst/>
          </a:prstGeom>
          <a:noFill/>
        </p:spPr>
      </p:pic>
      <p:pic>
        <p:nvPicPr>
          <p:cNvPr id="2051" name="Picture 3" descr="C:\Users\Asus\Desktop\родст.слова №2\0_103c87_15095aff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286256"/>
            <a:ext cx="1643074" cy="2000264"/>
          </a:xfrm>
          <a:prstGeom prst="rect">
            <a:avLst/>
          </a:prstGeom>
          <a:noFill/>
        </p:spPr>
      </p:pic>
      <p:pic>
        <p:nvPicPr>
          <p:cNvPr id="2053" name="Picture 5" descr="C:\Users\Asus\Desktop\родст.слова №2\пролеск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4214818"/>
            <a:ext cx="2000264" cy="1857388"/>
          </a:xfrm>
          <a:prstGeom prst="rect">
            <a:avLst/>
          </a:prstGeom>
          <a:noFill/>
        </p:spPr>
      </p:pic>
      <p:pic>
        <p:nvPicPr>
          <p:cNvPr id="2054" name="Picture 6" descr="C:\Users\Asus\Desktop\родст.слова №2\лесоруб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3174" y="3429000"/>
            <a:ext cx="2071702" cy="1857388"/>
          </a:xfrm>
          <a:prstGeom prst="rect">
            <a:avLst/>
          </a:prstGeom>
          <a:noFill/>
        </p:spPr>
      </p:pic>
      <p:pic>
        <p:nvPicPr>
          <p:cNvPr id="2055" name="Picture 7" descr="C:\Users\Asus\Desktop\родст.слова №2\лесовоз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4429132"/>
            <a:ext cx="2286016" cy="1928826"/>
          </a:xfrm>
          <a:prstGeom prst="rect">
            <a:avLst/>
          </a:prstGeom>
          <a:noFill/>
        </p:spPr>
      </p:pic>
      <p:pic>
        <p:nvPicPr>
          <p:cNvPr id="2056" name="Picture 8" descr="C:\Users\Asus\Desktop\родст.слова №2\лесник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2357430"/>
            <a:ext cx="2000265" cy="1857388"/>
          </a:xfrm>
          <a:prstGeom prst="rect">
            <a:avLst/>
          </a:prstGeom>
          <a:noFill/>
        </p:spPr>
      </p:pic>
      <p:pic>
        <p:nvPicPr>
          <p:cNvPr id="2057" name="Picture 9" descr="C:\Users\Asus\Desktop\i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1000108"/>
            <a:ext cx="2286017" cy="1928826"/>
          </a:xfrm>
          <a:prstGeom prst="rect">
            <a:avLst/>
          </a:prstGeom>
          <a:noFill/>
        </p:spPr>
      </p:pic>
      <p:pic>
        <p:nvPicPr>
          <p:cNvPr id="2058" name="Picture 10" descr="C:\Users\Asus\Desktop\i (1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58" y="1142984"/>
            <a:ext cx="2357454" cy="1857388"/>
          </a:xfrm>
          <a:prstGeom prst="rect">
            <a:avLst/>
          </a:prstGeom>
          <a:noFill/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1714488"/>
            <a:ext cx="750095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ЛЕС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043890" cy="857256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    А мы по лесу гуляли…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785786" y="928670"/>
            <a:ext cx="3143272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ЛИСА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000760" y="928670"/>
            <a:ext cx="2786082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ЛИСЬЯ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14348" y="3643314"/>
            <a:ext cx="3000396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ЛИСТ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857752" y="3071810"/>
            <a:ext cx="3357586" cy="15716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ЛИСЕНОК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928926" y="5286388"/>
            <a:ext cx="3143272" cy="1428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FF0000"/>
                </a:solidFill>
              </a:rPr>
              <a:t>ЛИСИЦА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0"/>
            <a:ext cx="86439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Calibri" pitchFamily="34" charset="0"/>
                <a:cs typeface="Times New Roman" pitchFamily="18" charset="0"/>
              </a:rPr>
              <a:t>«Назови лишнее слово»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00013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+mn-lt"/>
                <a:cs typeface="Angsana New" pitchFamily="18" charset="-34"/>
              </a:rPr>
              <a:t>Слова - родственники</a:t>
            </a:r>
            <a:endParaRPr lang="ru-RU" sz="4800" b="1" dirty="0">
              <a:solidFill>
                <a:srgbClr val="002060"/>
              </a:solidFill>
              <a:latin typeface="+mn-lt"/>
              <a:cs typeface="Angsana New" pitchFamily="18" charset="-34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sus\Desktop\Name-day-Wat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2381267" cy="1714512"/>
          </a:xfrm>
          <a:prstGeom prst="rect">
            <a:avLst/>
          </a:prstGeom>
          <a:noFill/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0" y="3071810"/>
            <a:ext cx="9144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ВОДА</a:t>
            </a:r>
            <a:endParaRPr kumimoji="0" lang="ru-RU" sz="6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4" name="Picture 4" descr="C:\Users\Asus\Desktop\41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636"/>
            <a:ext cx="2428892" cy="1571636"/>
          </a:xfrm>
          <a:prstGeom prst="rect">
            <a:avLst/>
          </a:prstGeom>
          <a:noFill/>
        </p:spPr>
      </p:pic>
      <p:pic>
        <p:nvPicPr>
          <p:cNvPr id="76806" name="Picture 6" descr="C:\Users\Asus\Desktop\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7989" y="1339438"/>
            <a:ext cx="2952771" cy="1732371"/>
          </a:xfrm>
          <a:prstGeom prst="rect">
            <a:avLst/>
          </a:prstGeom>
          <a:noFill/>
        </p:spPr>
      </p:pic>
      <p:pic>
        <p:nvPicPr>
          <p:cNvPr id="76808" name="Picture 8" descr="C:\Users\Asus\Desktop\i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1142984"/>
            <a:ext cx="2476517" cy="1643075"/>
          </a:xfrm>
          <a:prstGeom prst="rect">
            <a:avLst/>
          </a:prstGeom>
          <a:noFill/>
        </p:spPr>
      </p:pic>
      <p:pic>
        <p:nvPicPr>
          <p:cNvPr id="76809" name="Picture 9" descr="C:\Users\Asus\Desktop\aqa.ru-2007071910301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28992" y="5143512"/>
            <a:ext cx="2286016" cy="1500198"/>
          </a:xfrm>
          <a:prstGeom prst="rect">
            <a:avLst/>
          </a:prstGeom>
          <a:noFill/>
        </p:spPr>
      </p:pic>
      <p:pic>
        <p:nvPicPr>
          <p:cNvPr id="76810" name="Picture 10" descr="C:\Users\Asus\Desktop\047d789b3a4deaf613fecb2d7e84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3638" y="4982776"/>
            <a:ext cx="2643207" cy="1518058"/>
          </a:xfrm>
          <a:prstGeom prst="rect">
            <a:avLst/>
          </a:prstGeom>
          <a:noFill/>
        </p:spPr>
      </p:pic>
      <p:pic>
        <p:nvPicPr>
          <p:cNvPr id="76811" name="Picture 11" descr="C:\Users\Asus\Desktop\id192833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43636" y="3071810"/>
            <a:ext cx="2428892" cy="1571636"/>
          </a:xfrm>
          <a:prstGeom prst="rect">
            <a:avLst/>
          </a:prstGeom>
          <a:noFill/>
        </p:spPr>
      </p:pic>
      <p:pic>
        <p:nvPicPr>
          <p:cNvPr id="76813" name="Picture 13" descr="C:\Users\Asus\Desktop\znak_zodiaka_vodolej_-_goroskop_na_2014_god_loshad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034" y="3143248"/>
            <a:ext cx="2476517" cy="1571636"/>
          </a:xfrm>
          <a:prstGeom prst="rect">
            <a:avLst/>
          </a:prstGeom>
          <a:noFill/>
        </p:spPr>
      </p:pic>
      <p:pic>
        <p:nvPicPr>
          <p:cNvPr id="76814" name="Picture 14" descr="C:\Users\Asus\Desktop\BcgRd49c8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214810" y="4071942"/>
            <a:ext cx="1000132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0"/>
            <a:ext cx="7286676" cy="714380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FF0000"/>
                </a:solidFill>
                <a:latin typeface="+mn-lt"/>
              </a:rPr>
              <a:t>Прочитай слова</a:t>
            </a:r>
            <a:endParaRPr lang="ru-RU" sz="54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1071546"/>
            <a:ext cx="2500330" cy="15001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1357298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 - ДА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rot="10800000" flipV="1">
            <a:off x="2285984" y="2571744"/>
            <a:ext cx="1214446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000760" y="2571744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5400000">
            <a:off x="3965174" y="3464322"/>
            <a:ext cx="16422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000760" y="1785926"/>
            <a:ext cx="142876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stCxn id="3" idx="1"/>
          </p:cNvCxnSpPr>
          <p:nvPr/>
        </p:nvCxnSpPr>
        <p:spPr>
          <a:xfrm rot="10800000" flipV="1">
            <a:off x="2214546" y="1821645"/>
            <a:ext cx="1285884" cy="535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1500166" y="2643182"/>
            <a:ext cx="2714644" cy="2571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16200000" flipH="1">
            <a:off x="4857752" y="3286124"/>
            <a:ext cx="2714644" cy="12858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4071934" y="4239102"/>
            <a:ext cx="15716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ВОДОПАД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500166" y="2285992"/>
            <a:ext cx="15716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ВОДОЛЕЙ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1071538" y="5286388"/>
            <a:ext cx="18573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ПОДВОДНИК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1357290" y="3571876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ВОДОЛАЗ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429388" y="3500438"/>
            <a:ext cx="20717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ВОДОПОЙ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429388" y="5357826"/>
            <a:ext cx="221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ВОДОРОСЛИ</a:t>
            </a: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6572264" y="2357430"/>
            <a:ext cx="15001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ВОДЯНОЙ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720</TotalTime>
  <Words>164</Words>
  <Application>Microsoft Office PowerPoint</Application>
  <PresentationFormat>Экран (4:3)</PresentationFormat>
  <Paragraphs>31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Семья Слов                                                   (О родственных словах )</vt:lpstr>
      <vt:lpstr>Как –то много лет назад               Посадили странный сад.                                                                                                                                                        Не был сад фруктовым,                                                                                                                                                            Был он только словом.                Вот из сада вам рассада,                              Вот еще посадки рядом.                                 А вот садовод,                                                    С ним садовник идет.                                Очень интересно,                   Гулять в саду словесном.</vt:lpstr>
      <vt:lpstr>Слайд 3</vt:lpstr>
      <vt:lpstr>Слайд 4</vt:lpstr>
      <vt:lpstr>Слайд 5</vt:lpstr>
      <vt:lpstr>    А мы по лесу гуляли…</vt:lpstr>
      <vt:lpstr>Слайд 7</vt:lpstr>
      <vt:lpstr>Слова - родственники</vt:lpstr>
      <vt:lpstr>Прочитай слова</vt:lpstr>
      <vt:lpstr>Главные слова</vt:lpstr>
      <vt:lpstr>Слова,                                                        которые имеют общую часть и похожи по значению,  называются – родственными словами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86</cp:revision>
  <dcterms:created xsi:type="dcterms:W3CDTF">2016-02-02T19:13:20Z</dcterms:created>
  <dcterms:modified xsi:type="dcterms:W3CDTF">2016-02-16T17:43:54Z</dcterms:modified>
</cp:coreProperties>
</file>