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28" r:id="rId3"/>
    <p:sldId id="293" r:id="rId4"/>
    <p:sldId id="352" r:id="rId5"/>
    <p:sldId id="331" r:id="rId6"/>
    <p:sldId id="340" r:id="rId7"/>
    <p:sldId id="330" r:id="rId8"/>
    <p:sldId id="334" r:id="rId9"/>
    <p:sldId id="341" r:id="rId10"/>
    <p:sldId id="342" r:id="rId11"/>
    <p:sldId id="343" r:id="rId12"/>
    <p:sldId id="350" r:id="rId13"/>
    <p:sldId id="335" r:id="rId14"/>
    <p:sldId id="344" r:id="rId15"/>
    <p:sldId id="345" r:id="rId16"/>
    <p:sldId id="347" r:id="rId17"/>
    <p:sldId id="346" r:id="rId18"/>
    <p:sldId id="348" r:id="rId19"/>
    <p:sldId id="354" r:id="rId20"/>
    <p:sldId id="353" r:id="rId21"/>
    <p:sldId id="351" r:id="rId22"/>
    <p:sldId id="349" r:id="rId23"/>
    <p:sldId id="355" r:id="rId2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eRo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  <a:srgbClr val="F8FCFD"/>
    <a:srgbClr val="00B0F0"/>
    <a:srgbClr val="9ED3D7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3986" autoAdjust="0"/>
  </p:normalViewPr>
  <p:slideViewPr>
    <p:cSldViewPr>
      <p:cViewPr varScale="1">
        <p:scale>
          <a:sx n="82" d="100"/>
          <a:sy n="82" d="100"/>
        </p:scale>
        <p:origin x="1493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226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72398915424996E-2"/>
          <c:y val="8.0883163824515034E-2"/>
          <c:w val="0.90837662328210833"/>
          <c:h val="0.694333512492605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2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2"/>
                <c:pt idx="0">
                  <c:v>начало года </c:v>
                </c:pt>
                <c:pt idx="1">
                  <c:v>конец года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0C-4628-94C3-C4F171E2560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2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2"/>
                <c:pt idx="0">
                  <c:v>начало года </c:v>
                </c:pt>
                <c:pt idx="1">
                  <c:v>конец года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55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0C-4628-94C3-C4F171E2560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2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2"/>
                <c:pt idx="0">
                  <c:v>начало года </c:v>
                </c:pt>
                <c:pt idx="1">
                  <c:v>конец года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0C-4628-94C3-C4F171E256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8653632"/>
        <c:axId val="1"/>
      </c:barChart>
      <c:catAx>
        <c:axId val="1298653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74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25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74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2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98653632"/>
        <c:crosses val="autoZero"/>
        <c:crossBetween val="between"/>
      </c:valAx>
      <c:spPr>
        <a:solidFill>
          <a:srgbClr val="F8FCFD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rgbClr val="DAEDEF"/>
    </a:solidFill>
    <a:ln w="9525" cap="flat" cmpd="sng" algn="ctr">
      <a:solidFill>
        <a:srgbClr val="F8FCFD"/>
      </a:solidFill>
      <a:prstDash val="solid"/>
      <a:miter lim="800000"/>
      <a:headEnd type="none" w="med" len="med"/>
      <a:tailEnd type="none" w="med" len="med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98600927057487E-2"/>
          <c:y val="5.3834463932335472E-2"/>
          <c:w val="0.90837662328210833"/>
          <c:h val="0.760210433274268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rgbClr val="0070C0"/>
            </a:solidFill>
            <a:ln w="25232">
              <a:noFill/>
            </a:ln>
          </c:spPr>
          <c:invertIfNegative val="0"/>
          <c:dLbls>
            <c:spPr>
              <a:noFill/>
              <a:ln w="25232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49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2"/>
                <c:pt idx="0">
                  <c:v>начало года </c:v>
                </c:pt>
                <c:pt idx="1">
                  <c:v>конец года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E4-4F37-B513-A60D599D1C7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 w="25232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49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2"/>
                <c:pt idx="0">
                  <c:v>начало года </c:v>
                </c:pt>
                <c:pt idx="1">
                  <c:v>конец года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55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E4-4F37-B513-A60D599D1C7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rgbClr val="5B9BD5"/>
            </a:solidFill>
            <a:ln w="25232">
              <a:noFill/>
            </a:ln>
          </c:spPr>
          <c:invertIfNegative val="0"/>
          <c:dLbls>
            <c:spPr>
              <a:noFill/>
              <a:ln w="25232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49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2"/>
                <c:pt idx="0">
                  <c:v>начало года </c:v>
                </c:pt>
                <c:pt idx="1">
                  <c:v>конец года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E4-4F37-B513-A60D599D1C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6325216"/>
        <c:axId val="1"/>
      </c:barChart>
      <c:catAx>
        <c:axId val="127632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147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49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147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08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49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76325216"/>
        <c:crosses val="autoZero"/>
        <c:crossBetween val="between"/>
      </c:valAx>
      <c:spPr>
        <a:solidFill>
          <a:srgbClr val="F8FCFD"/>
        </a:solidFill>
        <a:ln w="25232">
          <a:noFill/>
        </a:ln>
      </c:spPr>
    </c:plotArea>
    <c:legend>
      <c:legendPos val="r"/>
      <c:layout>
        <c:manualLayout>
          <c:xMode val="edge"/>
          <c:yMode val="edge"/>
          <c:wMode val="edge"/>
          <c:hMode val="edge"/>
          <c:x val="0.68699756441251014"/>
          <c:y val="0.2400278110931498"/>
          <c:w val="1"/>
          <c:h val="0.57750082564182792"/>
        </c:manualLayout>
      </c:layout>
      <c:overlay val="0"/>
      <c:spPr>
        <a:noFill/>
        <a:ln w="25232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49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DAEDEF"/>
    </a:solidFill>
    <a:ln w="9462" cap="flat" cmpd="sng" algn="ctr">
      <a:solidFill>
        <a:srgbClr val="F8FCFD"/>
      </a:solidFill>
      <a:prstDash val="solid"/>
      <a:miter lim="800000"/>
      <a:headEnd type="none" w="med" len="med"/>
      <a:tailEnd type="none" w="med" len="med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98600927057487E-2"/>
          <c:y val="5.3834463932335472E-2"/>
          <c:w val="0.90837662328210833"/>
          <c:h val="0.760210433274268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rgbClr val="0070C0"/>
            </a:solidFill>
            <a:ln w="25302">
              <a:noFill/>
            </a:ln>
          </c:spPr>
          <c:invertIfNegative val="0"/>
          <c:dLbls>
            <c:spPr>
              <a:noFill/>
              <a:ln w="25302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53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2"/>
                <c:pt idx="0">
                  <c:v>начало года </c:v>
                </c:pt>
                <c:pt idx="1">
                  <c:v>конец года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36-4F3A-8AB0-6FEDDF8AFF4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 w="25302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53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2"/>
                <c:pt idx="0">
                  <c:v>начало года </c:v>
                </c:pt>
                <c:pt idx="1">
                  <c:v>конец года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36-4F3A-8AB0-6FEDDF8AFF4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rgbClr val="5B9BD5"/>
            </a:solidFill>
            <a:ln w="25302">
              <a:noFill/>
            </a:ln>
          </c:spPr>
          <c:invertIfNegative val="0"/>
          <c:dLbls>
            <c:spPr>
              <a:noFill/>
              <a:ln w="25302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53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2"/>
                <c:pt idx="0">
                  <c:v>начало года </c:v>
                </c:pt>
                <c:pt idx="1">
                  <c:v>конец года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36-4F3A-8AB0-6FEDDF8AFF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6449440"/>
        <c:axId val="1"/>
      </c:barChart>
      <c:catAx>
        <c:axId val="127644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172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53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172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53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76449440"/>
        <c:crosses val="autoZero"/>
        <c:crossBetween val="between"/>
      </c:valAx>
      <c:spPr>
        <a:solidFill>
          <a:srgbClr val="F8FCFD"/>
        </a:solidFill>
        <a:ln w="25302">
          <a:noFill/>
        </a:ln>
      </c:spPr>
    </c:plotArea>
    <c:legend>
      <c:legendPos val="r"/>
      <c:layout>
        <c:manualLayout>
          <c:xMode val="edge"/>
          <c:yMode val="edge"/>
          <c:wMode val="edge"/>
          <c:hMode val="edge"/>
          <c:x val="0.68699756441251014"/>
          <c:y val="0.24002741324001167"/>
          <c:w val="1"/>
          <c:h val="0.57750014581510645"/>
        </c:manualLayout>
      </c:layout>
      <c:overlay val="0"/>
      <c:spPr>
        <a:noFill/>
        <a:ln w="25302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53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DAEDEF"/>
    </a:solidFill>
    <a:ln w="9488" cap="flat" cmpd="sng" algn="ctr">
      <a:solidFill>
        <a:srgbClr val="F8FCFD"/>
      </a:solidFill>
      <a:prstDash val="solid"/>
      <a:miter lim="800000"/>
      <a:headEnd type="none" w="med" len="med"/>
      <a:tailEnd type="none" w="med" len="med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8EA3D2-4BDF-409C-84E9-785DADF882C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B610D0-374E-48FC-A3FC-0C72CDDD8C0B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 детьми</a:t>
          </a:r>
          <a:endParaRPr lang="ru-RU" dirty="0">
            <a:solidFill>
              <a:schemeClr val="tx1"/>
            </a:solidFill>
          </a:endParaRPr>
        </a:p>
      </dgm:t>
    </dgm:pt>
    <dgm:pt modelId="{AAC60562-5719-4640-B291-53964B2F40B8}" type="parTrans" cxnId="{EDAFB56F-F29E-44D2-8577-53C071138DFB}">
      <dgm:prSet/>
      <dgm:spPr/>
      <dgm:t>
        <a:bodyPr/>
        <a:lstStyle/>
        <a:p>
          <a:endParaRPr lang="ru-RU"/>
        </a:p>
      </dgm:t>
    </dgm:pt>
    <dgm:pt modelId="{7EE0C094-00BE-4407-B0C2-B9013B36ECD9}" type="sibTrans" cxnId="{EDAFB56F-F29E-44D2-8577-53C071138DFB}">
      <dgm:prSet/>
      <dgm:spPr/>
      <dgm:t>
        <a:bodyPr/>
        <a:lstStyle/>
        <a:p>
          <a:endParaRPr lang="ru-RU"/>
        </a:p>
      </dgm:t>
    </dgm:pt>
    <dgm:pt modelId="{A6E31093-C61C-46E9-8588-EF9BBA5074D0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 родителями </a:t>
          </a:r>
          <a:endParaRPr lang="ru-RU" dirty="0">
            <a:solidFill>
              <a:schemeClr val="tx1"/>
            </a:solidFill>
          </a:endParaRPr>
        </a:p>
      </dgm:t>
    </dgm:pt>
    <dgm:pt modelId="{64E3CB71-84B8-4503-ADEF-749AD050AE19}" type="parTrans" cxnId="{5EAD1768-A814-4FDE-8F87-D88D5E838437}">
      <dgm:prSet/>
      <dgm:spPr/>
      <dgm:t>
        <a:bodyPr/>
        <a:lstStyle/>
        <a:p>
          <a:endParaRPr lang="ru-RU"/>
        </a:p>
      </dgm:t>
    </dgm:pt>
    <dgm:pt modelId="{FB6EF155-43B2-4791-8599-B591421C8346}" type="sibTrans" cxnId="{5EAD1768-A814-4FDE-8F87-D88D5E838437}">
      <dgm:prSet/>
      <dgm:spPr/>
      <dgm:t>
        <a:bodyPr/>
        <a:lstStyle/>
        <a:p>
          <a:endParaRPr lang="ru-RU"/>
        </a:p>
      </dgm:t>
    </dgm:pt>
    <dgm:pt modelId="{17F41089-31A8-4D7C-A201-CF7A7A0A0F9F}">
      <dgm:prSet phldrT="[Текст]" custT="1"/>
      <dgm:spPr/>
      <dgm:t>
        <a:bodyPr/>
        <a:lstStyle/>
        <a:p>
          <a:r>
            <a:rPr lang="ru-RU" sz="3400" dirty="0" smtClean="0">
              <a:solidFill>
                <a:schemeClr val="tx1"/>
              </a:solidFill>
            </a:rPr>
            <a:t>Социум </a:t>
          </a:r>
          <a:r>
            <a:rPr lang="ru-RU" sz="1800" dirty="0" smtClean="0">
              <a:solidFill>
                <a:schemeClr val="tx1"/>
              </a:solidFill>
            </a:rPr>
            <a:t>(экскурсии, путешествия и т.д.)</a:t>
          </a:r>
          <a:endParaRPr lang="ru-RU" sz="1800" dirty="0">
            <a:solidFill>
              <a:schemeClr val="tx1"/>
            </a:solidFill>
          </a:endParaRPr>
        </a:p>
      </dgm:t>
    </dgm:pt>
    <dgm:pt modelId="{DE1ADADF-3EEB-462D-A25B-DC8DC4A0196B}" type="parTrans" cxnId="{424DF1BB-18C8-4042-A6EC-2EE4D82BEC61}">
      <dgm:prSet/>
      <dgm:spPr/>
      <dgm:t>
        <a:bodyPr/>
        <a:lstStyle/>
        <a:p>
          <a:endParaRPr lang="ru-RU"/>
        </a:p>
      </dgm:t>
    </dgm:pt>
    <dgm:pt modelId="{834ADE89-3B63-4DF0-9D4F-D5AD5A203A19}" type="sibTrans" cxnId="{424DF1BB-18C8-4042-A6EC-2EE4D82BEC61}">
      <dgm:prSet/>
      <dgm:spPr/>
      <dgm:t>
        <a:bodyPr/>
        <a:lstStyle/>
        <a:p>
          <a:endParaRPr lang="ru-RU"/>
        </a:p>
      </dgm:t>
    </dgm:pt>
    <dgm:pt modelId="{363D445B-010A-4899-BB8E-9A179CCC8C9F}" type="pres">
      <dgm:prSet presAssocID="{558EA3D2-4BDF-409C-84E9-785DADF882C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8CF086-823F-41F8-AB31-416C284CD859}" type="pres">
      <dgm:prSet presAssocID="{F5B610D0-374E-48FC-A3FC-0C72CDDD8C0B}" presName="parentLin" presStyleCnt="0"/>
      <dgm:spPr/>
    </dgm:pt>
    <dgm:pt modelId="{B912F49A-F3CD-44D3-8313-3D2AFA40CEE8}" type="pres">
      <dgm:prSet presAssocID="{F5B610D0-374E-48FC-A3FC-0C72CDDD8C0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78D8087-CE47-41E7-9366-7C5F3778AF6C}" type="pres">
      <dgm:prSet presAssocID="{F5B610D0-374E-48FC-A3FC-0C72CDDD8C0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6F8BA6-658E-427A-A4BF-8ABB028FCB43}" type="pres">
      <dgm:prSet presAssocID="{F5B610D0-374E-48FC-A3FC-0C72CDDD8C0B}" presName="negativeSpace" presStyleCnt="0"/>
      <dgm:spPr/>
    </dgm:pt>
    <dgm:pt modelId="{E85AA0B2-57F2-4F3F-BB12-B15258D1E9BE}" type="pres">
      <dgm:prSet presAssocID="{F5B610D0-374E-48FC-A3FC-0C72CDDD8C0B}" presName="childText" presStyleLbl="conFgAcc1" presStyleIdx="0" presStyleCnt="3">
        <dgm:presLayoutVars>
          <dgm:bulletEnabled val="1"/>
        </dgm:presLayoutVars>
      </dgm:prSet>
      <dgm:spPr/>
    </dgm:pt>
    <dgm:pt modelId="{EA968FD8-9C10-44E4-8033-FE60E187B744}" type="pres">
      <dgm:prSet presAssocID="{7EE0C094-00BE-4407-B0C2-B9013B36ECD9}" presName="spaceBetweenRectangles" presStyleCnt="0"/>
      <dgm:spPr/>
    </dgm:pt>
    <dgm:pt modelId="{E6E85390-4331-4B8F-AD81-537AB406E4F9}" type="pres">
      <dgm:prSet presAssocID="{A6E31093-C61C-46E9-8588-EF9BBA5074D0}" presName="parentLin" presStyleCnt="0"/>
      <dgm:spPr/>
    </dgm:pt>
    <dgm:pt modelId="{389FF9D9-E270-44D6-B0BF-EB937ED11417}" type="pres">
      <dgm:prSet presAssocID="{A6E31093-C61C-46E9-8588-EF9BBA5074D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ABC1822-CBC1-4C63-A8A7-40F7FD562E94}" type="pres">
      <dgm:prSet presAssocID="{A6E31093-C61C-46E9-8588-EF9BBA5074D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4A46E6-A7BE-44A9-807E-29A4C74DCEF1}" type="pres">
      <dgm:prSet presAssocID="{A6E31093-C61C-46E9-8588-EF9BBA5074D0}" presName="negativeSpace" presStyleCnt="0"/>
      <dgm:spPr/>
    </dgm:pt>
    <dgm:pt modelId="{82DD0C7B-DB31-4344-BA1C-52B36B080B63}" type="pres">
      <dgm:prSet presAssocID="{A6E31093-C61C-46E9-8588-EF9BBA5074D0}" presName="childText" presStyleLbl="conFgAcc1" presStyleIdx="1" presStyleCnt="3">
        <dgm:presLayoutVars>
          <dgm:bulletEnabled val="1"/>
        </dgm:presLayoutVars>
      </dgm:prSet>
      <dgm:spPr/>
    </dgm:pt>
    <dgm:pt modelId="{AE8AD4B4-581A-42AA-A1CC-10765AB3CDE4}" type="pres">
      <dgm:prSet presAssocID="{FB6EF155-43B2-4791-8599-B591421C8346}" presName="spaceBetweenRectangles" presStyleCnt="0"/>
      <dgm:spPr/>
    </dgm:pt>
    <dgm:pt modelId="{6914A29E-1F97-415E-AF5B-06820121E605}" type="pres">
      <dgm:prSet presAssocID="{17F41089-31A8-4D7C-A201-CF7A7A0A0F9F}" presName="parentLin" presStyleCnt="0"/>
      <dgm:spPr/>
    </dgm:pt>
    <dgm:pt modelId="{1F6A2C06-70C6-4A66-A550-52CC1B454873}" type="pres">
      <dgm:prSet presAssocID="{17F41089-31A8-4D7C-A201-CF7A7A0A0F9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5D42A74-CA3A-45FC-9388-6329FFD7C791}" type="pres">
      <dgm:prSet presAssocID="{17F41089-31A8-4D7C-A201-CF7A7A0A0F9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88EFDC-20D4-4B33-B2F1-EC22C0E6EF83}" type="pres">
      <dgm:prSet presAssocID="{17F41089-31A8-4D7C-A201-CF7A7A0A0F9F}" presName="negativeSpace" presStyleCnt="0"/>
      <dgm:spPr/>
    </dgm:pt>
    <dgm:pt modelId="{F7341001-06B6-41CB-97FF-6AF2EC2D8A1D}" type="pres">
      <dgm:prSet presAssocID="{17F41089-31A8-4D7C-A201-CF7A7A0A0F9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FCA4EB4-F41F-40DC-882E-0ADC64B7A9E2}" type="presOf" srcId="{A6E31093-C61C-46E9-8588-EF9BBA5074D0}" destId="{389FF9D9-E270-44D6-B0BF-EB937ED11417}" srcOrd="0" destOrd="0" presId="urn:microsoft.com/office/officeart/2005/8/layout/list1"/>
    <dgm:cxn modelId="{890E2E35-86DD-48E4-91AE-6FA5B00F3D37}" type="presOf" srcId="{558EA3D2-4BDF-409C-84E9-785DADF882C0}" destId="{363D445B-010A-4899-BB8E-9A179CCC8C9F}" srcOrd="0" destOrd="0" presId="urn:microsoft.com/office/officeart/2005/8/layout/list1"/>
    <dgm:cxn modelId="{424DF1BB-18C8-4042-A6EC-2EE4D82BEC61}" srcId="{558EA3D2-4BDF-409C-84E9-785DADF882C0}" destId="{17F41089-31A8-4D7C-A201-CF7A7A0A0F9F}" srcOrd="2" destOrd="0" parTransId="{DE1ADADF-3EEB-462D-A25B-DC8DC4A0196B}" sibTransId="{834ADE89-3B63-4DF0-9D4F-D5AD5A203A19}"/>
    <dgm:cxn modelId="{4FA938B0-C34D-4EA5-BFD5-9F8F6B4F571A}" type="presOf" srcId="{17F41089-31A8-4D7C-A201-CF7A7A0A0F9F}" destId="{1F6A2C06-70C6-4A66-A550-52CC1B454873}" srcOrd="0" destOrd="0" presId="urn:microsoft.com/office/officeart/2005/8/layout/list1"/>
    <dgm:cxn modelId="{5EAD1768-A814-4FDE-8F87-D88D5E838437}" srcId="{558EA3D2-4BDF-409C-84E9-785DADF882C0}" destId="{A6E31093-C61C-46E9-8588-EF9BBA5074D0}" srcOrd="1" destOrd="0" parTransId="{64E3CB71-84B8-4503-ADEF-749AD050AE19}" sibTransId="{FB6EF155-43B2-4791-8599-B591421C8346}"/>
    <dgm:cxn modelId="{E2F03E2E-D9F9-4663-89C5-265FC7584868}" type="presOf" srcId="{F5B610D0-374E-48FC-A3FC-0C72CDDD8C0B}" destId="{B912F49A-F3CD-44D3-8313-3D2AFA40CEE8}" srcOrd="0" destOrd="0" presId="urn:microsoft.com/office/officeart/2005/8/layout/list1"/>
    <dgm:cxn modelId="{D41FE618-72A2-48A7-ABFD-04E7511681E4}" type="presOf" srcId="{A6E31093-C61C-46E9-8588-EF9BBA5074D0}" destId="{4ABC1822-CBC1-4C63-A8A7-40F7FD562E94}" srcOrd="1" destOrd="0" presId="urn:microsoft.com/office/officeart/2005/8/layout/list1"/>
    <dgm:cxn modelId="{666A6CD9-D213-4A9E-8831-A7A07DBCC713}" type="presOf" srcId="{F5B610D0-374E-48FC-A3FC-0C72CDDD8C0B}" destId="{C78D8087-CE47-41E7-9366-7C5F3778AF6C}" srcOrd="1" destOrd="0" presId="urn:microsoft.com/office/officeart/2005/8/layout/list1"/>
    <dgm:cxn modelId="{E2BF22E1-7DFF-40C7-A6B7-816725CB5FD6}" type="presOf" srcId="{17F41089-31A8-4D7C-A201-CF7A7A0A0F9F}" destId="{45D42A74-CA3A-45FC-9388-6329FFD7C791}" srcOrd="1" destOrd="0" presId="urn:microsoft.com/office/officeart/2005/8/layout/list1"/>
    <dgm:cxn modelId="{EDAFB56F-F29E-44D2-8577-53C071138DFB}" srcId="{558EA3D2-4BDF-409C-84E9-785DADF882C0}" destId="{F5B610D0-374E-48FC-A3FC-0C72CDDD8C0B}" srcOrd="0" destOrd="0" parTransId="{AAC60562-5719-4640-B291-53964B2F40B8}" sibTransId="{7EE0C094-00BE-4407-B0C2-B9013B36ECD9}"/>
    <dgm:cxn modelId="{AB76108B-5B24-43AD-8E81-58B9B36BD004}" type="presParOf" srcId="{363D445B-010A-4899-BB8E-9A179CCC8C9F}" destId="{528CF086-823F-41F8-AB31-416C284CD859}" srcOrd="0" destOrd="0" presId="urn:microsoft.com/office/officeart/2005/8/layout/list1"/>
    <dgm:cxn modelId="{D6DD596E-5758-465B-85BE-79A311F5FCA9}" type="presParOf" srcId="{528CF086-823F-41F8-AB31-416C284CD859}" destId="{B912F49A-F3CD-44D3-8313-3D2AFA40CEE8}" srcOrd="0" destOrd="0" presId="urn:microsoft.com/office/officeart/2005/8/layout/list1"/>
    <dgm:cxn modelId="{B86A2D43-D350-4F95-BECA-5E339FC74B4F}" type="presParOf" srcId="{528CF086-823F-41F8-AB31-416C284CD859}" destId="{C78D8087-CE47-41E7-9366-7C5F3778AF6C}" srcOrd="1" destOrd="0" presId="urn:microsoft.com/office/officeart/2005/8/layout/list1"/>
    <dgm:cxn modelId="{E4092CE2-4A13-4D02-B725-F615BA0F23DB}" type="presParOf" srcId="{363D445B-010A-4899-BB8E-9A179CCC8C9F}" destId="{9F6F8BA6-658E-427A-A4BF-8ABB028FCB43}" srcOrd="1" destOrd="0" presId="urn:microsoft.com/office/officeart/2005/8/layout/list1"/>
    <dgm:cxn modelId="{7381A74A-7B73-4A60-A7C4-3399B271A0C7}" type="presParOf" srcId="{363D445B-010A-4899-BB8E-9A179CCC8C9F}" destId="{E85AA0B2-57F2-4F3F-BB12-B15258D1E9BE}" srcOrd="2" destOrd="0" presId="urn:microsoft.com/office/officeart/2005/8/layout/list1"/>
    <dgm:cxn modelId="{EFCACD34-6CEE-4710-97B1-0D7A66DE0E1C}" type="presParOf" srcId="{363D445B-010A-4899-BB8E-9A179CCC8C9F}" destId="{EA968FD8-9C10-44E4-8033-FE60E187B744}" srcOrd="3" destOrd="0" presId="urn:microsoft.com/office/officeart/2005/8/layout/list1"/>
    <dgm:cxn modelId="{0532C661-2ED3-456F-912D-85D48189CBAD}" type="presParOf" srcId="{363D445B-010A-4899-BB8E-9A179CCC8C9F}" destId="{E6E85390-4331-4B8F-AD81-537AB406E4F9}" srcOrd="4" destOrd="0" presId="urn:microsoft.com/office/officeart/2005/8/layout/list1"/>
    <dgm:cxn modelId="{EB653D33-1F44-4EDE-8C5D-377B47BF9E2E}" type="presParOf" srcId="{E6E85390-4331-4B8F-AD81-537AB406E4F9}" destId="{389FF9D9-E270-44D6-B0BF-EB937ED11417}" srcOrd="0" destOrd="0" presId="urn:microsoft.com/office/officeart/2005/8/layout/list1"/>
    <dgm:cxn modelId="{27D08F47-8A24-4229-94FD-5B2DE793A4BE}" type="presParOf" srcId="{E6E85390-4331-4B8F-AD81-537AB406E4F9}" destId="{4ABC1822-CBC1-4C63-A8A7-40F7FD562E94}" srcOrd="1" destOrd="0" presId="urn:microsoft.com/office/officeart/2005/8/layout/list1"/>
    <dgm:cxn modelId="{E0628552-3095-4566-8E99-407CD2B3D4F7}" type="presParOf" srcId="{363D445B-010A-4899-BB8E-9A179CCC8C9F}" destId="{924A46E6-A7BE-44A9-807E-29A4C74DCEF1}" srcOrd="5" destOrd="0" presId="urn:microsoft.com/office/officeart/2005/8/layout/list1"/>
    <dgm:cxn modelId="{3D9C2598-F41B-4813-BC9B-3329605A8DB8}" type="presParOf" srcId="{363D445B-010A-4899-BB8E-9A179CCC8C9F}" destId="{82DD0C7B-DB31-4344-BA1C-52B36B080B63}" srcOrd="6" destOrd="0" presId="urn:microsoft.com/office/officeart/2005/8/layout/list1"/>
    <dgm:cxn modelId="{0FFC1FB0-EF2B-4423-BFDE-437C292FB300}" type="presParOf" srcId="{363D445B-010A-4899-BB8E-9A179CCC8C9F}" destId="{AE8AD4B4-581A-42AA-A1CC-10765AB3CDE4}" srcOrd="7" destOrd="0" presId="urn:microsoft.com/office/officeart/2005/8/layout/list1"/>
    <dgm:cxn modelId="{550DA339-2AA7-4E71-9620-5E69525854D2}" type="presParOf" srcId="{363D445B-010A-4899-BB8E-9A179CCC8C9F}" destId="{6914A29E-1F97-415E-AF5B-06820121E605}" srcOrd="8" destOrd="0" presId="urn:microsoft.com/office/officeart/2005/8/layout/list1"/>
    <dgm:cxn modelId="{9E74F13A-EA3A-4BE7-8D39-9E1FE0A8C762}" type="presParOf" srcId="{6914A29E-1F97-415E-AF5B-06820121E605}" destId="{1F6A2C06-70C6-4A66-A550-52CC1B454873}" srcOrd="0" destOrd="0" presId="urn:microsoft.com/office/officeart/2005/8/layout/list1"/>
    <dgm:cxn modelId="{438C4050-0920-4E5C-BA25-2475CEF3BA03}" type="presParOf" srcId="{6914A29E-1F97-415E-AF5B-06820121E605}" destId="{45D42A74-CA3A-45FC-9388-6329FFD7C791}" srcOrd="1" destOrd="0" presId="urn:microsoft.com/office/officeart/2005/8/layout/list1"/>
    <dgm:cxn modelId="{7B8F1FDD-50EB-410E-ABAB-546BB936864B}" type="presParOf" srcId="{363D445B-010A-4899-BB8E-9A179CCC8C9F}" destId="{2188EFDC-20D4-4B33-B2F1-EC22C0E6EF83}" srcOrd="9" destOrd="0" presId="urn:microsoft.com/office/officeart/2005/8/layout/list1"/>
    <dgm:cxn modelId="{A5F06DE6-FD60-4118-8508-BF158376C62B}" type="presParOf" srcId="{363D445B-010A-4899-BB8E-9A179CCC8C9F}" destId="{F7341001-06B6-41CB-97FF-6AF2EC2D8A1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5AA0B2-57F2-4F3F-BB12-B15258D1E9BE}">
      <dsp:nvSpPr>
        <dsp:cNvPr id="0" name=""/>
        <dsp:cNvSpPr/>
      </dsp:nvSpPr>
      <dsp:spPr>
        <a:xfrm>
          <a:off x="0" y="54326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8D8087-CE47-41E7-9366-7C5F3778AF6C}">
      <dsp:nvSpPr>
        <dsp:cNvPr id="0" name=""/>
        <dsp:cNvSpPr/>
      </dsp:nvSpPr>
      <dsp:spPr>
        <a:xfrm>
          <a:off x="411480" y="41421"/>
          <a:ext cx="5760720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solidFill>
                <a:schemeClr val="tx1"/>
              </a:solidFill>
            </a:rPr>
            <a:t>С детьми</a:t>
          </a:r>
          <a:endParaRPr lang="ru-RU" sz="3400" kern="1200" dirty="0">
            <a:solidFill>
              <a:schemeClr val="tx1"/>
            </a:solidFill>
          </a:endParaRPr>
        </a:p>
      </dsp:txBody>
      <dsp:txXfrm>
        <a:off x="460476" y="90417"/>
        <a:ext cx="5662728" cy="905688"/>
      </dsp:txXfrm>
    </dsp:sp>
    <dsp:sp modelId="{82DD0C7B-DB31-4344-BA1C-52B36B080B63}">
      <dsp:nvSpPr>
        <dsp:cNvPr id="0" name=""/>
        <dsp:cNvSpPr/>
      </dsp:nvSpPr>
      <dsp:spPr>
        <a:xfrm>
          <a:off x="0" y="208550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BC1822-CBC1-4C63-A8A7-40F7FD562E94}">
      <dsp:nvSpPr>
        <dsp:cNvPr id="0" name=""/>
        <dsp:cNvSpPr/>
      </dsp:nvSpPr>
      <dsp:spPr>
        <a:xfrm>
          <a:off x="411480" y="1583661"/>
          <a:ext cx="5760720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solidFill>
                <a:schemeClr val="tx1"/>
              </a:solidFill>
            </a:rPr>
            <a:t>С родителями </a:t>
          </a:r>
          <a:endParaRPr lang="ru-RU" sz="3400" kern="1200" dirty="0">
            <a:solidFill>
              <a:schemeClr val="tx1"/>
            </a:solidFill>
          </a:endParaRPr>
        </a:p>
      </dsp:txBody>
      <dsp:txXfrm>
        <a:off x="460476" y="1632657"/>
        <a:ext cx="5662728" cy="905688"/>
      </dsp:txXfrm>
    </dsp:sp>
    <dsp:sp modelId="{F7341001-06B6-41CB-97FF-6AF2EC2D8A1D}">
      <dsp:nvSpPr>
        <dsp:cNvPr id="0" name=""/>
        <dsp:cNvSpPr/>
      </dsp:nvSpPr>
      <dsp:spPr>
        <a:xfrm>
          <a:off x="0" y="362774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D42A74-CA3A-45FC-9388-6329FFD7C791}">
      <dsp:nvSpPr>
        <dsp:cNvPr id="0" name=""/>
        <dsp:cNvSpPr/>
      </dsp:nvSpPr>
      <dsp:spPr>
        <a:xfrm>
          <a:off x="411480" y="3125901"/>
          <a:ext cx="5760720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solidFill>
                <a:schemeClr val="tx1"/>
              </a:solidFill>
            </a:rPr>
            <a:t>Социум </a:t>
          </a:r>
          <a:r>
            <a:rPr lang="ru-RU" sz="1800" kern="1200" dirty="0" smtClean="0">
              <a:solidFill>
                <a:schemeClr val="tx1"/>
              </a:solidFill>
            </a:rPr>
            <a:t>(экскурсии, путешествия и т.д.)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60476" y="3174897"/>
        <a:ext cx="5662728" cy="905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6B6C13A-86D9-4085-B8C2-FDEE0727E7C4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FAFDEC7-5BD4-4FEF-A290-BEFC0A88A3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BBE35BC7-04D0-4A7B-A20A-F5EF43ACFBEF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36B5D571-BA94-440F-BDC1-18993ECBEBA0}" type="slidenum">
              <a:rPr lang="ru-RU" altLang="ru-RU" smtClean="0"/>
              <a:pPr/>
              <a:t>14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7D1ACEF6-9504-4EC3-B77C-66DBEB5FC166}" type="slidenum">
              <a:rPr lang="ru-RU" altLang="ru-RU" smtClean="0"/>
              <a:pPr/>
              <a:t>15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6D1D191F-2441-4BC2-BA56-A613E0C16CE4}" type="slidenum">
              <a:rPr lang="ru-RU" altLang="ru-RU" smtClean="0"/>
              <a:pPr/>
              <a:t>18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1D7CD-126C-43ED-857A-99D267DDC2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3484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CD2E9-8E4C-4163-B6FF-A27620D317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1846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C5C32-6A8F-49BF-9FEE-D4D4240AC8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2239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CDFEA-2711-4C52-AE88-026FF1C3BE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7114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02B0F-A3B1-4AEB-95C5-9296B09F97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8832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8E19D-BF56-45B3-8DC0-3F15707596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75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F8A8E-83DD-4772-B489-D1F11EA92F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7700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C0C73-EE7D-4166-B186-76ED4558D3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860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0C90D-5824-47EF-B659-FAA797075B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4053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BE9DB-A84A-4C6B-9362-2318AEAD93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0919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216AB-A265-4C6A-BE5D-DB7AACF88F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1737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83DB2CF-EC5D-46C3-BCDD-C4555FA5C3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wmf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image" Target="../media/image6.png"/><Relationship Id="rId4" Type="http://schemas.openxmlformats.org/officeDocument/2006/relationships/image" Target="../media/image5.wmf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404813"/>
            <a:ext cx="8353425" cy="403225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latin typeface="+mn-lt"/>
              </a:rPr>
              <a:t>Использование ИКТ </a:t>
            </a:r>
            <a:br>
              <a:rPr lang="ru-RU" sz="3600" b="1" dirty="0" smtClean="0">
                <a:latin typeface="+mn-lt"/>
              </a:rPr>
            </a:br>
            <a:r>
              <a:rPr lang="ru-RU" sz="3600" b="1" dirty="0" smtClean="0">
                <a:latin typeface="+mn-lt"/>
              </a:rPr>
              <a:t>в экологическом  воспитании дошкольников</a:t>
            </a:r>
            <a:endParaRPr lang="ru-RU" altLang="ru-RU" sz="3600" dirty="0" smtClean="0">
              <a:latin typeface="+mn-lt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3429000"/>
            <a:ext cx="8497887" cy="2232025"/>
          </a:xfrm>
        </p:spPr>
        <p:txBody>
          <a:bodyPr/>
          <a:lstStyle/>
          <a:p>
            <a:pPr algn="r"/>
            <a:endParaRPr lang="ru-RU" altLang="ru-RU" sz="2000" smtClean="0"/>
          </a:p>
          <a:p>
            <a:pPr algn="r"/>
            <a:r>
              <a:rPr lang="ru-RU" altLang="ru-RU" sz="2000" b="1" smtClean="0">
                <a:solidFill>
                  <a:schemeClr val="tx2"/>
                </a:solidFill>
              </a:rPr>
              <a:t>                                                         </a:t>
            </a:r>
            <a:r>
              <a:rPr lang="ru-RU" altLang="ru-RU" sz="1600" b="1" smtClean="0">
                <a:solidFill>
                  <a:schemeClr val="tx2"/>
                </a:solidFill>
              </a:rPr>
              <a:t>Автор: воспитатель</a:t>
            </a:r>
          </a:p>
          <a:p>
            <a:pPr algn="r"/>
            <a:r>
              <a:rPr lang="ru-RU" altLang="ru-RU" sz="1600" b="1" smtClean="0">
                <a:solidFill>
                  <a:schemeClr val="tx2"/>
                </a:solidFill>
              </a:rPr>
              <a:t> Калинина  Ирина Геннадьевна                 </a:t>
            </a:r>
          </a:p>
          <a:p>
            <a:pPr algn="r"/>
            <a:r>
              <a:rPr lang="ru-RU" altLang="ru-RU" sz="1600" b="1" smtClean="0">
                <a:solidFill>
                  <a:schemeClr val="tx2"/>
                </a:solidFill>
              </a:rPr>
              <a:t>   МАДОУ  № 83 города Хабаровска </a:t>
            </a:r>
          </a:p>
          <a:p>
            <a:pPr algn="r" eaLnBrk="1" hangingPunct="1"/>
            <a:endParaRPr lang="ru-RU" altLang="ru-RU" sz="1600" smtClean="0">
              <a:solidFill>
                <a:schemeClr val="tx2"/>
              </a:solidFill>
            </a:endParaRPr>
          </a:p>
        </p:txBody>
      </p:sp>
      <p:pic>
        <p:nvPicPr>
          <p:cNvPr id="3076" name="Picture 5" descr="i?id=453721281-30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5049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chemeClr val="tx1"/>
                </a:solidFill>
              </a:rPr>
              <a:t>Экранные материалы</a:t>
            </a: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5148263" y="2509838"/>
            <a:ext cx="3538537" cy="3489325"/>
          </a:xfrm>
        </p:spPr>
        <p:txBody>
          <a:bodyPr/>
          <a:lstStyle/>
          <a:p>
            <a:r>
              <a:rPr lang="ru-RU" altLang="ru-RU" sz="2000" smtClean="0"/>
              <a:t>Слайды </a:t>
            </a:r>
          </a:p>
          <a:p>
            <a:r>
              <a:rPr lang="ru-RU" altLang="ru-RU" sz="2000" smtClean="0"/>
              <a:t>«Домашние животные»;</a:t>
            </a:r>
          </a:p>
          <a:p>
            <a:r>
              <a:rPr lang="ru-RU" altLang="ru-RU" sz="2000" smtClean="0"/>
              <a:t>«Дикие животные»;</a:t>
            </a:r>
          </a:p>
          <a:p>
            <a:r>
              <a:rPr lang="ru-RU" altLang="ru-RU" sz="2000" smtClean="0"/>
              <a:t>«Птицы России»;</a:t>
            </a:r>
          </a:p>
          <a:p>
            <a:r>
              <a:rPr lang="ru-RU" altLang="ru-RU" sz="2000" smtClean="0"/>
              <a:t>«Времена года»</a:t>
            </a:r>
          </a:p>
          <a:p>
            <a:r>
              <a:rPr lang="ru-RU" altLang="ru-RU" sz="2000" smtClean="0"/>
              <a:t>«Живая и неживая природа»</a:t>
            </a:r>
          </a:p>
          <a:p>
            <a:r>
              <a:rPr lang="ru-RU" altLang="ru-RU" sz="2000" smtClean="0"/>
              <a:t>«Наша планета Земля» и т.д.</a:t>
            </a:r>
          </a:p>
          <a:p>
            <a:endParaRPr lang="ru-RU" altLang="ru-RU" sz="200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148263" y="1268413"/>
            <a:ext cx="3538537" cy="122396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слайды, серия отдельных кадров, посвященных отдельной теме. 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536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430338"/>
            <a:ext cx="4557713" cy="3870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Мультимедийные презентации</a:t>
            </a:r>
            <a:endParaRPr lang="ru-RU" alt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4300" y="3514725"/>
            <a:ext cx="4319588" cy="30829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2000" dirty="0" smtClean="0"/>
              <a:t>Презентация:</a:t>
            </a:r>
          </a:p>
          <a:p>
            <a:pPr>
              <a:defRPr/>
            </a:pPr>
            <a:r>
              <a:rPr lang="ru-RU" sz="2000" dirty="0" smtClean="0"/>
              <a:t> «Зимующие птицы»</a:t>
            </a:r>
          </a:p>
          <a:p>
            <a:pPr>
              <a:defRPr/>
            </a:pPr>
            <a:r>
              <a:rPr lang="ru-RU" sz="2000" dirty="0" smtClean="0"/>
              <a:t>«Травы мои Приамурские»</a:t>
            </a:r>
          </a:p>
          <a:p>
            <a:pPr>
              <a:defRPr/>
            </a:pPr>
            <a:r>
              <a:rPr lang="ru-RU" sz="2000" dirty="0" smtClean="0"/>
              <a:t> </a:t>
            </a:r>
            <a:r>
              <a:rPr lang="ru-RU" sz="2000" dirty="0"/>
              <a:t>«Покормите птиц»</a:t>
            </a:r>
          </a:p>
          <a:p>
            <a:pPr>
              <a:defRPr/>
            </a:pPr>
            <a:r>
              <a:rPr lang="ru-RU" sz="2000" dirty="0" smtClean="0"/>
              <a:t> </a:t>
            </a:r>
            <a:r>
              <a:rPr lang="ru-RU" sz="2000" dirty="0"/>
              <a:t>«Хабаровск мой город родной»</a:t>
            </a:r>
          </a:p>
          <a:p>
            <a:pPr>
              <a:defRPr/>
            </a:pPr>
            <a:r>
              <a:rPr lang="ru-RU" sz="2000" dirty="0" smtClean="0"/>
              <a:t> «Дикие и домашние животные» и многие другие</a:t>
            </a:r>
          </a:p>
          <a:p>
            <a:pPr>
              <a:defRPr/>
            </a:pPr>
            <a:endParaRPr lang="ru-RU" sz="2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4213" y="1268413"/>
            <a:ext cx="3671887" cy="105886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сочетают в себе динамику, звук, красочное изображение, помогают рассказать детям о природе</a:t>
            </a:r>
          </a:p>
        </p:txBody>
      </p:sp>
      <p:pic>
        <p:nvPicPr>
          <p:cNvPr id="16389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063" y="1171575"/>
            <a:ext cx="3251200" cy="2544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321050"/>
            <a:ext cx="3467100" cy="27722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r>
              <a:rPr lang="ru-RU" altLang="ru-RU" smtClean="0"/>
              <a:t>Направления работы </a:t>
            </a:r>
            <a:br>
              <a:rPr lang="ru-RU" altLang="ru-RU" smtClean="0"/>
            </a:br>
            <a:r>
              <a:rPr lang="ru-RU" altLang="ru-RU" sz="2400" smtClean="0"/>
              <a:t>по экологическому воспитанию средствами  ИКТ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730625" y="2613025"/>
            <a:ext cx="1873250" cy="127476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ИКТ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98613" y="554038"/>
            <a:ext cx="1860550" cy="12827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Подготовка и проведение занятий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95738" y="439738"/>
            <a:ext cx="2170112" cy="11414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Написание рабочей программы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76988" y="1268413"/>
            <a:ext cx="2293937" cy="141446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Работа с родителями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(оформление стендов, памятки, консультации)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53188" y="3589338"/>
            <a:ext cx="2293937" cy="14287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Подбор иллюстративного , дидактического материала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121150" y="5011738"/>
            <a:ext cx="2165350" cy="1360487"/>
          </a:xfrm>
          <a:prstGeom prst="roundRect">
            <a:avLst>
              <a:gd name="adj" fmla="val 21131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Обмен опытом и наработками с другими воспитателями.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06550" y="5151438"/>
            <a:ext cx="2014538" cy="11811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В </a:t>
            </a:r>
            <a:r>
              <a:rPr lang="ru-RU" dirty="0" err="1">
                <a:solidFill>
                  <a:schemeClr val="tx1"/>
                </a:solidFill>
              </a:rPr>
              <a:t>индивидуаль</a:t>
            </a:r>
            <a:r>
              <a:rPr lang="ru-RU" dirty="0">
                <a:solidFill>
                  <a:schemeClr val="tx1"/>
                </a:solidFill>
              </a:rPr>
              <a:t>-ной работе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7188" y="2046288"/>
            <a:ext cx="1941512" cy="13827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В совместной деятельности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7188" y="3716338"/>
            <a:ext cx="1960562" cy="127476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Двигательная активность, пальчиковые игры</a:t>
            </a:r>
          </a:p>
        </p:txBody>
      </p:sp>
      <p:cxnSp>
        <p:nvCxnSpPr>
          <p:cNvPr id="24" name="Прямая соединительная линия 23"/>
          <p:cNvCxnSpPr>
            <a:endCxn id="2" idx="7"/>
          </p:cNvCxnSpPr>
          <p:nvPr/>
        </p:nvCxnSpPr>
        <p:spPr>
          <a:xfrm flipH="1">
            <a:off x="5330825" y="2330450"/>
            <a:ext cx="1046163" cy="468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451475" y="3527425"/>
            <a:ext cx="952500" cy="622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733675" y="1890713"/>
            <a:ext cx="1182688" cy="1014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88" name="Прямая соединительная линия 12287"/>
          <p:cNvCxnSpPr/>
          <p:nvPr/>
        </p:nvCxnSpPr>
        <p:spPr>
          <a:xfrm>
            <a:off x="2395538" y="3022600"/>
            <a:ext cx="1335087" cy="144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94" name="Прямая соединительная линия 12293"/>
          <p:cNvCxnSpPr/>
          <p:nvPr/>
        </p:nvCxnSpPr>
        <p:spPr>
          <a:xfrm flipV="1">
            <a:off x="2387600" y="3527425"/>
            <a:ext cx="1412875" cy="827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96" name="Прямая соединительная линия 12295"/>
          <p:cNvCxnSpPr/>
          <p:nvPr/>
        </p:nvCxnSpPr>
        <p:spPr>
          <a:xfrm flipV="1">
            <a:off x="3270250" y="3821113"/>
            <a:ext cx="1106488" cy="132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03" name="Прямая соединительная линия 12302"/>
          <p:cNvCxnSpPr/>
          <p:nvPr/>
        </p:nvCxnSpPr>
        <p:spPr>
          <a:xfrm>
            <a:off x="4976813" y="3900488"/>
            <a:ext cx="323850" cy="109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4854575" y="1601788"/>
            <a:ext cx="93663" cy="9636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Медиазанятия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 flipH="1">
            <a:off x="1074997" y="1254861"/>
            <a:ext cx="3172544" cy="122413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применение ноутбука, компьютера, интерактивной доски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8174" y="1131888"/>
            <a:ext cx="3797966" cy="2694221"/>
          </a:xfrm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8174" y="3826109"/>
            <a:ext cx="3806192" cy="2778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970" y="2564904"/>
            <a:ext cx="4243435" cy="3302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7" name="TextBox 11"/>
          <p:cNvSpPr txBox="1">
            <a:spLocks noChangeArrowheads="1"/>
          </p:cNvSpPr>
          <p:nvPr/>
        </p:nvSpPr>
        <p:spPr bwMode="auto">
          <a:xfrm>
            <a:off x="900113" y="5780088"/>
            <a:ext cx="4391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/>
              <a:t>ознакомление с окружающим миром, живой и неживой природой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365125" y="203200"/>
            <a:ext cx="8229600" cy="993775"/>
          </a:xfrm>
        </p:spPr>
        <p:txBody>
          <a:bodyPr/>
          <a:lstStyle/>
          <a:p>
            <a:r>
              <a:rPr lang="ru-RU" altLang="ru-RU" b="1" smtClean="0"/>
              <a:t>Мультимедийные игры</a:t>
            </a:r>
            <a:endParaRPr lang="ru-RU" alt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213100"/>
            <a:ext cx="3035300" cy="32734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ru-RU" sz="1800" dirty="0" smtClean="0"/>
          </a:p>
          <a:p>
            <a:pPr marL="0" indent="0">
              <a:buFontTx/>
              <a:buNone/>
              <a:defRPr/>
            </a:pPr>
            <a:endParaRPr lang="ru-RU" sz="1800" dirty="0"/>
          </a:p>
          <a:p>
            <a:pPr marL="0" indent="0">
              <a:buFontTx/>
              <a:buNone/>
              <a:defRPr/>
            </a:pPr>
            <a:r>
              <a:rPr lang="ru-RU" sz="1400" dirty="0" smtClean="0"/>
              <a:t>Интерактивные игры:</a:t>
            </a:r>
          </a:p>
          <a:p>
            <a:pPr>
              <a:defRPr/>
            </a:pPr>
            <a:r>
              <a:rPr lang="ru-RU" sz="1400" dirty="0" smtClean="0"/>
              <a:t>« Разгадай кроссворд и ты узнаешь,</a:t>
            </a:r>
          </a:p>
          <a:p>
            <a:pPr marL="0" indent="0">
              <a:buFontTx/>
              <a:buNone/>
              <a:defRPr/>
            </a:pPr>
            <a:r>
              <a:rPr lang="ru-RU" sz="1400" dirty="0" smtClean="0"/>
              <a:t> как называется эта группа животных»</a:t>
            </a:r>
          </a:p>
          <a:p>
            <a:pPr>
              <a:defRPr/>
            </a:pPr>
            <a:r>
              <a:rPr lang="ru-RU" sz="1400" dirty="0" smtClean="0"/>
              <a:t>«Зимующие птицы»</a:t>
            </a:r>
          </a:p>
          <a:p>
            <a:pPr>
              <a:defRPr/>
            </a:pPr>
            <a:r>
              <a:rPr lang="ru-RU" sz="1400" dirty="0" smtClean="0"/>
              <a:t>«Эко Ералаш»</a:t>
            </a:r>
          </a:p>
          <a:p>
            <a:pPr>
              <a:defRPr/>
            </a:pPr>
            <a:r>
              <a:rPr lang="ru-RU" sz="1400" dirty="0" smtClean="0"/>
              <a:t>«Весна пришла»</a:t>
            </a:r>
          </a:p>
          <a:p>
            <a:pPr>
              <a:defRPr/>
            </a:pPr>
            <a:r>
              <a:rPr lang="ru-RU" sz="1400" dirty="0" smtClean="0"/>
              <a:t>«Амурский аквариум»</a:t>
            </a:r>
          </a:p>
          <a:p>
            <a:pPr>
              <a:defRPr/>
            </a:pPr>
            <a:r>
              <a:rPr lang="ru-RU" sz="1400" dirty="0" smtClean="0"/>
              <a:t> «Угадай птицу» и т.д.</a:t>
            </a:r>
          </a:p>
          <a:p>
            <a:pPr>
              <a:defRPr/>
            </a:pPr>
            <a:endParaRPr lang="ru-RU" sz="1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88072" y="1055406"/>
            <a:ext cx="4614479" cy="116456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игры -путешествия, игры - загадки, дидактические игры, викторины, пальчиковые игры.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2403" y="2213741"/>
            <a:ext cx="3030972" cy="28185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461" y="1128174"/>
            <a:ext cx="3110439" cy="27328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5067" y="2219969"/>
            <a:ext cx="2041694" cy="15876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341" y="4994053"/>
            <a:ext cx="2627784" cy="18843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2964" y="3861047"/>
            <a:ext cx="3011804" cy="26741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Объект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21310" y="1511753"/>
            <a:ext cx="3060440" cy="2664296"/>
          </a:xfrm>
          <a:effectLst>
            <a:softEdge rad="112500"/>
          </a:effec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835696" y="332657"/>
            <a:ext cx="5184576" cy="117909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800" dirty="0">
                <a:solidFill>
                  <a:schemeClr val="tx1"/>
                </a:solidFill>
              </a:rPr>
              <a:t>Двигательная активность с использованием ИКТ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234" y="1511753"/>
            <a:ext cx="3096344" cy="2757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8657" y="3872082"/>
            <a:ext cx="3398573" cy="2714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39349" y="4720514"/>
            <a:ext cx="1944216" cy="15121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Подвижные игры с использованием  музыкального центра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00192" y="4293096"/>
            <a:ext cx="2448272" cy="9361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Дети имитируют движения птиц, распознают по голосу</a:t>
            </a:r>
          </a:p>
        </p:txBody>
      </p:sp>
      <p:sp>
        <p:nvSpPr>
          <p:cNvPr id="21518" name="TextBox 7"/>
          <p:cNvSpPr txBox="1">
            <a:spLocks noChangeArrowheads="1"/>
          </p:cNvSpPr>
          <p:nvPr/>
        </p:nvSpPr>
        <p:spPr bwMode="auto">
          <a:xfrm>
            <a:off x="3348038" y="1989138"/>
            <a:ext cx="2339975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/>
              <a:t>Подвижные игры: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/>
              <a:t> «Снегири»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/>
              <a:t>«Птицы к кормушке»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/>
              <a:t>«Изобрази животных»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349" y="1598730"/>
            <a:ext cx="4341088" cy="327384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8510" y="12745"/>
            <a:ext cx="4253016" cy="3429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5142810" y="3577622"/>
            <a:ext cx="3744416" cy="646331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800" dirty="0" smtClean="0"/>
              <a:t>НОД  </a:t>
            </a:r>
            <a:r>
              <a:rPr lang="ru-RU" altLang="ru-RU" sz="1800" dirty="0" err="1" smtClean="0"/>
              <a:t>Худ.творчество</a:t>
            </a:r>
            <a:r>
              <a:rPr lang="ru-RU" altLang="ru-RU" sz="1800" dirty="0" smtClean="0"/>
              <a:t> (рисование)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800" dirty="0" smtClean="0"/>
              <a:t>«Зимующие птицы»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4213" y="333375"/>
            <a:ext cx="2519362" cy="10795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</a:rPr>
              <a:t>НОД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6768" y="5058532"/>
            <a:ext cx="2592289" cy="156372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4359830"/>
            <a:ext cx="3096344" cy="249817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2536" name="TextBox 12"/>
          <p:cNvSpPr txBox="1">
            <a:spLocks noChangeArrowheads="1"/>
          </p:cNvSpPr>
          <p:nvPr/>
        </p:nvSpPr>
        <p:spPr bwMode="auto">
          <a:xfrm>
            <a:off x="684213" y="5516563"/>
            <a:ext cx="2087562" cy="6477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800" dirty="0" smtClean="0"/>
              <a:t>Виртуальные экскурсии в музеи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53" y="1613151"/>
            <a:ext cx="1944215" cy="1584176"/>
          </a:xfrm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2195736" y="114031"/>
            <a:ext cx="4320480" cy="86413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Работа с родителями по экологическому воспитанию средствами ИКТ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384115" y="99783"/>
            <a:ext cx="1512168" cy="22211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Компьютерные программы: </a:t>
            </a:r>
            <a:r>
              <a:rPr lang="ru-RU" sz="1400" dirty="0" err="1">
                <a:solidFill>
                  <a:schemeClr val="tx1"/>
                </a:solidFill>
              </a:rPr>
              <a:t>Microsoft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Office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PowerPoint</a:t>
            </a:r>
            <a:r>
              <a:rPr lang="ru-RU" sz="1400" dirty="0">
                <a:solidFill>
                  <a:schemeClr val="tx1"/>
                </a:solidFill>
              </a:rPr>
              <a:t>;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 err="1">
                <a:solidFill>
                  <a:schemeClr val="tx1"/>
                </a:solidFill>
              </a:rPr>
              <a:t>Microsoft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Office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Move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Maker</a:t>
            </a:r>
            <a:r>
              <a:rPr lang="ru-RU" sz="1400" dirty="0">
                <a:solidFill>
                  <a:schemeClr val="tx1"/>
                </a:solidFill>
              </a:rPr>
              <a:t>;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 err="1">
                <a:solidFill>
                  <a:schemeClr val="tx1"/>
                </a:solidFill>
              </a:rPr>
              <a:t>Microsoft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Office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Publisher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7291" y="1968858"/>
            <a:ext cx="2093404" cy="14759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9665" y="4050897"/>
            <a:ext cx="3329789" cy="280710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081" y="4550277"/>
            <a:ext cx="2988840" cy="22416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1506" y="2226255"/>
            <a:ext cx="2699792" cy="16368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3" name="TextBox 12"/>
          <p:cNvSpPr txBox="1"/>
          <p:nvPr/>
        </p:nvSpPr>
        <p:spPr>
          <a:xfrm>
            <a:off x="361357" y="1109165"/>
            <a:ext cx="129614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Стенды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81368" y="1527712"/>
            <a:ext cx="2019327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Памятки, буклеты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55976" y="1152418"/>
            <a:ext cx="2636173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Листовки, папки-передвижки, консультации, ширмы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3081" y="3634637"/>
            <a:ext cx="272899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Проведение презентаций проектов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88224" y="2864803"/>
            <a:ext cx="2308059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Родительские собрания «Экология и ребенок» и др.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5120" y="4745280"/>
            <a:ext cx="2628800" cy="204662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2" name="TextBox 21"/>
          <p:cNvSpPr txBox="1"/>
          <p:nvPr/>
        </p:nvSpPr>
        <p:spPr>
          <a:xfrm>
            <a:off x="3215603" y="3957802"/>
            <a:ext cx="258053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Родительские собрания , </a:t>
            </a:r>
          </a:p>
          <a:p>
            <a:pPr>
              <a:defRPr/>
            </a:pPr>
            <a:r>
              <a:rPr lang="ru-RU" dirty="0"/>
              <a:t>презентации, слайд-шоу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999733"/>
            <a:ext cx="3744416" cy="2453603"/>
          </a:xfrm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053" y="287583"/>
            <a:ext cx="4621209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735" y="674582"/>
            <a:ext cx="3812250" cy="2775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69859" y="171220"/>
            <a:ext cx="3115734" cy="50336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bg1"/>
                </a:solidFill>
              </a:rPr>
              <a:t>Показ слайдов для </a:t>
            </a:r>
            <a:r>
              <a:rPr lang="ru-RU" sz="1200" u="sng" dirty="0">
                <a:solidFill>
                  <a:schemeClr val="bg1"/>
                </a:solidFill>
              </a:rPr>
              <a:t>родителей на презентации проекта «Помоги зимующим птицам»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1274" y="3460737"/>
            <a:ext cx="3464907" cy="51658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</a:rPr>
              <a:t>Памятки для родителей как помогать птицам зимой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7535" y="3999182"/>
            <a:ext cx="4648384" cy="2653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Прямоугольник 22"/>
          <p:cNvSpPr/>
          <p:nvPr/>
        </p:nvSpPr>
        <p:spPr>
          <a:xfrm>
            <a:off x="4355976" y="3450053"/>
            <a:ext cx="4403418" cy="48300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/>
              <a:t>Презентация проекта «Помоги зимующим птицам»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ru-RU" altLang="ru-RU" i="1" dirty="0" smtClean="0"/>
              <a:t> </a:t>
            </a:r>
            <a:r>
              <a:rPr lang="ru-RU" altLang="ru-RU" i="1" dirty="0" smtClean="0">
                <a:solidFill>
                  <a:schemeClr val="tx2"/>
                </a:solidFill>
              </a:rPr>
              <a:t>Ребенок воспитывается разными случайностями, его окружающими. Педагогика должна дать направление этим случайностям.</a:t>
            </a:r>
            <a:br>
              <a:rPr lang="ru-RU" altLang="ru-RU" i="1" dirty="0" smtClean="0">
                <a:solidFill>
                  <a:schemeClr val="tx2"/>
                </a:solidFill>
              </a:rPr>
            </a:br>
            <a:r>
              <a:rPr lang="ru-RU" altLang="ru-RU" i="1" dirty="0">
                <a:solidFill>
                  <a:schemeClr val="tx2"/>
                </a:solidFill>
              </a:rPr>
              <a:t> </a:t>
            </a:r>
            <a:r>
              <a:rPr lang="ru-RU" altLang="ru-RU" i="1" dirty="0" smtClean="0">
                <a:solidFill>
                  <a:schemeClr val="tx2"/>
                </a:solidFill>
              </a:rPr>
              <a:t>                                               </a:t>
            </a:r>
            <a:r>
              <a:rPr lang="ru-RU" altLang="ru-RU" b="1" i="1" dirty="0" smtClean="0">
                <a:solidFill>
                  <a:schemeClr val="tx2"/>
                </a:solidFill>
              </a:rPr>
              <a:t>В. Ф. Одоевский</a:t>
            </a:r>
          </a:p>
          <a:p>
            <a:pPr algn="r" eaLnBrk="1" hangingPunct="1">
              <a:defRPr/>
            </a:pPr>
            <a:endParaRPr lang="ru-RU" altLang="ru-RU" b="1" i="1" dirty="0">
              <a:solidFill>
                <a:schemeClr val="tx2"/>
              </a:solidFill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ъект 2"/>
          <p:cNvSpPr>
            <a:spLocks noGrp="1"/>
          </p:cNvSpPr>
          <p:nvPr>
            <p:ph idx="1"/>
          </p:nvPr>
        </p:nvSpPr>
        <p:spPr>
          <a:xfrm>
            <a:off x="250825" y="1670050"/>
            <a:ext cx="8642350" cy="4341813"/>
          </a:xfrm>
          <a:solidFill>
            <a:schemeClr val="accent1">
              <a:lumMod val="90000"/>
            </a:schemeClr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altLang="ru-RU" sz="1800" dirty="0" smtClean="0"/>
              <a:t>участие в </a:t>
            </a:r>
            <a:r>
              <a:rPr lang="ru-RU" altLang="ru-RU" sz="1800" dirty="0" err="1" smtClean="0"/>
              <a:t>эколого</a:t>
            </a:r>
            <a:r>
              <a:rPr lang="ru-RU" altLang="ru-RU" sz="1800" dirty="0" smtClean="0"/>
              <a:t>–просветительской компании « Помоги  зимующим птицам»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1540" y="282885"/>
            <a:ext cx="4680520" cy="108012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</a:rPr>
              <a:t>Взаимодействие с социумом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679" y="2145412"/>
            <a:ext cx="2590662" cy="20546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678" y="4598288"/>
            <a:ext cx="2677489" cy="20081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571" y="4584266"/>
            <a:ext cx="2641838" cy="19971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1720" y="4598289"/>
            <a:ext cx="2545292" cy="20081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2145413"/>
            <a:ext cx="2550225" cy="20295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1720" y="2145412"/>
            <a:ext cx="2500559" cy="20524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019" y="-9331"/>
            <a:ext cx="2751461" cy="1664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530225" y="53975"/>
            <a:ext cx="8229600" cy="779463"/>
          </a:xfrm>
        </p:spPr>
        <p:txBody>
          <a:bodyPr/>
          <a:lstStyle/>
          <a:p>
            <a:r>
              <a:rPr lang="ru-RU" altLang="ru-RU" smtClean="0"/>
              <a:t>Результативность</a:t>
            </a:r>
          </a:p>
        </p:txBody>
      </p:sp>
      <p:sp>
        <p:nvSpPr>
          <p:cNvPr id="27651" name="Объект 2"/>
          <p:cNvSpPr>
            <a:spLocks noGrp="1"/>
          </p:cNvSpPr>
          <p:nvPr>
            <p:ph idx="1"/>
          </p:nvPr>
        </p:nvSpPr>
        <p:spPr>
          <a:xfrm>
            <a:off x="396875" y="746125"/>
            <a:ext cx="7993063" cy="627221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altLang="ru-RU" sz="1600" smtClean="0"/>
              <a:t>Формирование целостной системы знаний о природе</a:t>
            </a:r>
          </a:p>
          <a:p>
            <a:pPr marL="0" indent="0">
              <a:buFontTx/>
              <a:buNone/>
            </a:pPr>
            <a:endParaRPr lang="ru-RU" altLang="ru-RU" sz="2000" smtClean="0"/>
          </a:p>
          <a:p>
            <a:pPr marL="0" indent="0">
              <a:buFontTx/>
              <a:buNone/>
            </a:pPr>
            <a:endParaRPr lang="ru-RU" altLang="ru-RU" sz="2000" smtClean="0"/>
          </a:p>
          <a:p>
            <a:pPr marL="0" indent="0">
              <a:buFontTx/>
              <a:buNone/>
            </a:pPr>
            <a:endParaRPr lang="ru-RU" altLang="ru-RU" sz="2000" smtClean="0"/>
          </a:p>
          <a:p>
            <a:pPr marL="0" indent="0">
              <a:buFontTx/>
              <a:buNone/>
            </a:pPr>
            <a:endParaRPr lang="ru-RU" altLang="ru-RU" sz="1600" smtClean="0"/>
          </a:p>
          <a:p>
            <a:pPr marL="0" indent="0">
              <a:buFontTx/>
              <a:buNone/>
            </a:pPr>
            <a:endParaRPr lang="ru-RU" altLang="ru-RU" sz="1600" smtClean="0"/>
          </a:p>
          <a:p>
            <a:pPr marL="0" indent="0">
              <a:buFontTx/>
              <a:buNone/>
            </a:pPr>
            <a:r>
              <a:rPr lang="ru-RU" altLang="ru-RU" sz="1600" smtClean="0"/>
              <a:t>Освоение трудовых навыков и умений с объектами живой и неживой природы;</a:t>
            </a:r>
          </a:p>
          <a:p>
            <a:pPr marL="0" indent="0">
              <a:buFontTx/>
              <a:buNone/>
            </a:pPr>
            <a:endParaRPr lang="ru-RU" altLang="ru-RU" sz="2000" smtClean="0"/>
          </a:p>
          <a:p>
            <a:pPr marL="0" indent="0">
              <a:buFontTx/>
              <a:buNone/>
            </a:pPr>
            <a:endParaRPr lang="ru-RU" altLang="ru-RU" sz="2000" smtClean="0"/>
          </a:p>
          <a:p>
            <a:pPr marL="0" indent="0">
              <a:buFontTx/>
              <a:buNone/>
            </a:pPr>
            <a:endParaRPr lang="ru-RU" altLang="ru-RU" sz="2000" smtClean="0"/>
          </a:p>
          <a:p>
            <a:pPr marL="0" indent="0">
              <a:buFontTx/>
              <a:buNone/>
            </a:pPr>
            <a:endParaRPr lang="ru-RU" altLang="ru-RU" sz="2000" smtClean="0"/>
          </a:p>
          <a:p>
            <a:pPr marL="0" indent="0">
              <a:buFontTx/>
              <a:buNone/>
            </a:pPr>
            <a:endParaRPr lang="ru-RU" altLang="ru-RU" sz="1600" smtClean="0"/>
          </a:p>
          <a:p>
            <a:pPr marL="0" indent="0">
              <a:buFontTx/>
              <a:buNone/>
            </a:pPr>
            <a:r>
              <a:rPr lang="ru-RU" altLang="ru-RU" sz="1600" smtClean="0"/>
              <a:t>Формирование положительного опыта общения детей с природой (этического, эстетического, познавательного, практического, творческого).</a:t>
            </a:r>
          </a:p>
          <a:p>
            <a:pPr marL="0" indent="0">
              <a:buFontTx/>
              <a:buNone/>
            </a:pPr>
            <a:endParaRPr lang="ru-RU" altLang="ru-RU" sz="2000" smtClean="0"/>
          </a:p>
          <a:p>
            <a:pPr marL="0" indent="0">
              <a:buFontTx/>
              <a:buNone/>
            </a:pPr>
            <a:endParaRPr lang="ru-RU" altLang="ru-RU" sz="2000" smtClean="0"/>
          </a:p>
          <a:p>
            <a:pPr marL="0" indent="0">
              <a:buFontTx/>
              <a:buNone/>
            </a:pPr>
            <a:endParaRPr lang="ru-RU" altLang="ru-RU" sz="2000" smtClean="0"/>
          </a:p>
        </p:txBody>
      </p:sp>
      <p:graphicFrame>
        <p:nvGraphicFramePr>
          <p:cNvPr id="2" name="Диаграмма 8"/>
          <p:cNvGraphicFramePr>
            <a:graphicFrameLocks/>
          </p:cNvGraphicFramePr>
          <p:nvPr/>
        </p:nvGraphicFramePr>
        <p:xfrm>
          <a:off x="552450" y="3206750"/>
          <a:ext cx="5545138" cy="148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10"/>
          <p:cNvGraphicFramePr>
            <a:graphicFrameLocks/>
          </p:cNvGraphicFramePr>
          <p:nvPr/>
        </p:nvGraphicFramePr>
        <p:xfrm>
          <a:off x="549275" y="5419725"/>
          <a:ext cx="5545138" cy="1436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10"/>
          <p:cNvGraphicFramePr>
            <a:graphicFrameLocks/>
          </p:cNvGraphicFramePr>
          <p:nvPr/>
        </p:nvGraphicFramePr>
        <p:xfrm>
          <a:off x="501650" y="1052513"/>
          <a:ext cx="5545138" cy="170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Вывод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1556792"/>
            <a:ext cx="8075240" cy="27363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   Таким образом, можно сделать вывод, что если проводить систематическую, целенаправленную, правильно организованную деятельность по экологическому воспитанию с использованием информационно-коммуникационных технологий, то познавательная активность, любознательность и интерес к природе и окружающему миру детей будет высоким. Проводя работу в этом направлении в своей группе мы добились ожидаемых результатов и будем продолжать работать над повышением экологической культуры дошкольников по всем направлениям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и дальше.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0113" y="908050"/>
            <a:ext cx="7632700" cy="2293938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699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2276475"/>
            <a:ext cx="44640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323850" y="2205038"/>
            <a:ext cx="8362950" cy="3921125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altLang="ru-RU" i="1" smtClean="0"/>
              <a:t>	</a:t>
            </a:r>
            <a:endParaRPr lang="ru-RU" alt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362950" cy="2016125"/>
          </a:xfrm>
        </p:spPr>
        <p:txBody>
          <a:bodyPr/>
          <a:lstStyle/>
          <a:p>
            <a:pPr algn="l">
              <a:defRPr/>
            </a:pPr>
            <a:r>
              <a:rPr lang="ru-RU" sz="3200" dirty="0" smtClean="0">
                <a:latin typeface="+mn-lt"/>
              </a:rPr>
              <a:t>   </a:t>
            </a:r>
            <a:r>
              <a:rPr lang="ru-RU" sz="3200" b="1" dirty="0" smtClean="0">
                <a:latin typeface="+mn-lt"/>
              </a:rPr>
              <a:t>Цель</a:t>
            </a:r>
            <a:r>
              <a:rPr lang="ru-RU" sz="3200" dirty="0" smtClean="0">
                <a:latin typeface="+mn-lt"/>
              </a:rPr>
              <a:t>-развитие познавательных способностей  дошкольников средствами ИКТ в  экологическом воспитании</a:t>
            </a:r>
            <a:endParaRPr lang="ru-RU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Задачи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ru-RU" altLang="ru-RU" smtClean="0"/>
              <a:t>1. Формирование целостной системы знаний о природе;</a:t>
            </a:r>
          </a:p>
          <a:p>
            <a:pPr marL="0" indent="0">
              <a:buFontTx/>
              <a:buNone/>
            </a:pPr>
            <a:r>
              <a:rPr lang="ru-RU" altLang="ru-RU" smtClean="0"/>
              <a:t>2. Освоение трудовых навыков и умений с объектами живой и неживой природы;</a:t>
            </a:r>
          </a:p>
          <a:p>
            <a:pPr marL="0" indent="0">
              <a:buFontTx/>
              <a:buNone/>
            </a:pPr>
            <a:r>
              <a:rPr lang="ru-RU" altLang="ru-RU" smtClean="0"/>
              <a:t>3. Формирование положительного опыта общения детей с природой (этического, эстетического, познавательного, практического, творческого).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Актуальность</a:t>
            </a: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altLang="ru-RU" sz="1800" smtClean="0"/>
              <a:t>   В  дошкольном возрасте важно напитать душу ребенка добротой и воспитать такие качества, как сочувствие, внимательность, самостоятельность, активность и доброжелательность.   Приобщение ребенка к природе способствует у него воспитанию многих положительных качеств личности. Поэтому наряду с другими задачами программы особо выделяю у детей экологическому воспитанию.</a:t>
            </a:r>
          </a:p>
          <a:p>
            <a:pPr marL="0" indent="0">
              <a:buFontTx/>
              <a:buNone/>
            </a:pPr>
            <a:r>
              <a:rPr lang="ru-RU" altLang="ru-RU" sz="1800" smtClean="0"/>
              <a:t>  Уверена, что если ребенку дошкольного возраста обеспечить систематическую, целенаправленную, методически правильно организованную деятельность с использованием информационно-коммуникационных технологий экологического содержания (равно как и любого другого), то уровень любознательности и познавательной активности детей будет достаточно высоким.</a:t>
            </a:r>
            <a:br>
              <a:rPr lang="ru-RU" altLang="ru-RU" sz="1800" smtClean="0"/>
            </a:br>
            <a:r>
              <a:rPr lang="ru-RU" altLang="ru-RU" sz="1800" smtClean="0"/>
              <a:t>Поэтому мы решили разнообразить формы подачи материала, используя ИКТ.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936625"/>
          </a:xfrm>
        </p:spPr>
        <p:txBody>
          <a:bodyPr/>
          <a:lstStyle/>
          <a:p>
            <a:r>
              <a:rPr lang="ru-RU" altLang="ru-RU" smtClean="0"/>
              <a:t>Преимущества ИКТ</a:t>
            </a: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539750" y="1196975"/>
            <a:ext cx="8229600" cy="4746625"/>
          </a:xfrm>
        </p:spPr>
        <p:txBody>
          <a:bodyPr/>
          <a:lstStyle/>
          <a:p>
            <a:r>
              <a:rPr lang="ru-RU" altLang="ru-RU" sz="1800" smtClean="0"/>
              <a:t>обширный наглядный материал;</a:t>
            </a:r>
          </a:p>
          <a:p>
            <a:r>
              <a:rPr lang="ru-RU" altLang="ru-RU" sz="1800" smtClean="0"/>
              <a:t>активизации непроизвольного внимания </a:t>
            </a:r>
          </a:p>
          <a:p>
            <a:pPr>
              <a:lnSpc>
                <a:spcPct val="150000"/>
              </a:lnSpc>
            </a:pPr>
            <a:r>
              <a:rPr lang="ru-RU" altLang="ru-RU" sz="1800" smtClean="0"/>
              <a:t>привлекательность</a:t>
            </a:r>
          </a:p>
          <a:p>
            <a:pPr>
              <a:lnSpc>
                <a:spcPct val="150000"/>
              </a:lnSpc>
            </a:pPr>
            <a:r>
              <a:rPr lang="ru-RU" altLang="ru-RU" sz="1800" smtClean="0"/>
              <a:t> интерес к деятельности</a:t>
            </a:r>
          </a:p>
          <a:p>
            <a:pPr>
              <a:lnSpc>
                <a:spcPct val="150000"/>
              </a:lnSpc>
            </a:pPr>
            <a:r>
              <a:rPr lang="ru-RU" altLang="ru-RU" sz="1800" smtClean="0"/>
              <a:t>образный тип информации</a:t>
            </a:r>
          </a:p>
          <a:p>
            <a:pPr>
              <a:lnSpc>
                <a:spcPct val="150000"/>
              </a:lnSpc>
            </a:pPr>
            <a:r>
              <a:rPr lang="ru-RU" altLang="ru-RU" sz="1800" smtClean="0"/>
              <a:t> движения, звук, мультипликация</a:t>
            </a:r>
          </a:p>
          <a:p>
            <a:pPr>
              <a:lnSpc>
                <a:spcPct val="150000"/>
              </a:lnSpc>
            </a:pPr>
            <a:r>
              <a:rPr lang="ru-RU" altLang="ru-RU" sz="1800" smtClean="0"/>
              <a:t> стимулом  познавательной активности   детей</a:t>
            </a:r>
          </a:p>
          <a:p>
            <a:pPr>
              <a:lnSpc>
                <a:spcPct val="150000"/>
              </a:lnSpc>
            </a:pPr>
            <a:r>
              <a:rPr lang="ru-RU" altLang="ru-RU" sz="1800" smtClean="0"/>
              <a:t> «ситуация успеха»</a:t>
            </a:r>
          </a:p>
          <a:p>
            <a:pPr>
              <a:lnSpc>
                <a:spcPct val="150000"/>
              </a:lnSpc>
            </a:pPr>
            <a:r>
              <a:rPr lang="ru-RU" altLang="ru-RU" sz="1800" smtClean="0"/>
              <a:t>возможность индивидуализации обучения</a:t>
            </a:r>
          </a:p>
          <a:p>
            <a:pPr>
              <a:lnSpc>
                <a:spcPct val="150000"/>
              </a:lnSpc>
            </a:pPr>
            <a:r>
              <a:rPr lang="ru-RU" altLang="ru-RU" sz="1800" smtClean="0"/>
              <a:t>моделирование жизненных ситуаций, которые нельзя увидеть в повседневной жизни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076056" y="1340768"/>
            <a:ext cx="3610744" cy="23042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- </a:t>
            </a:r>
            <a:r>
              <a:rPr lang="ru-RU" sz="1400" dirty="0">
                <a:solidFill>
                  <a:schemeClr val="tx1"/>
                </a:solidFill>
              </a:rPr>
              <a:t>повышает качество знаний; </a:t>
            </a:r>
          </a:p>
          <a:p>
            <a:pPr>
              <a:defRPr/>
            </a:pPr>
            <a:r>
              <a:rPr lang="ru-RU" sz="1400" dirty="0">
                <a:solidFill>
                  <a:schemeClr val="tx1"/>
                </a:solidFill>
              </a:rPr>
              <a:t>- продвигает ребенка в общем развитии; </a:t>
            </a:r>
          </a:p>
          <a:p>
            <a:pPr>
              <a:defRPr/>
            </a:pPr>
            <a:r>
              <a:rPr lang="ru-RU" sz="1400" dirty="0">
                <a:solidFill>
                  <a:schemeClr val="tx1"/>
                </a:solidFill>
              </a:rPr>
              <a:t>- помогает преодолеть трудности; </a:t>
            </a:r>
          </a:p>
          <a:p>
            <a:pPr>
              <a:defRPr/>
            </a:pPr>
            <a:r>
              <a:rPr lang="ru-RU" sz="1400" dirty="0">
                <a:solidFill>
                  <a:schemeClr val="tx1"/>
                </a:solidFill>
              </a:rPr>
              <a:t>- вносит радость в жизнь ребенка; </a:t>
            </a:r>
          </a:p>
          <a:p>
            <a:pPr>
              <a:defRPr/>
            </a:pPr>
            <a:r>
              <a:rPr lang="ru-RU" sz="1400" dirty="0">
                <a:solidFill>
                  <a:schemeClr val="tx1"/>
                </a:solidFill>
              </a:rPr>
              <a:t>- позволяет вести обучение в зоне ближайшего развития; </a:t>
            </a:r>
          </a:p>
          <a:p>
            <a:pPr>
              <a:defRPr/>
            </a:pPr>
            <a:r>
              <a:rPr lang="ru-RU" sz="1400" dirty="0">
                <a:solidFill>
                  <a:schemeClr val="tx1"/>
                </a:solidFill>
              </a:rPr>
              <a:t>- создает благоприятные условия для лучшего взаимопонимания педагога и воспитанников и их сотрудничества в образовательном процессе.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17500" y="314325"/>
            <a:ext cx="8229600" cy="1570038"/>
          </a:xfrm>
        </p:spPr>
        <p:txBody>
          <a:bodyPr/>
          <a:lstStyle/>
          <a:p>
            <a:pPr algn="l"/>
            <a:r>
              <a:rPr lang="ru-RU" altLang="ru-RU" smtClean="0"/>
              <a:t> </a:t>
            </a:r>
            <a:endParaRPr lang="ru-RU" altLang="ru-RU" sz="2800" smtClean="0"/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419100" y="1773238"/>
            <a:ext cx="8229600" cy="4587875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ru-RU" altLang="ru-RU" sz="1800" b="1" dirty="0" smtClean="0">
                <a:solidFill>
                  <a:schemeClr val="accent6"/>
                </a:solidFill>
              </a:rPr>
              <a:t>Средства ИКТ в детском саду:</a:t>
            </a:r>
            <a:endParaRPr lang="ru-RU" altLang="ru-RU" sz="1800" dirty="0" smtClean="0">
              <a:solidFill>
                <a:schemeClr val="accent6"/>
              </a:solidFill>
            </a:endParaRPr>
          </a:p>
          <a:p>
            <a:pPr>
              <a:defRPr/>
            </a:pPr>
            <a:endParaRPr lang="ru-RU" altLang="ru-RU" dirty="0" smtClean="0"/>
          </a:p>
        </p:txBody>
      </p:sp>
      <p:pic>
        <p:nvPicPr>
          <p:cNvPr id="5" name="Picture 16" descr="MC900432661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5" y="3587750"/>
            <a:ext cx="144145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MC900192497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5330825"/>
            <a:ext cx="158432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MC900356869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2213" y="3251200"/>
            <a:ext cx="165576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MC900441336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1525" y="4502150"/>
            <a:ext cx="86518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MC900356863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1960563"/>
            <a:ext cx="1511300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MC900433904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1844675"/>
            <a:ext cx="233997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Рисунок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2088" y="3868738"/>
            <a:ext cx="830262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Рисунок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0413" y="4414838"/>
            <a:ext cx="61753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69913" y="314325"/>
            <a:ext cx="8116887" cy="13430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ИКТ</a:t>
            </a:r>
            <a:r>
              <a:rPr lang="ru-RU" sz="2400" dirty="0">
                <a:solidFill>
                  <a:schemeClr val="tx1"/>
                </a:solidFill>
              </a:rPr>
              <a:t>-это технологии, позволяющие искать, 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обрабатывать и усваивать информацию из различных источников, в том числе и из Интернета.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140200" y="5516563"/>
            <a:ext cx="1344613" cy="4365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dirty="0">
                <a:solidFill>
                  <a:schemeClr val="accent6"/>
                </a:solidFill>
              </a:rPr>
              <a:t>Компьютер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49550" y="2309813"/>
            <a:ext cx="3943350" cy="358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dirty="0">
                <a:solidFill>
                  <a:schemeClr val="accent6"/>
                </a:solidFill>
              </a:rPr>
              <a:t>Мультимедийный проектор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03575" y="2832100"/>
            <a:ext cx="2998788" cy="4397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dirty="0">
                <a:solidFill>
                  <a:schemeClr val="accent6"/>
                </a:solidFill>
              </a:rPr>
              <a:t>Видеомагнитофон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14700" y="3376613"/>
            <a:ext cx="2735263" cy="3603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dirty="0">
                <a:solidFill>
                  <a:schemeClr val="accent6"/>
                </a:solidFill>
              </a:rPr>
              <a:t>Телевизор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00438" y="3887788"/>
            <a:ext cx="2400300" cy="374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>
                <a:solidFill>
                  <a:schemeClr val="accent6"/>
                </a:solidFill>
              </a:rPr>
              <a:t>Магнитофон</a:t>
            </a:r>
            <a:endParaRPr lang="ru-RU" altLang="ru-RU" dirty="0">
              <a:solidFill>
                <a:schemeClr val="accent6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95738" y="4959350"/>
            <a:ext cx="1489075" cy="360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dirty="0">
                <a:solidFill>
                  <a:schemeClr val="accent6"/>
                </a:solidFill>
              </a:rPr>
              <a:t>Фотоаппарат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779838" y="4425950"/>
            <a:ext cx="1916112" cy="3762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dirty="0">
                <a:solidFill>
                  <a:schemeClr val="accent6"/>
                </a:solidFill>
              </a:rPr>
              <a:t>Видеокамера</a:t>
            </a:r>
          </a:p>
        </p:txBody>
      </p:sp>
      <p:sp>
        <p:nvSpPr>
          <p:cNvPr id="9236" name="Прямоугольник 1"/>
          <p:cNvSpPr>
            <a:spLocks noChangeArrowheads="1"/>
          </p:cNvSpPr>
          <p:nvPr/>
        </p:nvSpPr>
        <p:spPr bwMode="auto">
          <a:xfrm>
            <a:off x="1890713" y="5389563"/>
            <a:ext cx="22494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/>
              <a:t>Компьютерные программы: Microsoft Office PowerPoint;</a:t>
            </a:r>
            <a:br>
              <a:rPr lang="ru-RU" altLang="ru-RU" sz="1200"/>
            </a:br>
            <a:r>
              <a:rPr lang="ru-RU" altLang="ru-RU" sz="1200"/>
              <a:t>Microsoft Office Move Maker;</a:t>
            </a:r>
            <a:br>
              <a:rPr lang="ru-RU" altLang="ru-RU" sz="1200"/>
            </a:br>
            <a:r>
              <a:rPr lang="ru-RU" altLang="ru-RU" sz="1200"/>
              <a:t>Microsoft Office Publisher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774700"/>
          </a:xfrm>
        </p:spPr>
        <p:txBody>
          <a:bodyPr/>
          <a:lstStyle/>
          <a:p>
            <a:r>
              <a:rPr lang="ru-RU" altLang="ru-RU" smtClean="0"/>
              <a:t>Условия </a:t>
            </a:r>
          </a:p>
        </p:txBody>
      </p:sp>
      <p:pic>
        <p:nvPicPr>
          <p:cNvPr id="11267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000" y="1092200"/>
            <a:ext cx="3427549" cy="2913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10244" name="TextBox 5"/>
          <p:cNvSpPr txBox="1">
            <a:spLocks noChangeArrowheads="1"/>
          </p:cNvSpPr>
          <p:nvPr/>
        </p:nvSpPr>
        <p:spPr bwMode="auto">
          <a:xfrm flipH="1">
            <a:off x="457200" y="4005263"/>
            <a:ext cx="2674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/>
              <a:t>Музыкальный центр</a:t>
            </a:r>
          </a:p>
        </p:txBody>
      </p:sp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6742113" y="4011613"/>
            <a:ext cx="1944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/>
              <a:t>Телевизор</a:t>
            </a:r>
          </a:p>
        </p:txBody>
      </p:sp>
      <p:pic>
        <p:nvPicPr>
          <p:cNvPr id="11270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092200"/>
            <a:ext cx="3672408" cy="28622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7825" y="4190206"/>
            <a:ext cx="3094335" cy="2305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Box 6"/>
          <p:cNvSpPr txBox="1">
            <a:spLocks noChangeArrowheads="1"/>
          </p:cNvSpPr>
          <p:nvPr/>
        </p:nvSpPr>
        <p:spPr bwMode="auto">
          <a:xfrm>
            <a:off x="1908175" y="6011863"/>
            <a:ext cx="1009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/>
              <a:t>Ноутбук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792163"/>
          </a:xfrm>
        </p:spPr>
        <p:txBody>
          <a:bodyPr/>
          <a:lstStyle/>
          <a:p>
            <a:r>
              <a:rPr lang="ru-RU" altLang="ru-RU" smtClean="0">
                <a:solidFill>
                  <a:schemeClr val="tx1"/>
                </a:solidFill>
              </a:rPr>
              <a:t>Звуковые материалы</a:t>
            </a:r>
          </a:p>
        </p:txBody>
      </p:sp>
      <p:pic>
        <p:nvPicPr>
          <p:cNvPr id="14339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00563" y="1196975"/>
            <a:ext cx="4186237" cy="3744913"/>
          </a:xfrm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611188" y="2413000"/>
            <a:ext cx="4187825" cy="3970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флешь-накопителе: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«Голоса и звуки диких животных России для детей»;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«Голоса птиц для детей»-мультимедиа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en-US" dirty="0"/>
              <a:t>CD</a:t>
            </a:r>
            <a:r>
              <a:rPr lang="ru-RU" dirty="0"/>
              <a:t> диски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 </a:t>
            </a:r>
            <a:r>
              <a:rPr lang="ru-RU" dirty="0"/>
              <a:t>«На лугу»-музыка и звуки живой природы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«У реки»-музыка и звуки живой природы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«Кто живет в лесу»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«12 месяцев»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/>
              <a:t>«Динозавры и другие»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1188" y="1196975"/>
            <a:ext cx="3744912" cy="10795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Аудиозаписи голосов птиц, млекопитающих, шум леса, прибоя, дождя, ветра     и т. д.;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50021"/>
      </a:hlink>
      <a:folHlink>
        <a:srgbClr val="808080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50021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2870</TotalTime>
  <Words>753</Words>
  <Application>Microsoft Office PowerPoint</Application>
  <PresentationFormat>Экран (4:3)</PresentationFormat>
  <Paragraphs>152</Paragraphs>
  <Slides>23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Оформление по умолчанию</vt:lpstr>
      <vt:lpstr>Использование ИКТ  в экологическом  воспитании дошкольников</vt:lpstr>
      <vt:lpstr>Презентация PowerPoint</vt:lpstr>
      <vt:lpstr>   Цель-развитие познавательных способностей  дошкольников средствами ИКТ в  экологическом воспитании</vt:lpstr>
      <vt:lpstr>Задачи</vt:lpstr>
      <vt:lpstr>Актуальность</vt:lpstr>
      <vt:lpstr>Преимущества ИКТ</vt:lpstr>
      <vt:lpstr> </vt:lpstr>
      <vt:lpstr>Условия </vt:lpstr>
      <vt:lpstr>Звуковые материалы</vt:lpstr>
      <vt:lpstr>Экранные материалы</vt:lpstr>
      <vt:lpstr>Мультимедийные презентации</vt:lpstr>
      <vt:lpstr>Направления работы  по экологическому воспитанию средствами  ИКТ</vt:lpstr>
      <vt:lpstr>Презентация PowerPoint</vt:lpstr>
      <vt:lpstr>Медиазанятия</vt:lpstr>
      <vt:lpstr>Мультимедийные игры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Результативность</vt:lpstr>
      <vt:lpstr>Вывод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ZeRo</cp:lastModifiedBy>
  <cp:revision>227</cp:revision>
  <dcterms:created xsi:type="dcterms:W3CDTF">2012-09-18T19:05:21Z</dcterms:created>
  <dcterms:modified xsi:type="dcterms:W3CDTF">2016-02-25T01:48:18Z</dcterms:modified>
</cp:coreProperties>
</file>