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57" r:id="rId5"/>
    <p:sldId id="262" r:id="rId6"/>
    <p:sldId id="263" r:id="rId7"/>
    <p:sldId id="269" r:id="rId8"/>
    <p:sldId id="267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5" r:id="rId21"/>
    <p:sldId id="286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3516E-5357-420A-955E-BC176537ECEC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486B-2B79-440C-AF04-AB1A994D2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572560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ПАЛЬЧИКОВАЯ ГИМНАСТИКА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palchikovaya-gimnastika-dlya-detej-video-trai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928934"/>
            <a:ext cx="2786082" cy="2286016"/>
          </a:xfrm>
          <a:prstGeom prst="ellipse">
            <a:avLst/>
          </a:prstGeom>
        </p:spPr>
      </p:pic>
      <p:pic>
        <p:nvPicPr>
          <p:cNvPr id="15" name="Рисунок 14" descr="310918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928934"/>
            <a:ext cx="2786082" cy="2357454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214290"/>
            <a:ext cx="6361998" cy="83099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«Рука – это вышедший наружу мозг человека.»</a:t>
            </a:r>
          </a:p>
          <a:p>
            <a:r>
              <a:rPr lang="ru-RU" sz="2400" dirty="0" smtClean="0"/>
              <a:t>                                                                          (И. Кант)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572140"/>
            <a:ext cx="8367868" cy="83099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«Чем больше мастерства в детской руке, тем умнее ребёнок.»</a:t>
            </a:r>
          </a:p>
          <a:p>
            <a:r>
              <a:rPr lang="ru-RU" sz="2400" dirty="0" smtClean="0"/>
              <a:t>                                                                             (В. А. Сухомлинский)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85818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358114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78674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00105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50099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85818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2333"/>
            <a:ext cx="7500990" cy="653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678661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572428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8461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572428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86451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О пальчиковой гимнастике для детей знают или слышал почти каждый из родителей. Но для чего же она нужна? Что же происходит, когда ребёнок занимается пальчиковой гимнастикой?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Выполнение 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что, в конечном итоге, стимулирует развитие речи.</a:t>
            </a:r>
          </a:p>
          <a:p>
            <a:pPr marL="457200" indent="-457200"/>
            <a:r>
              <a:rPr lang="ru-RU" sz="2000" dirty="0" smtClean="0"/>
              <a:t> 2.  Игры с пальчиками создают  благоприятный эмоциональный фон, развивают умение подражать взрослому, учат вслушиваться и понимать смысл речи, повышают речевую активность ребёнка. </a:t>
            </a:r>
          </a:p>
          <a:p>
            <a:pPr marL="457200" indent="-457200">
              <a:buAutoNum type="arabicPeriod" startAt="3"/>
            </a:pPr>
            <a:r>
              <a:rPr lang="ru-RU" sz="2000" dirty="0" smtClean="0"/>
              <a:t>Ребёнок  учится концентрировать своё внимание и правильно его распределять.</a:t>
            </a:r>
          </a:p>
          <a:p>
            <a:pPr marL="457200" indent="-457200">
              <a:buAutoNum type="arabicPeriod" startAt="4"/>
            </a:pPr>
            <a:r>
              <a:rPr lang="ru-RU" sz="2000" dirty="0" smtClean="0"/>
              <a:t>Если ребёнок будет выполнять упражнения, сопровождая их короткими стихотворными строчками, то его речь станет более чёткой, ритмичной, яркой, и усилится контроль за выполняемыми движениями. </a:t>
            </a:r>
          </a:p>
          <a:p>
            <a:pPr marL="457200" indent="-457200">
              <a:buAutoNum type="arabicPeriod" startAt="4"/>
            </a:pPr>
            <a:r>
              <a:rPr lang="ru-RU" sz="2000" dirty="0" smtClean="0"/>
              <a:t>Развивается память ребёнка, так как он учится запоминать определённые положения рук и последовательность движений.</a:t>
            </a:r>
          </a:p>
          <a:p>
            <a:r>
              <a:rPr lang="ru-RU" sz="2000" dirty="0" smtClean="0"/>
              <a:t>6.    Развивается воображение и фантазия. Овладев всеми упражнениями, ребёнок сможет «рассказывать руками» целые истории. </a:t>
            </a:r>
          </a:p>
          <a:p>
            <a:r>
              <a:rPr lang="ru-RU" sz="2000" dirty="0" smtClean="0"/>
              <a:t>7.    В результате освоения всех упражнений кисти рук и пальцы приобретут силу,  хорошую подвижность и гибкость, а это в дальнейшем облегчит овладение навыком письма.</a:t>
            </a:r>
          </a:p>
          <a:p>
            <a:pPr marL="457200" indent="-457200">
              <a:buAutoNum type="arabicPeriod" startAt="3"/>
            </a:pPr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pPr marL="457200" indent="-457200"/>
            <a:endParaRPr lang="ru-RU" sz="20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811194557-62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764386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egrirovannoe-zanjatie-s-ispolzovaniem-IKT-s-prioritetom-razvitija-rechi-«U-babushki-v-gostjah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643866" cy="628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2_medium_3.jpg1347504917.cf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2928958" cy="2792727"/>
          </a:xfrm>
          <a:prstGeom prst="ellipse">
            <a:avLst/>
          </a:prstGeom>
        </p:spPr>
      </p:pic>
      <p:pic>
        <p:nvPicPr>
          <p:cNvPr id="5" name="Рисунок 4" descr="332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14554"/>
            <a:ext cx="3009893" cy="2928958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357290" y="28572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2142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Играйте в пальчиковые игры вместе с детьми! Это весело, увлекательно и очень полезно!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5357826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Подготовила Тарасова Надежда Геннадьевна</a:t>
            </a:r>
          </a:p>
          <a:p>
            <a:r>
              <a:rPr lang="ru-RU" sz="2000" dirty="0" smtClean="0"/>
              <a:t>воспитатель «МБДОУ «Детский сад №27 «Рябинка</a:t>
            </a:r>
            <a:r>
              <a:rPr lang="ru-RU" sz="2000" dirty="0" smtClean="0"/>
              <a:t>» г. Новочебоксарск.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54032"/>
          </a:xfr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Рекомендации по проведению пальчиковой гимнастики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857916"/>
          </a:xfr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800" dirty="0" smtClean="0"/>
              <a:t> Начинать игру можно только тогда, когда ребёнок хочет играть.</a:t>
            </a:r>
          </a:p>
          <a:p>
            <a:r>
              <a:rPr lang="ru-RU" sz="1800" dirty="0" smtClean="0"/>
              <a:t>Не начинайте игру если вы сами утомлены или если ребёнок неважно себя чувствует.</a:t>
            </a:r>
          </a:p>
          <a:p>
            <a:r>
              <a:rPr lang="ru-RU" sz="1800" dirty="0" smtClean="0"/>
              <a:t>Перед началом упражнений нужно разогреть ладони лёгкими поглаживаниями до приятного ощущения тепла.</a:t>
            </a:r>
          </a:p>
          <a:p>
            <a:r>
              <a:rPr lang="ru-RU" sz="1800" dirty="0" smtClean="0"/>
              <a:t>Перед игрой необходимо обсудить с ребёнком её содержание, сразу при этом отрабатывая необходимые жесты, комбинации пальцев, движения. Это не только позволит подготовить ребёнка к правильному выполнению упражнений, но и создаст необходимый эмоциональный настрой.</a:t>
            </a:r>
          </a:p>
          <a:p>
            <a:r>
              <a:rPr lang="ru-RU" sz="1800" dirty="0" smtClean="0"/>
              <a:t>Все упражнения должны выполняться в медленном темпе, сначала правой рукой, затем левой, а потом двумя руками вместе.</a:t>
            </a:r>
          </a:p>
          <a:p>
            <a:r>
              <a:rPr lang="ru-RU" sz="1800" dirty="0" smtClean="0"/>
              <a:t>При выполнении упражнений необходимо вовлекать, по возможности, все пальцы руки.</a:t>
            </a:r>
          </a:p>
          <a:p>
            <a:r>
              <a:rPr lang="ru-RU" sz="1800" dirty="0" smtClean="0"/>
              <a:t>Недопустимо переутомление ребёнка в игре.</a:t>
            </a:r>
          </a:p>
          <a:p>
            <a:r>
              <a:rPr lang="ru-RU" sz="1800" dirty="0" smtClean="0"/>
              <a:t>Выполняя упражнения вместе с ребёнком, обязательно нужно демонстрировать собственную увлечённость игрой, использовать максимально выразительную мимику.</a:t>
            </a:r>
          </a:p>
          <a:p>
            <a:r>
              <a:rPr lang="ru-RU" sz="1800" dirty="0" smtClean="0"/>
              <a:t>Проводите занятие весело, «не замечайте», если ребёнок на первых порах делает что то неправильно, поощряйте успехи.</a:t>
            </a:r>
          </a:p>
          <a:p>
            <a:r>
              <a:rPr lang="ru-RU" sz="1800" dirty="0" smtClean="0"/>
              <a:t>Любые упражнения будут эффективны только при регулярных занятиях, и длительность их будет составлять не более 5 – 7 минут.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ktant-zayats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28958" cy="3286124"/>
          </a:xfrm>
          <a:prstGeom prst="rect">
            <a:avLst/>
          </a:prstGeom>
        </p:spPr>
      </p:pic>
      <p:pic>
        <p:nvPicPr>
          <p:cNvPr id="3" name="Рисунок 2" descr="zanatia3062_clip_image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0"/>
            <a:ext cx="2643174" cy="3214686"/>
          </a:xfrm>
          <a:prstGeom prst="rect">
            <a:avLst/>
          </a:prstGeom>
        </p:spPr>
      </p:pic>
      <p:pic>
        <p:nvPicPr>
          <p:cNvPr id="4" name="Рисунок 3" descr="volk_lis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0"/>
            <a:ext cx="2143140" cy="3214686"/>
          </a:xfrm>
          <a:prstGeom prst="rect">
            <a:avLst/>
          </a:prstGeom>
        </p:spPr>
      </p:pic>
      <p:pic>
        <p:nvPicPr>
          <p:cNvPr id="5" name="Рисунок 4" descr="petusho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2357454" cy="3429000"/>
          </a:xfrm>
          <a:prstGeom prst="rect">
            <a:avLst/>
          </a:prstGeom>
        </p:spPr>
      </p:pic>
      <p:pic>
        <p:nvPicPr>
          <p:cNvPr id="6" name="Рисунок 5" descr="kurochk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3429000"/>
            <a:ext cx="2214578" cy="3429000"/>
          </a:xfrm>
          <a:prstGeom prst="rect">
            <a:avLst/>
          </a:prstGeom>
        </p:spPr>
      </p:pic>
      <p:pic>
        <p:nvPicPr>
          <p:cNvPr id="7" name="Рисунок 6" descr="ptic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3429000"/>
            <a:ext cx="264317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me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214422"/>
            <a:ext cx="3952870" cy="2786082"/>
          </a:xfrm>
          <a:prstGeom prst="rect">
            <a:avLst/>
          </a:prstGeom>
        </p:spPr>
      </p:pic>
      <p:pic>
        <p:nvPicPr>
          <p:cNvPr id="3" name="Рисунок 2" descr="imag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0"/>
            <a:ext cx="2714612" cy="3500462"/>
          </a:xfrm>
          <a:prstGeom prst="rect">
            <a:avLst/>
          </a:prstGeom>
        </p:spPr>
      </p:pic>
      <p:pic>
        <p:nvPicPr>
          <p:cNvPr id="4" name="Рисунок 3" descr="img_c149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62282" cy="3429000"/>
          </a:xfrm>
          <a:prstGeom prst="rect">
            <a:avLst/>
          </a:prstGeom>
        </p:spPr>
      </p:pic>
      <p:pic>
        <p:nvPicPr>
          <p:cNvPr id="5" name="Рисунок 4" descr="home-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942"/>
            <a:ext cx="4429124" cy="2786058"/>
          </a:xfrm>
          <a:prstGeom prst="rect">
            <a:avLst/>
          </a:prstGeom>
        </p:spPr>
      </p:pic>
      <p:pic>
        <p:nvPicPr>
          <p:cNvPr id="6" name="Рисунок 5" descr="1790514_html_72e669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071942"/>
            <a:ext cx="442912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u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8826" cy="3214710"/>
          </a:xfrm>
          <a:prstGeom prst="rect">
            <a:avLst/>
          </a:prstGeom>
        </p:spPr>
      </p:pic>
      <p:pic>
        <p:nvPicPr>
          <p:cNvPr id="3" name="Рисунок 2" descr="zamo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1857388" cy="3286148"/>
          </a:xfrm>
          <a:prstGeom prst="rect">
            <a:avLst/>
          </a:prstGeom>
        </p:spPr>
      </p:pic>
      <p:pic>
        <p:nvPicPr>
          <p:cNvPr id="4" name="Рисунок 3" descr="flago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298" y="0"/>
            <a:ext cx="2071702" cy="3286124"/>
          </a:xfrm>
          <a:prstGeom prst="rect">
            <a:avLst/>
          </a:prstGeom>
        </p:spPr>
      </p:pic>
      <p:pic>
        <p:nvPicPr>
          <p:cNvPr id="5" name="Рисунок 4" descr="hello_html_m41ab719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0"/>
            <a:ext cx="2000264" cy="3214686"/>
          </a:xfrm>
          <a:prstGeom prst="rect">
            <a:avLst/>
          </a:prstGeom>
        </p:spPr>
      </p:pic>
      <p:pic>
        <p:nvPicPr>
          <p:cNvPr id="8" name="Рисунок 7" descr="krokodi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43314"/>
            <a:ext cx="2000232" cy="3214686"/>
          </a:xfrm>
          <a:prstGeom prst="rect">
            <a:avLst/>
          </a:prstGeom>
        </p:spPr>
      </p:pic>
      <p:pic>
        <p:nvPicPr>
          <p:cNvPr id="9" name="Рисунок 8" descr="loshadk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3643314"/>
            <a:ext cx="2071702" cy="3214686"/>
          </a:xfrm>
          <a:prstGeom prst="rect">
            <a:avLst/>
          </a:prstGeom>
        </p:spPr>
      </p:pic>
      <p:pic>
        <p:nvPicPr>
          <p:cNvPr id="10" name="Рисунок 9" descr="gus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4" y="3643314"/>
            <a:ext cx="1857388" cy="3214686"/>
          </a:xfrm>
          <a:prstGeom prst="rect">
            <a:avLst/>
          </a:prstGeom>
        </p:spPr>
      </p:pic>
      <p:pic>
        <p:nvPicPr>
          <p:cNvPr id="11" name="Рисунок 10" descr="slo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2330" y="3571876"/>
            <a:ext cx="2071670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611996_ig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715304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450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ПАЛЬЧИКОВАЯ ГИМНАСТИКА</vt:lpstr>
      <vt:lpstr>Слайд 2</vt:lpstr>
      <vt:lpstr>Рекомендации по проведению пальчиковой гимнастики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47</cp:revision>
  <dcterms:created xsi:type="dcterms:W3CDTF">2016-02-25T17:52:55Z</dcterms:created>
  <dcterms:modified xsi:type="dcterms:W3CDTF">2016-02-27T12:46:27Z</dcterms:modified>
</cp:coreProperties>
</file>