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8" r:id="rId3"/>
  </p:sldMasterIdLst>
  <p:sldIdLst>
    <p:sldId id="258" r:id="rId4"/>
    <p:sldId id="284" r:id="rId5"/>
    <p:sldId id="281" r:id="rId6"/>
    <p:sldId id="259" r:id="rId7"/>
    <p:sldId id="261" r:id="rId8"/>
    <p:sldId id="262" r:id="rId9"/>
    <p:sldId id="266" r:id="rId10"/>
    <p:sldId id="280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85" r:id="rId20"/>
    <p:sldId id="260" r:id="rId21"/>
    <p:sldId id="286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B7792-542E-4C25-A9C5-4C93AB493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июнь/2008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г.Нягань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539AE7-9126-4812-A087-093A39C6E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AC48-4187-490C-8477-3CD339C80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2E1A-A332-4CBE-A3A0-9E095E9C9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B3325-4AD1-4F15-A9C6-8CF87E5C1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65F8-6F34-4F5B-8B71-53C94D659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40E9-152B-40DA-B958-552BAF87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B1A5-4125-4452-B775-984747EBE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0C410-3AA4-437D-AEB8-050D65732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16527-C674-49ED-9A1F-A23346D5F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CD52F-14AD-4F32-A1D2-FD0904546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2102D-694E-4948-A103-D5D5A7CDC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BBD31-6237-4360-BCAA-F0C5FEBF4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июнь/2008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г.Нягань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8F93-8F55-4DB5-8CAF-1F02896AC67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76673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0496E-EA23-40CE-8FEC-61E2A80AEA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718463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117A5-F927-4A9E-91D0-4D73D028B7B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8343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D0650-E164-448F-A797-6961E98E1D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15823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37E4-4157-453D-B301-BA088FBD67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34906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475B-A36C-4F3F-B59C-0E807EA6933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68767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E688B-D6A3-41E2-B0FA-9F947453201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02796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E12A-E36A-48C0-9040-3188538D5A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2790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93B91-A6E0-4BC3-A7D6-8A69F1313A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30708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E275A-57D6-42B0-8514-2D31475DF75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85663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DEDA8-0E5C-453D-815F-E2EBDE6B2DA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09754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1A024-BF12-4FFA-9FAA-48CD0225BB8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72264"/>
      </p:ext>
    </p:extLst>
  </p:cSld>
  <p:clrMapOvr>
    <a:masterClrMapping/>
  </p:clrMapOvr>
  <p:transition spd="slow">
    <p:strips dir="ru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B2411C0-0CC5-4AF1-88D2-747CD3159D69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E910E6C-0032-453B-B450-1D1E4F15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7" r:id="rId12"/>
  </p:sldLayoutIdLst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373D9DB-6E4B-4499-B701-8C75894A8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strips dir="ru"/>
    <p:sndAc>
      <p:stSnd>
        <p:snd r:embed="rId1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46D6E1-FB5C-4442-A97A-40DF53D40EF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436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slow">
    <p:strips dir="ru"/>
    <p:sndAc>
      <p:stSnd>
        <p:snd r:embed="rId1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koshka.net/streetcats/pages/DSCN4267.htm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9.xml"/><Relationship Id="rId1" Type="http://schemas.openxmlformats.org/officeDocument/2006/relationships/audio" Target="file:///C:\Documents%20and%20Settings\&#1061;&#1086;&#1079;&#1103;&#1081;&#1082;&#1072;\&#1056;&#1072;&#1073;&#1086;&#1095;&#1080;&#1081;%20&#1089;&#1090;&#1086;&#1083;\&#1042;%20&#1075;&#1086;&#1089;&#1090;&#1103;&#1093;%20%20&#1091;%20&#1089;&#1082;&#1072;&#1079;&#1082;&#1080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162800" cy="1679575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Внеклассное   чтение</a:t>
            </a:r>
            <a:br>
              <a:rPr lang="ru-RU" sz="4800" b="1" smtClean="0"/>
            </a:br>
            <a:endParaRPr lang="ru-RU" sz="4800" b="1" smtClean="0"/>
          </a:p>
        </p:txBody>
      </p:sp>
      <p:pic>
        <p:nvPicPr>
          <p:cNvPr id="3076" name="Picture 6" descr="Clipart-Cartoon-Design-1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67"/>
          <a:stretch>
            <a:fillRect/>
          </a:stretch>
        </p:blipFill>
        <p:spPr>
          <a:xfrm>
            <a:off x="1042988" y="2924175"/>
            <a:ext cx="2808287" cy="2808288"/>
          </a:xfrm>
          <a:noFill/>
        </p:spPr>
      </p:pic>
      <p:pic>
        <p:nvPicPr>
          <p:cNvPr id="3075" name="Picture 4" descr="р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060575"/>
            <a:ext cx="3114675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FF00"/>
                </a:solidFill>
              </a:rPr>
              <a:t>Тогда Голубь снова полетел к Дрозду и стал упрашивать, чтобы Дрозд еще раз показал, как надо строить гнездо. Но Дрозд ответил: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FF00"/>
                </a:solidFill>
              </a:rPr>
              <a:t>-Ты же хвалился, что умеешь строить, вот и сумей без меня довести работу до конца.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FF00"/>
                </a:solidFill>
              </a:rPr>
              <a:t>        Так гнездо у Голубя до сих пор и стоит недостроенное. Однако Голубь нет- нет да и похвастается: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FF00"/>
                </a:solidFill>
              </a:rPr>
              <a:t>-Умею! Умею!</a:t>
            </a:r>
            <a:endParaRPr lang="ru-RU" sz="2800" b="1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00FFFF"/>
                </a:solidFill>
              </a:rPr>
              <a:t>А на самом-то деле и не умеет!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smtClean="0">
              <a:solidFill>
                <a:srgbClr val="00FFFF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solidFill>
                  <a:srgbClr val="00FF00"/>
                </a:solidFill>
              </a:rPr>
              <a:t>КАК ГОЛУБЬ УЧИЛСЯ ГНЕЗДО ВИТЬ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solidFill>
                  <a:srgbClr val="00FF00"/>
                </a:solidFill>
              </a:rPr>
              <a:t>Литовская сказка</a:t>
            </a:r>
          </a:p>
          <a:p>
            <a:pPr eaLnBrk="1" hangingPunct="1">
              <a:defRPr/>
            </a:pPr>
            <a:endParaRPr lang="ru-RU" sz="280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4" descr="ts-dpoz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36613"/>
            <a:ext cx="3382963" cy="253841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15363" name="Picture 15" descr="pt_d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2475" y="2924175"/>
            <a:ext cx="3311525" cy="2484438"/>
          </a:xfrm>
          <a:prstGeom prst="rect">
            <a:avLst/>
          </a:prstGeom>
          <a:noFill/>
          <a:ln w="38100" algn="ctr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15364" name="Picture 17" descr="drozd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33375"/>
            <a:ext cx="3919537" cy="29400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0" y="260350"/>
            <a:ext cx="302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Чёрный дрозд</a:t>
            </a:r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5256213" y="5516563"/>
            <a:ext cx="3887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Дрозд рябинник и его птенец</a:t>
            </a:r>
          </a:p>
        </p:txBody>
      </p:sp>
      <p:pic>
        <p:nvPicPr>
          <p:cNvPr id="15367" name="Picture 20" descr="golub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3644900"/>
            <a:ext cx="3594100" cy="2695575"/>
          </a:xfrm>
          <a:prstGeom prst="rect">
            <a:avLst/>
          </a:prstGeom>
          <a:noFill/>
          <a:ln w="38100" algn="ctr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611188" y="6338888"/>
            <a:ext cx="208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Голубь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893175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00FF00"/>
                </a:solidFill>
              </a:rPr>
              <a:t>ПОЧЕМУ КОТ МОЕТСЯ ПОСЛЕ ЕДЫ</a:t>
            </a:r>
            <a:br>
              <a:rPr lang="ru-RU" sz="3200" smtClean="0">
                <a:solidFill>
                  <a:srgbClr val="00FF00"/>
                </a:solidFill>
              </a:rPr>
            </a:br>
            <a:r>
              <a:rPr lang="ru-RU" sz="3200" smtClean="0">
                <a:solidFill>
                  <a:srgbClr val="00FF00"/>
                </a:solidFill>
              </a:rPr>
              <a:t>                                        (литовская сказка)</a:t>
            </a:r>
            <a:br>
              <a:rPr lang="ru-RU" sz="3200" smtClean="0">
                <a:solidFill>
                  <a:srgbClr val="00FF00"/>
                </a:solidFill>
              </a:rPr>
            </a:br>
            <a:endParaRPr lang="ru-RU" sz="3200" smtClean="0">
              <a:solidFill>
                <a:srgbClr val="00FF00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893175" cy="684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folHlink"/>
                </a:solidFill>
              </a:rPr>
              <a:t>          </a:t>
            </a:r>
            <a:r>
              <a:rPr lang="ru-RU" sz="3000" smtClean="0">
                <a:solidFill>
                  <a:srgbClr val="FFFF00"/>
                </a:solidFill>
              </a:rPr>
              <a:t>Однажды залетел воробей на крестьянский двор и стал клевать зерна. Прыгает воробей по траве. Зернышко за зернышком подбирает, а хозяйский кот на него из-за угла посматривает. </a:t>
            </a:r>
            <a:r>
              <a:rPr lang="en-US" sz="3000" smtClean="0">
                <a:solidFill>
                  <a:srgbClr val="FFFF00"/>
                </a:solidFill>
              </a:rPr>
              <a:t>C</a:t>
            </a:r>
            <a:r>
              <a:rPr lang="ru-RU" sz="3000" smtClean="0">
                <a:solidFill>
                  <a:srgbClr val="FFFF00"/>
                </a:solidFill>
              </a:rPr>
              <a:t>мотрел кот, смотрел да как прыгнет на воробья! Схватил его за крыло и говорит:</a:t>
            </a:r>
            <a:br>
              <a:rPr lang="ru-RU" sz="3000" smtClean="0">
                <a:solidFill>
                  <a:srgbClr val="FFFF00"/>
                </a:solidFill>
              </a:rPr>
            </a:br>
            <a:r>
              <a:rPr lang="ru-RU" sz="3000" smtClean="0">
                <a:solidFill>
                  <a:schemeClr val="hlink"/>
                </a:solidFill>
              </a:rPr>
              <a:t>-Неплохо я сейчас позавтракаю!</a:t>
            </a:r>
            <a:br>
              <a:rPr lang="ru-RU" sz="3000" smtClean="0">
                <a:solidFill>
                  <a:schemeClr val="hlink"/>
                </a:solidFill>
              </a:rPr>
            </a:br>
            <a:r>
              <a:rPr lang="ru-RU" sz="3000" smtClean="0">
                <a:solidFill>
                  <a:srgbClr val="99FF66"/>
                </a:solidFill>
              </a:rPr>
              <a:t>-Что вы, что вы, пан кот!</a:t>
            </a:r>
            <a:r>
              <a:rPr lang="ru-RU" sz="3000" smtClean="0">
                <a:solidFill>
                  <a:schemeClr val="folHlink"/>
                </a:solidFill>
              </a:rPr>
              <a:t> </a:t>
            </a:r>
            <a:r>
              <a:rPr lang="ru-RU" sz="3000" smtClean="0">
                <a:solidFill>
                  <a:srgbClr val="FFFF00"/>
                </a:solidFill>
              </a:rPr>
              <a:t>- зачирикал воробей.</a:t>
            </a:r>
            <a:r>
              <a:rPr lang="ru-RU" sz="3000" smtClean="0">
                <a:solidFill>
                  <a:schemeClr val="folHlink"/>
                </a:solidFill>
              </a:rPr>
              <a:t> </a:t>
            </a:r>
            <a:r>
              <a:rPr lang="ru-RU" sz="3000" smtClean="0">
                <a:solidFill>
                  <a:srgbClr val="99FF66"/>
                </a:solidFill>
              </a:rPr>
              <a:t>-Неужели вы собираетесь меня съесть?</a:t>
            </a:r>
            <a:br>
              <a:rPr lang="ru-RU" sz="3000" smtClean="0">
                <a:solidFill>
                  <a:srgbClr val="99FF66"/>
                </a:solidFill>
              </a:rPr>
            </a:br>
            <a:endParaRPr lang="ru-RU" sz="3000" b="1" i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38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solidFill>
                  <a:schemeClr val="hlink"/>
                </a:solidFill>
              </a:rPr>
              <a:t>-А что мне, любоваться тобой, что ли?-</a:t>
            </a:r>
            <a:r>
              <a:rPr lang="ru-RU" sz="3000" smtClean="0">
                <a:solidFill>
                  <a:schemeClr val="folHlink"/>
                </a:solidFill>
              </a:rPr>
              <a:t> </a:t>
            </a:r>
            <a:r>
              <a:rPr lang="ru-RU" sz="3000" smtClean="0">
                <a:solidFill>
                  <a:srgbClr val="FFFF00"/>
                </a:solidFill>
              </a:rPr>
              <a:t>фыркнул кот и приготовился свернуть воробью голову.</a:t>
            </a:r>
            <a:br>
              <a:rPr lang="ru-RU" sz="3000" smtClean="0">
                <a:solidFill>
                  <a:srgbClr val="FFFF00"/>
                </a:solidFill>
              </a:rPr>
            </a:br>
            <a:r>
              <a:rPr lang="ru-RU" sz="3000" smtClean="0">
                <a:solidFill>
                  <a:srgbClr val="EF1BEA"/>
                </a:solidFill>
              </a:rPr>
              <a:t>          </a:t>
            </a:r>
            <a:r>
              <a:rPr lang="ru-RU" sz="3000" smtClean="0">
                <a:solidFill>
                  <a:srgbClr val="99FF66"/>
                </a:solidFill>
              </a:rPr>
              <a:t>-Да постыдитесь же, пан кот!-</a:t>
            </a:r>
            <a:r>
              <a:rPr lang="ru-RU" sz="3000" smtClean="0">
                <a:solidFill>
                  <a:schemeClr val="folHlink"/>
                </a:solidFill>
              </a:rPr>
              <a:t> </a:t>
            </a:r>
            <a:r>
              <a:rPr lang="ru-RU" sz="3000" smtClean="0">
                <a:solidFill>
                  <a:srgbClr val="FFFF00"/>
                </a:solidFill>
              </a:rPr>
              <a:t>опять зачирикал воробей.-</a:t>
            </a:r>
            <a:r>
              <a:rPr lang="ru-RU" sz="3000" smtClean="0">
                <a:solidFill>
                  <a:schemeClr val="folHlink"/>
                </a:solidFill>
              </a:rPr>
              <a:t> </a:t>
            </a:r>
            <a:r>
              <a:rPr lang="ru-RU" sz="3000" smtClean="0">
                <a:solidFill>
                  <a:srgbClr val="99FF66"/>
                </a:solidFill>
              </a:rPr>
              <a:t>Ведь вы забыли умыться! А разве вы не знаете, что и хозяин ваш, и хозяйка, и все люди на свете сначала моются, а потом завтракают?</a:t>
            </a:r>
            <a:br>
              <a:rPr lang="ru-RU" sz="3000" smtClean="0">
                <a:solidFill>
                  <a:srgbClr val="99FF66"/>
                </a:solidFill>
              </a:rPr>
            </a:br>
            <a:r>
              <a:rPr lang="ru-RU" sz="3000" smtClean="0">
                <a:solidFill>
                  <a:schemeClr val="hlink"/>
                </a:solidFill>
              </a:rPr>
              <a:t>-И то правда!-</a:t>
            </a:r>
            <a:r>
              <a:rPr lang="ru-RU" sz="3000" smtClean="0">
                <a:solidFill>
                  <a:schemeClr val="folHlink"/>
                </a:solidFill>
              </a:rPr>
              <a:t> </a:t>
            </a:r>
            <a:r>
              <a:rPr lang="ru-RU" sz="3000" smtClean="0">
                <a:solidFill>
                  <a:srgbClr val="FFFF00"/>
                </a:solidFill>
              </a:rPr>
              <a:t>сказал кот и поднял лапу, чтобы хорошенько потереть себе мордочку.</a:t>
            </a:r>
            <a:br>
              <a:rPr lang="ru-RU" sz="3000" smtClean="0">
                <a:solidFill>
                  <a:srgbClr val="FFFF00"/>
                </a:solidFill>
              </a:rPr>
            </a:br>
            <a:r>
              <a:rPr lang="ru-RU" sz="3000" smtClean="0">
                <a:solidFill>
                  <a:srgbClr val="FFFF00"/>
                </a:solidFill>
              </a:rPr>
              <a:t>  А воробей, недолго думая, прыг в сторону! Взмахнул крыльями и улетел.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solidFill>
                  <a:srgbClr val="FFFF00"/>
                </a:solidFill>
              </a:rPr>
              <a:t>          Очень рассердился кот.</a:t>
            </a:r>
            <a:br>
              <a:rPr lang="ru-RU" sz="3000" smtClean="0">
                <a:solidFill>
                  <a:srgbClr val="FFFF00"/>
                </a:solidFill>
              </a:rPr>
            </a:br>
            <a:r>
              <a:rPr lang="ru-RU" sz="3000" smtClean="0">
                <a:solidFill>
                  <a:schemeClr val="hlink"/>
                </a:solidFill>
              </a:rPr>
              <a:t>-Ну нет. Теперь меня не обманешь!- </a:t>
            </a:r>
            <a:r>
              <a:rPr lang="ru-RU" sz="3000" smtClean="0">
                <a:solidFill>
                  <a:srgbClr val="FFFF00"/>
                </a:solidFill>
              </a:rPr>
              <a:t>сказал он.-</a:t>
            </a:r>
            <a:r>
              <a:rPr lang="ru-RU" sz="3000" smtClean="0">
                <a:solidFill>
                  <a:schemeClr val="hlink"/>
                </a:solidFill>
              </a:rPr>
              <a:t> Пусть люди делают, как знают, а я сначала буду завтракать, потом умываться.</a:t>
            </a:r>
            <a:r>
              <a:rPr lang="ru-RU" sz="3000" b="1" i="1" smtClean="0">
                <a:solidFill>
                  <a:schemeClr val="folHlink"/>
                </a:solidFill>
              </a:rPr>
              <a:t/>
            </a:r>
            <a:br>
              <a:rPr lang="ru-RU" sz="3000" b="1" i="1" smtClean="0">
                <a:solidFill>
                  <a:schemeClr val="folHlink"/>
                </a:solidFill>
              </a:rPr>
            </a:br>
            <a:r>
              <a:rPr lang="ru-RU" sz="3000" b="1" i="1" smtClean="0">
                <a:solidFill>
                  <a:schemeClr val="folHlink"/>
                </a:solidFill>
              </a:rPr>
              <a:t>                 </a:t>
            </a:r>
            <a:r>
              <a:rPr lang="ru-RU" sz="3000" b="1" i="1" smtClean="0">
                <a:solidFill>
                  <a:srgbClr val="FFFF00"/>
                </a:solidFill>
              </a:rPr>
              <a:t>С тех пор все коты на свете моются после еды.</a:t>
            </a:r>
            <a:r>
              <a:rPr lang="ru-RU" sz="3000" b="1" i="1" smtClean="0">
                <a:solidFill>
                  <a:schemeClr val="folHlink"/>
                </a:solidFill>
              </a:rPr>
              <a:t> </a:t>
            </a:r>
            <a:br>
              <a:rPr lang="ru-RU" sz="3000" b="1" i="1" smtClean="0">
                <a:solidFill>
                  <a:schemeClr val="folHlink"/>
                </a:solidFill>
              </a:rPr>
            </a:br>
            <a:endParaRPr lang="ru-RU" sz="3000" b="1" i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300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11" name="Rectangle 55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9144000" cy="2060576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00FF00"/>
                </a:solidFill>
              </a:rPr>
              <a:t>Каким был кот? А каким воробей?</a:t>
            </a:r>
            <a:br>
              <a:rPr lang="ru-RU" sz="3200" smtClean="0">
                <a:solidFill>
                  <a:srgbClr val="00FF00"/>
                </a:solidFill>
              </a:rPr>
            </a:br>
            <a:r>
              <a:rPr lang="ru-RU" sz="3200" smtClean="0">
                <a:solidFill>
                  <a:srgbClr val="00FF00"/>
                </a:solidFill>
              </a:rPr>
              <a:t>Выберите из перечисленных качеств подходящие. Объясните свой выбор.</a:t>
            </a:r>
          </a:p>
        </p:txBody>
      </p:sp>
      <p:sp>
        <p:nvSpPr>
          <p:cNvPr id="70712" name="Rectangle 56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6113"/>
            <a:ext cx="4038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Ловкий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Сильный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Находчивый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Догадливый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Хвастливый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Умный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Мудрый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Злой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chemeClr val="folHlink"/>
              </a:solidFill>
            </a:endParaRPr>
          </a:p>
        </p:txBody>
      </p:sp>
      <p:pic>
        <p:nvPicPr>
          <p:cNvPr id="70717" name="Picture 61" descr="DSCN42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44675"/>
            <a:ext cx="3097212" cy="23241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70724" name="Picture 68" descr="16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575" y="4005263"/>
            <a:ext cx="3527425" cy="25749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70725" name="Line 69"/>
          <p:cNvSpPr>
            <a:spLocks noChangeShapeType="1"/>
          </p:cNvSpPr>
          <p:nvPr/>
        </p:nvSpPr>
        <p:spPr bwMode="auto">
          <a:xfrm flipV="1">
            <a:off x="1692275" y="4076700"/>
            <a:ext cx="3240088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26" name="Line 70"/>
          <p:cNvSpPr>
            <a:spLocks noChangeShapeType="1"/>
          </p:cNvSpPr>
          <p:nvPr/>
        </p:nvSpPr>
        <p:spPr bwMode="auto">
          <a:xfrm flipV="1">
            <a:off x="2700338" y="3860800"/>
            <a:ext cx="21590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27" name="Line 71"/>
          <p:cNvSpPr>
            <a:spLocks noChangeShapeType="1"/>
          </p:cNvSpPr>
          <p:nvPr/>
        </p:nvSpPr>
        <p:spPr bwMode="auto">
          <a:xfrm>
            <a:off x="2124075" y="2781300"/>
            <a:ext cx="2808288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28" name="Line 72"/>
          <p:cNvSpPr>
            <a:spLocks noChangeShapeType="1"/>
          </p:cNvSpPr>
          <p:nvPr/>
        </p:nvSpPr>
        <p:spPr bwMode="auto">
          <a:xfrm>
            <a:off x="1979613" y="2276475"/>
            <a:ext cx="295275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29" name="Line 73"/>
          <p:cNvSpPr>
            <a:spLocks noChangeShapeType="1"/>
          </p:cNvSpPr>
          <p:nvPr/>
        </p:nvSpPr>
        <p:spPr bwMode="auto">
          <a:xfrm>
            <a:off x="2771775" y="3429000"/>
            <a:ext cx="3240088" cy="1800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30" name="Line 74"/>
          <p:cNvSpPr>
            <a:spLocks noChangeShapeType="1"/>
          </p:cNvSpPr>
          <p:nvPr/>
        </p:nvSpPr>
        <p:spPr bwMode="auto">
          <a:xfrm>
            <a:off x="2771775" y="4076700"/>
            <a:ext cx="3095625" cy="11525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31" name="Line 75"/>
          <p:cNvSpPr>
            <a:spLocks noChangeShapeType="1"/>
          </p:cNvSpPr>
          <p:nvPr/>
        </p:nvSpPr>
        <p:spPr bwMode="auto">
          <a:xfrm>
            <a:off x="1692275" y="5229225"/>
            <a:ext cx="4175125" cy="714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32" name="Line 76"/>
          <p:cNvSpPr>
            <a:spLocks noChangeShapeType="1"/>
          </p:cNvSpPr>
          <p:nvPr/>
        </p:nvSpPr>
        <p:spPr bwMode="auto">
          <a:xfrm flipV="1">
            <a:off x="1979613" y="5373688"/>
            <a:ext cx="3960812" cy="431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0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0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0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0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0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0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0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0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0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0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07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07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07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07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07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07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25" grpId="0" animBg="1"/>
      <p:bldP spid="70726" grpId="0" animBg="1"/>
      <p:bldP spid="70727" grpId="0" animBg="1"/>
      <p:bldP spid="70728" grpId="0" animBg="1"/>
      <p:bldP spid="70729" grpId="0" animBg="1"/>
      <p:bldP spid="70730" grpId="0" animBg="1"/>
      <p:bldP spid="70731" grpId="0" animBg="1"/>
      <p:bldP spid="707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457200" y="381000"/>
            <a:ext cx="82296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smtClean="0">
                <a:solidFill>
                  <a:srgbClr val="00FF00"/>
                </a:solidFill>
              </a:rPr>
              <a:t>                        </a:t>
            </a:r>
            <a:endParaRPr lang="ru-RU" sz="2400" smtClean="0">
              <a:solidFill>
                <a:schemeClr val="folHlink"/>
              </a:solidFill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7245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00FF00"/>
                </a:solidFill>
              </a:rPr>
              <a:t>           </a:t>
            </a:r>
            <a:r>
              <a:rPr lang="ru-RU" sz="2700" smtClean="0">
                <a:solidFill>
                  <a:srgbClr val="00FF00"/>
                </a:solidFill>
              </a:rPr>
              <a:t>ПОЧЕМУ У МЕСЯЦА НЕТ ПЛАТЬЯ </a:t>
            </a:r>
            <a:r>
              <a:rPr lang="ru-RU" sz="2400" smtClean="0">
                <a:solidFill>
                  <a:srgbClr val="00FF00"/>
                </a:solidFill>
              </a:rPr>
              <a:t>(сербская сказка)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700" smtClean="0"/>
              <a:t>       В третий раз пришёл месяц к портному. Увидел портной: идёт по небу круглый месяц - не месяц, а луна, да вдвое шире. Чем платье, которое он только что сшил. Что было делать портному? Бросился бежать. Искал его месяц, искал, да не нашёл.</a:t>
            </a:r>
            <a:r>
              <a:rPr lang="ru-RU" sz="2700" b="1" i="1" smtClean="0"/>
              <a:t/>
            </a:r>
            <a:br>
              <a:rPr lang="ru-RU" sz="2700" b="1" i="1" smtClean="0"/>
            </a:br>
            <a:r>
              <a:rPr lang="ru-RU" sz="2700" smtClean="0"/>
              <a:t>     </a:t>
            </a:r>
            <a:r>
              <a:rPr lang="ru-RU" sz="2700" smtClean="0">
                <a:solidFill>
                  <a:srgbClr val="00FFFF"/>
                </a:solidFill>
              </a:rPr>
              <a:t>В назначенный срок пришёл месяц за платьем. А платье и узко и коротко.</a:t>
            </a:r>
            <a:br>
              <a:rPr lang="ru-RU" sz="2700" smtClean="0">
                <a:solidFill>
                  <a:srgbClr val="00FFFF"/>
                </a:solidFill>
              </a:rPr>
            </a:br>
            <a:r>
              <a:rPr lang="ru-RU" sz="2700" smtClean="0">
                <a:solidFill>
                  <a:srgbClr val="00FFFF"/>
                </a:solidFill>
              </a:rPr>
              <a:t>-Видно, я ошибся,- говорит портной. И снова сел за работу.</a:t>
            </a:r>
            <a:r>
              <a:rPr lang="ru-RU" sz="2700" smtClean="0">
                <a:solidFill>
                  <a:schemeClr val="hlink"/>
                </a:solidFill>
              </a:rPr>
              <a:t/>
            </a:r>
            <a:br>
              <a:rPr lang="ru-RU" sz="2700" smtClean="0">
                <a:solidFill>
                  <a:schemeClr val="hlink"/>
                </a:solidFill>
              </a:rPr>
            </a:br>
            <a:r>
              <a:rPr lang="en-US" sz="2700" smtClean="0">
                <a:solidFill>
                  <a:schemeClr val="hlink"/>
                </a:solidFill>
              </a:rPr>
              <a:t>                  </a:t>
            </a:r>
            <a:r>
              <a:rPr lang="ru-RU" sz="2700" b="1" i="1" smtClean="0">
                <a:solidFill>
                  <a:srgbClr val="99FF66"/>
                </a:solidFill>
              </a:rPr>
              <a:t>Так и остался месяц без платья.</a:t>
            </a:r>
            <a:r>
              <a:rPr lang="ru-RU" sz="2700" smtClean="0">
                <a:solidFill>
                  <a:schemeClr val="folHlink"/>
                </a:solidFill>
              </a:rPr>
              <a:t> </a:t>
            </a:r>
            <a:r>
              <a:rPr lang="ru-RU" sz="270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700" smtClean="0"/>
              <a:t>     </a:t>
            </a:r>
            <a:r>
              <a:rPr lang="ru-RU" sz="2700" smtClean="0">
                <a:solidFill>
                  <a:srgbClr val="99FF66"/>
                </a:solidFill>
              </a:rPr>
              <a:t>В назначенный срок пришёл месяц за платьем. Опять платье мало.</a:t>
            </a:r>
            <a:br>
              <a:rPr lang="ru-RU" sz="2700" smtClean="0">
                <a:solidFill>
                  <a:srgbClr val="99FF66"/>
                </a:solidFill>
              </a:rPr>
            </a:br>
            <a:r>
              <a:rPr lang="ru-RU" sz="2700" smtClean="0">
                <a:solidFill>
                  <a:srgbClr val="99FF66"/>
                </a:solidFill>
              </a:rPr>
              <a:t>-Видно. И теперь я ошибся,- сказал портной. И снова стал кроить и шить.</a:t>
            </a:r>
            <a:br>
              <a:rPr lang="ru-RU" sz="2700" smtClean="0">
                <a:solidFill>
                  <a:srgbClr val="99FF66"/>
                </a:solidFill>
              </a:rPr>
            </a:br>
            <a:r>
              <a:rPr lang="ru-RU" sz="2700" b="1" i="1" smtClean="0"/>
              <a:t>    </a:t>
            </a:r>
            <a:r>
              <a:rPr lang="ru-RU" sz="2700" smtClean="0">
                <a:solidFill>
                  <a:srgbClr val="FFFF00"/>
                </a:solidFill>
              </a:rPr>
              <a:t>Решил себе месяц сшить платье. Снял с него портной мерку и сел за работу.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-242888"/>
            <a:ext cx="9144000" cy="71008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smtClean="0">
                <a:solidFill>
                  <a:srgbClr val="00FF00"/>
                </a:solidFill>
              </a:rPr>
              <a:t>          </a:t>
            </a:r>
            <a:r>
              <a:rPr lang="ru-RU" sz="2700" smtClean="0">
                <a:solidFill>
                  <a:srgbClr val="00FF00"/>
                </a:solidFill>
              </a:rPr>
              <a:t>ПОЧЕМУ У МЕСЯЦА НЕТ ПЛАТЬЯ  </a:t>
            </a:r>
            <a:r>
              <a:rPr lang="ru-RU" sz="2400" smtClean="0">
                <a:solidFill>
                  <a:srgbClr val="00FF00"/>
                </a:solidFill>
              </a:rPr>
              <a:t>(сербская сказка)</a:t>
            </a:r>
            <a:br>
              <a:rPr lang="ru-RU" sz="2400" smtClean="0">
                <a:solidFill>
                  <a:srgbClr val="00FF00"/>
                </a:solidFill>
              </a:rPr>
            </a:br>
            <a:r>
              <a:rPr lang="ru-RU" sz="2700" smtClean="0"/>
              <a:t>    </a:t>
            </a:r>
            <a:r>
              <a:rPr lang="ru-RU" sz="2600" smtClean="0">
                <a:solidFill>
                  <a:srgbClr val="FFFF00"/>
                </a:solidFill>
              </a:rPr>
              <a:t>Решил себе месяц сшить платье. Снял с него портной мерку и сел за работу. </a:t>
            </a:r>
            <a:br>
              <a:rPr lang="ru-RU" sz="2600" smtClean="0">
                <a:solidFill>
                  <a:srgbClr val="FFFF00"/>
                </a:solidFill>
              </a:rPr>
            </a:br>
            <a:r>
              <a:rPr lang="ru-RU" sz="2600" smtClean="0"/>
              <a:t>     </a:t>
            </a:r>
            <a:r>
              <a:rPr lang="ru-RU" sz="2600" smtClean="0">
                <a:solidFill>
                  <a:srgbClr val="00FFFF"/>
                </a:solidFill>
              </a:rPr>
              <a:t>В назначенный срок пришёл месяц за платьем. А платье и узко и коротко.</a:t>
            </a:r>
            <a:br>
              <a:rPr lang="ru-RU" sz="2600" smtClean="0">
                <a:solidFill>
                  <a:srgbClr val="00FFFF"/>
                </a:solidFill>
              </a:rPr>
            </a:br>
            <a:r>
              <a:rPr lang="ru-RU" sz="2600" smtClean="0">
                <a:solidFill>
                  <a:srgbClr val="00FFFF"/>
                </a:solidFill>
              </a:rPr>
              <a:t>-Видно, я ошибся,- говорит портной. И снова сел за работу.</a:t>
            </a:r>
            <a:r>
              <a:rPr lang="ru-RU" sz="2600" smtClean="0">
                <a:solidFill>
                  <a:schemeClr val="hlink"/>
                </a:solidFill>
              </a:rPr>
              <a:t/>
            </a:r>
            <a:br>
              <a:rPr lang="ru-RU" sz="2600" smtClean="0">
                <a:solidFill>
                  <a:schemeClr val="hlink"/>
                </a:solidFill>
              </a:rPr>
            </a:br>
            <a:r>
              <a:rPr lang="ru-RU" sz="2600" smtClean="0"/>
              <a:t>      </a:t>
            </a:r>
            <a:r>
              <a:rPr lang="ru-RU" sz="2600" smtClean="0">
                <a:solidFill>
                  <a:srgbClr val="99FF66"/>
                </a:solidFill>
              </a:rPr>
              <a:t>В назначенный срок пришёл месяц за платьем. Опять платье мало.</a:t>
            </a:r>
            <a:br>
              <a:rPr lang="ru-RU" sz="2600" smtClean="0">
                <a:solidFill>
                  <a:srgbClr val="99FF66"/>
                </a:solidFill>
              </a:rPr>
            </a:br>
            <a:r>
              <a:rPr lang="ru-RU" sz="2600" smtClean="0">
                <a:solidFill>
                  <a:srgbClr val="99FF66"/>
                </a:solidFill>
              </a:rPr>
              <a:t>-Видно. И теперь я ошибся,- сказал портной. И снова стал кроить и шить.</a:t>
            </a:r>
            <a:br>
              <a:rPr lang="ru-RU" sz="2600" smtClean="0">
                <a:solidFill>
                  <a:srgbClr val="99FF66"/>
                </a:solidFill>
              </a:rPr>
            </a:br>
            <a:r>
              <a:rPr lang="ru-RU" sz="2600" smtClean="0"/>
              <a:t>      В третий раз пришёл месяц к портному. Увидел портной: идёт по небу круглый месяц - не месяц, а луна, да вдвое шире. Чем платье, которое он только что сшил. Что было делать портному? Бросился бежать. Искал его месяц, искал, да не нашёл.</a:t>
            </a:r>
            <a:r>
              <a:rPr lang="ru-RU" sz="2600" b="1" i="1" smtClean="0"/>
              <a:t/>
            </a:r>
            <a:br>
              <a:rPr lang="ru-RU" sz="2600" b="1" i="1" smtClean="0"/>
            </a:br>
            <a:r>
              <a:rPr lang="ru-RU" sz="2600" b="1" i="1" smtClean="0"/>
              <a:t>                      </a:t>
            </a:r>
            <a:r>
              <a:rPr lang="ru-RU" sz="2600" b="1" i="1" smtClean="0">
                <a:solidFill>
                  <a:srgbClr val="99FF66"/>
                </a:solidFill>
              </a:rPr>
              <a:t>Так и остался месяц без платья.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8954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>
                <a:solidFill>
                  <a:srgbClr val="00FF00"/>
                </a:solidFill>
              </a:rPr>
              <a:t>Какое объяснение даёт сказка:</a:t>
            </a:r>
            <a:br>
              <a:rPr lang="ru-RU" sz="4000" dirty="0" smtClean="0">
                <a:solidFill>
                  <a:srgbClr val="00FF00"/>
                </a:solidFill>
              </a:rPr>
            </a:br>
            <a:r>
              <a:rPr lang="ru-RU" sz="4000" dirty="0" smtClean="0">
                <a:solidFill>
                  <a:srgbClr val="00FF00"/>
                </a:solidFill>
              </a:rPr>
              <a:t>                  </a:t>
            </a:r>
            <a:r>
              <a:rPr lang="ru-RU" sz="4000" i="1" dirty="0" smtClean="0">
                <a:solidFill>
                  <a:schemeClr val="hlink"/>
                </a:solidFill>
              </a:rPr>
              <a:t>научное</a:t>
            </a:r>
            <a:r>
              <a:rPr lang="ru-RU" sz="4000" dirty="0" smtClean="0">
                <a:solidFill>
                  <a:srgbClr val="00FF00"/>
                </a:solidFill>
              </a:rPr>
              <a:t> или </a:t>
            </a:r>
            <a:r>
              <a:rPr lang="ru-RU" sz="4000" i="1" dirty="0" smtClean="0">
                <a:solidFill>
                  <a:schemeClr val="hlink"/>
                </a:solidFill>
              </a:rPr>
              <a:t>художественное</a:t>
            </a:r>
            <a:r>
              <a:rPr lang="ru-RU" sz="4000" dirty="0" smtClean="0">
                <a:solidFill>
                  <a:srgbClr val="00FF00"/>
                </a:solidFill>
              </a:rPr>
              <a:t>?</a:t>
            </a:r>
            <a:r>
              <a:rPr lang="ru-RU" sz="3200" dirty="0" smtClean="0">
                <a:solidFill>
                  <a:srgbClr val="00FF00"/>
                </a:solidFill>
              </a:rPr>
              <a:t/>
            </a:r>
            <a:br>
              <a:rPr lang="ru-RU" sz="3200" dirty="0" smtClean="0">
                <a:solidFill>
                  <a:srgbClr val="00FF00"/>
                </a:solidFill>
              </a:rPr>
            </a:br>
            <a:r>
              <a:rPr lang="ru-RU" sz="3200" dirty="0" smtClean="0">
                <a:solidFill>
                  <a:srgbClr val="00FF00"/>
                </a:solidFill>
              </a:rPr>
              <a:t/>
            </a:r>
            <a:br>
              <a:rPr lang="ru-RU" sz="3200" dirty="0" smtClean="0">
                <a:solidFill>
                  <a:srgbClr val="00FF00"/>
                </a:solidFill>
              </a:rPr>
            </a:br>
            <a:endParaRPr lang="ru-RU" sz="3200" dirty="0" smtClean="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00FF00"/>
                </a:solidFill>
              </a:rPr>
              <a:t>Где можно найти научное объяснение?</a:t>
            </a:r>
            <a:endParaRPr lang="ru-RU" sz="4000" dirty="0" smtClean="0">
              <a:solidFill>
                <a:srgbClr val="EF1BEA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rgbClr val="EF1BEA"/>
                </a:solidFill>
              </a:rPr>
              <a:t>В  ЭНЦИКЛОПЕДИЯХ</a:t>
            </a:r>
          </a:p>
        </p:txBody>
      </p:sp>
    </p:spTree>
    <p:extLst>
      <p:ext uri="{BB962C8B-B14F-4D97-AF65-F5344CB8AC3E}">
        <p14:creationId xmlns:p14="http://schemas.microsoft.com/office/powerpoint/2010/main" val="170695896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8147050" cy="4608513"/>
          </a:xfrm>
          <a:gradFill rotWithShape="1">
            <a:gsLst>
              <a:gs pos="0">
                <a:srgbClr val="FFCC00"/>
              </a:gs>
              <a:gs pos="100000">
                <a:srgbClr val="6666FF"/>
              </a:gs>
            </a:gsLst>
            <a:path path="rect">
              <a:fillToRect r="100000" b="100000"/>
            </a:path>
          </a:gradFill>
          <a:ln w="57150" cmpd="thinThick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u="sng" dirty="0" err="1" smtClean="0">
                <a:solidFill>
                  <a:schemeClr val="accent4">
                    <a:lumMod val="10000"/>
                  </a:schemeClr>
                </a:solidFill>
              </a:rPr>
              <a:t>Найти,прочитать</a:t>
            </a:r>
            <a:r>
              <a:rPr lang="ru-RU" u="sng" dirty="0" smtClean="0">
                <a:solidFill>
                  <a:schemeClr val="accent4">
                    <a:lumMod val="10000"/>
                  </a:schemeClr>
                </a:solidFill>
              </a:rPr>
              <a:t> стихотворение со сказочным сюжетом. Выучить наизусть.</a:t>
            </a:r>
          </a:p>
          <a:p>
            <a:pPr eaLnBrk="1" hangingPunct="1"/>
            <a:r>
              <a:rPr lang="ru-RU" u="sng" dirty="0" smtClean="0">
                <a:solidFill>
                  <a:srgbClr val="FF0000"/>
                </a:solidFill>
              </a:rPr>
              <a:t>Рекомендательный список книг</a:t>
            </a:r>
            <a:r>
              <a:rPr lang="ru-RU" u="sng" dirty="0" smtClean="0"/>
              <a:t>:</a:t>
            </a:r>
          </a:p>
          <a:p>
            <a:pPr eaLnBrk="1" hangingPunct="1"/>
            <a:r>
              <a:rPr lang="ru-RU" u="sng" dirty="0" err="1" smtClean="0">
                <a:solidFill>
                  <a:schemeClr val="accent4">
                    <a:lumMod val="10000"/>
                  </a:schemeClr>
                </a:solidFill>
              </a:rPr>
              <a:t>Ю.Владимиров</a:t>
            </a:r>
            <a:r>
              <a:rPr lang="ru-RU" u="sng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4">
                    <a:lumMod val="10000"/>
                  </a:schemeClr>
                </a:solidFill>
              </a:rPr>
              <a:t>«Чудаки».</a:t>
            </a:r>
          </a:p>
          <a:p>
            <a:pPr eaLnBrk="1" hangingPunct="1"/>
            <a:r>
              <a:rPr lang="ru-RU" u="sng" dirty="0" err="1" smtClean="0">
                <a:solidFill>
                  <a:schemeClr val="accent4">
                    <a:lumMod val="10000"/>
                  </a:schemeClr>
                </a:solidFill>
              </a:rPr>
              <a:t>С.Маршак</a:t>
            </a:r>
            <a:r>
              <a:rPr lang="ru-RU" u="sng" dirty="0" smtClean="0">
                <a:solidFill>
                  <a:schemeClr val="accent4">
                    <a:lumMod val="10000"/>
                  </a:schemeClr>
                </a:solidFill>
              </a:rPr>
              <a:t> «Вчера и сегодня».</a:t>
            </a:r>
          </a:p>
          <a:p>
            <a:pPr eaLnBrk="1" hangingPunct="1"/>
            <a:r>
              <a:rPr lang="ru-RU" u="sng" dirty="0" err="1" smtClean="0">
                <a:solidFill>
                  <a:schemeClr val="accent4">
                    <a:lumMod val="10000"/>
                  </a:schemeClr>
                </a:solidFill>
              </a:rPr>
              <a:t>А.Барто</a:t>
            </a:r>
            <a:r>
              <a:rPr lang="ru-RU" u="sng" dirty="0" smtClean="0">
                <a:solidFill>
                  <a:schemeClr val="accent4">
                    <a:lumMod val="10000"/>
                  </a:schemeClr>
                </a:solidFill>
              </a:rPr>
              <a:t> «Вам не нужна сорока». </a:t>
            </a: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7411" name="Picture 4" descr="task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88913"/>
            <a:ext cx="63373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692696"/>
            <a:ext cx="7772400" cy="216024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РЕФЛЕКСИЯ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7504" y="2204864"/>
            <a:ext cx="8928992" cy="34339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Дополните фразы:</a:t>
            </a:r>
          </a:p>
          <a:p>
            <a:pPr algn="l"/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        - Я узнал…..</a:t>
            </a:r>
          </a:p>
          <a:p>
            <a:pPr algn="l"/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        - В ходе работы удалось научиться...</a:t>
            </a:r>
          </a:p>
          <a:p>
            <a:pPr algn="l"/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       - Порадовался тому, что …..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57258"/>
      </p:ext>
    </p:extLst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1267" name="Рисунок 1" descr="97961822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42852"/>
            <a:ext cx="7116762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571480"/>
            <a:ext cx="7615867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Добрый день! - солнцу и птицам.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643314"/>
            <a:ext cx="8458200" cy="755645"/>
          </a:xfrm>
          <a:prstGeom prst="rect">
            <a:avLst/>
          </a:prstGeom>
        </p:spPr>
        <p:txBody>
          <a:bodyPr spcFirstLastPara="1" numCol="1">
            <a:prstTxWarp prst="textArch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32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Добрый день! –</a:t>
            </a:r>
            <a:r>
              <a:rPr kumimoji="0" lang="ru-RU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улыбчивым</a:t>
            </a:r>
            <a:r>
              <a:rPr kumimoji="0" lang="ru-RU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лицам.</a:t>
            </a:r>
            <a:endParaRPr kumimoji="0" lang="ru-RU" sz="32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В гостях  у сказ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45773"/>
      </p:ext>
    </p:extLst>
  </p:cSld>
  <p:clrMapOvr>
    <a:masterClrMapping/>
  </p:clrMapOvr>
  <p:transition spd="slow">
    <p:strips dir="ru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614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chemeClr val="hlink"/>
                </a:solidFill>
              </a:rPr>
              <a:t>         СПАСИБО </a:t>
            </a:r>
            <a:r>
              <a:rPr lang="ru-RU" sz="4400" dirty="0" smtClean="0">
                <a:solidFill>
                  <a:schemeClr val="hlink"/>
                </a:solidFill>
              </a:rPr>
              <a:t>ЗА УРОК.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</a:t>
            </a:r>
            <a:r>
              <a:rPr lang="ru-RU" sz="5400" b="1" dirty="0" smtClean="0">
                <a:solidFill>
                  <a:srgbClr val="00FF00"/>
                </a:solidFill>
              </a:rPr>
              <a:t>МОЛОДЦЫ!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9144000" cy="20843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193950903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изученного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Что</a:t>
            </a:r>
            <a:r>
              <a:rPr lang="ru-RU" dirty="0" smtClean="0"/>
              <a:t> название  </a:t>
            </a:r>
            <a:r>
              <a:rPr lang="ru-RU" u="sng" dirty="0" smtClean="0"/>
              <a:t>такое </a:t>
            </a:r>
            <a:r>
              <a:rPr lang="ru-RU" dirty="0" smtClean="0"/>
              <a:t> откуда  </a:t>
            </a:r>
            <a:r>
              <a:rPr lang="ru-RU" u="sng" dirty="0" smtClean="0"/>
              <a:t>сказка </a:t>
            </a:r>
            <a:r>
              <a:rPr lang="ru-RU" dirty="0" smtClean="0"/>
              <a:t> волшебство.</a:t>
            </a:r>
          </a:p>
          <a:p>
            <a:r>
              <a:rPr lang="ru-RU" dirty="0" smtClean="0"/>
              <a:t>  </a:t>
            </a:r>
            <a:r>
              <a:rPr lang="ru-RU" u="sng" dirty="0" smtClean="0"/>
              <a:t>Произведение</a:t>
            </a:r>
            <a:r>
              <a:rPr lang="ru-RU" dirty="0" smtClean="0"/>
              <a:t> отрывок </a:t>
            </a:r>
            <a:r>
              <a:rPr lang="ru-RU" u="sng" dirty="0" smtClean="0"/>
              <a:t>о</a:t>
            </a:r>
            <a:r>
              <a:rPr lang="ru-RU" dirty="0" smtClean="0"/>
              <a:t>  вместе </a:t>
            </a:r>
            <a:r>
              <a:rPr lang="ru-RU" u="sng" dirty="0" smtClean="0"/>
              <a:t>вымышленных </a:t>
            </a:r>
            <a:r>
              <a:rPr lang="ru-RU" dirty="0" smtClean="0"/>
              <a:t> красивых </a:t>
            </a:r>
            <a:r>
              <a:rPr lang="ru-RU" u="sng" dirty="0" smtClean="0"/>
              <a:t>лицах</a:t>
            </a:r>
            <a:r>
              <a:rPr lang="ru-RU" dirty="0" smtClean="0"/>
              <a:t>  делах </a:t>
            </a:r>
            <a:r>
              <a:rPr lang="ru-RU" u="sng" dirty="0" smtClean="0"/>
              <a:t>или</a:t>
            </a:r>
            <a:r>
              <a:rPr lang="ru-RU" dirty="0" smtClean="0"/>
              <a:t>  поступках </a:t>
            </a:r>
            <a:r>
              <a:rPr lang="ru-RU" u="sng" dirty="0" smtClean="0"/>
              <a:t>событиях</a:t>
            </a:r>
            <a:r>
              <a:rPr lang="ru-RU" dirty="0" smtClean="0"/>
              <a:t>. </a:t>
            </a:r>
            <a:r>
              <a:rPr lang="ru-RU" u="sng" dirty="0" smtClean="0"/>
              <a:t>Это</a:t>
            </a:r>
            <a:r>
              <a:rPr lang="ru-RU" dirty="0" smtClean="0"/>
              <a:t>  действительно </a:t>
            </a:r>
            <a:r>
              <a:rPr lang="ru-RU" u="sng" dirty="0" smtClean="0"/>
              <a:t>отдельный</a:t>
            </a:r>
            <a:r>
              <a:rPr lang="ru-RU" dirty="0" smtClean="0"/>
              <a:t>  способ   </a:t>
            </a:r>
            <a:r>
              <a:rPr lang="ru-RU" u="sng" dirty="0" smtClean="0"/>
              <a:t>жанр</a:t>
            </a:r>
            <a:r>
              <a:rPr lang="ru-RU" dirty="0" smtClean="0"/>
              <a:t>  для  </a:t>
            </a:r>
            <a:r>
              <a:rPr lang="ru-RU" u="sng" dirty="0" smtClean="0"/>
              <a:t>в</a:t>
            </a:r>
            <a:r>
              <a:rPr lang="ru-RU" dirty="0" smtClean="0"/>
              <a:t>  рассказе  </a:t>
            </a:r>
            <a:r>
              <a:rPr lang="ru-RU" u="sng" dirty="0" smtClean="0"/>
              <a:t>литературе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162800" cy="744538"/>
          </a:xfrm>
        </p:spPr>
        <p:txBody>
          <a:bodyPr/>
          <a:lstStyle/>
          <a:p>
            <a:pPr algn="ctr" eaLnBrk="1" hangingPunct="1"/>
            <a:endParaRPr lang="ru-RU" sz="3600" smtClean="0">
              <a:solidFill>
                <a:srgbClr val="000066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04813"/>
            <a:ext cx="8642350" cy="6192837"/>
          </a:xfrm>
          <a:gradFill rotWithShape="1">
            <a:gsLst>
              <a:gs pos="0">
                <a:srgbClr val="FFCC00"/>
              </a:gs>
              <a:gs pos="100000">
                <a:srgbClr val="CC6600"/>
              </a:gs>
            </a:gsLst>
            <a:path path="rect">
              <a:fillToRect r="100000" b="100000"/>
            </a:path>
          </a:gra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800" b="1" dirty="0" err="1" smtClean="0"/>
              <a:t>Почемусолнцевосходит,когдакричитпетух</a:t>
            </a:r>
            <a:r>
              <a:rPr lang="ru-RU" sz="4800" b="1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b="1" dirty="0" err="1" smtClean="0"/>
              <a:t>ОткудавзяласьДаугава</a:t>
            </a:r>
            <a:r>
              <a:rPr lang="ru-RU" sz="4800" b="1" dirty="0" smtClean="0"/>
              <a:t>?</a:t>
            </a:r>
          </a:p>
          <a:p>
            <a:pPr lvl="0">
              <a:lnSpc>
                <a:spcPct val="90000"/>
              </a:lnSpc>
              <a:buClr>
                <a:srgbClr val="00CCFF"/>
              </a:buClr>
              <a:buNone/>
              <a:defRPr/>
            </a:pPr>
            <a:r>
              <a:rPr lang="ru-RU" sz="4800" b="1" dirty="0" err="1" smtClean="0">
                <a:solidFill>
                  <a:srgbClr val="00CCFF"/>
                </a:solidFill>
              </a:rPr>
              <a:t>Какбарсукикуница</a:t>
            </a:r>
            <a:r>
              <a:rPr lang="ru-RU" sz="4800" b="1" dirty="0" smtClean="0">
                <a:solidFill>
                  <a:srgbClr val="00CCFF"/>
                </a:solidFill>
              </a:rPr>
              <a:t> </a:t>
            </a:r>
            <a:r>
              <a:rPr lang="ru-RU" sz="4800" b="1" dirty="0">
                <a:solidFill>
                  <a:srgbClr val="00CCFF"/>
                </a:solidFill>
              </a:rPr>
              <a:t>судились</a:t>
            </a:r>
          </a:p>
          <a:p>
            <a:pPr eaLnBrk="1" hangingPunct="1">
              <a:buFont typeface="Wingdings" pitchFamily="2" charset="2"/>
              <a:buNone/>
            </a:pPr>
            <a:endParaRPr lang="ru-RU" sz="4800" b="1" dirty="0" smtClean="0"/>
          </a:p>
        </p:txBody>
      </p:sp>
      <p:pic>
        <p:nvPicPr>
          <p:cNvPr id="4100" name="Picture 5" descr="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2997200"/>
            <a:ext cx="16287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162800" cy="744538"/>
          </a:xfrm>
        </p:spPr>
        <p:txBody>
          <a:bodyPr/>
          <a:lstStyle/>
          <a:p>
            <a:pPr algn="ctr" eaLnBrk="1" hangingPunct="1"/>
            <a:endParaRPr lang="ru-RU" sz="3600" smtClean="0">
              <a:solidFill>
                <a:srgbClr val="000066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8893175" cy="6597650"/>
          </a:xfrm>
          <a:gradFill rotWithShape="1">
            <a:gsLst>
              <a:gs pos="0">
                <a:srgbClr val="FFCC00"/>
              </a:gs>
              <a:gs pos="100000">
                <a:srgbClr val="CC6600"/>
              </a:gs>
            </a:gsLst>
            <a:path path="rect">
              <a:fillToRect r="100000" b="100000"/>
            </a:path>
          </a:gra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800" b="1" dirty="0" smtClean="0"/>
              <a:t>Почему солнце восходит, когда кричит петух?</a:t>
            </a:r>
          </a:p>
          <a:p>
            <a:pPr lvl="0">
              <a:buClr>
                <a:srgbClr val="00CCFF"/>
              </a:buClr>
              <a:buNone/>
            </a:pPr>
            <a:r>
              <a:rPr lang="ru-RU" sz="4800" b="1" dirty="0" smtClean="0">
                <a:solidFill>
                  <a:srgbClr val="FFFFFF"/>
                </a:solidFill>
              </a:rPr>
              <a:t>Откуда взялась Даугава?</a:t>
            </a:r>
            <a:endParaRPr lang="ru-RU" sz="4800" b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ru-RU" sz="4800" b="1" dirty="0">
                <a:solidFill>
                  <a:schemeClr val="hlink"/>
                </a:solidFill>
              </a:rPr>
              <a:t>Как барсук и куница </a:t>
            </a:r>
            <a:r>
              <a:rPr lang="ru-RU" sz="4800" b="1" dirty="0" smtClean="0">
                <a:solidFill>
                  <a:schemeClr val="hlink"/>
                </a:solidFill>
              </a:rPr>
              <a:t>судились</a:t>
            </a:r>
            <a:endParaRPr lang="ru-RU" sz="4800" b="1" dirty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  <a:buClr>
                <a:srgbClr val="00CCFF"/>
              </a:buClr>
              <a:defRPr/>
            </a:pPr>
            <a:r>
              <a:rPr lang="ru-RU" sz="2800" b="1" dirty="0" smtClean="0">
                <a:solidFill>
                  <a:srgbClr val="00FFFF"/>
                </a:solidFill>
              </a:rPr>
              <a:t>Вот </a:t>
            </a:r>
            <a:r>
              <a:rPr lang="ru-RU" sz="2800" b="1" dirty="0">
                <a:solidFill>
                  <a:srgbClr val="00FFFF"/>
                </a:solidFill>
              </a:rPr>
              <a:t>как бывает, когда другого глупей себя считаешь</a:t>
            </a:r>
            <a:r>
              <a:rPr lang="ru-RU" sz="2800" dirty="0">
                <a:solidFill>
                  <a:srgbClr val="00FFFF"/>
                </a:solidFill>
              </a:rPr>
              <a:t>.</a:t>
            </a:r>
            <a:endParaRPr lang="ru-RU" sz="2800" b="1" dirty="0">
              <a:solidFill>
                <a:srgbClr val="00FFFF"/>
              </a:solidFill>
            </a:endParaRPr>
          </a:p>
          <a:p>
            <a:pPr lvl="0">
              <a:lnSpc>
                <a:spcPct val="90000"/>
              </a:lnSpc>
              <a:buClr>
                <a:srgbClr val="00CCFF"/>
              </a:buClr>
              <a:defRPr/>
            </a:pPr>
            <a:r>
              <a:rPr lang="ru-RU" sz="2800" b="1" dirty="0">
                <a:solidFill>
                  <a:srgbClr val="00FFFF"/>
                </a:solidFill>
              </a:rPr>
              <a:t>Видно, правду говорят умные люди: жадные да неуступчивые всегда в убытке бывают.</a:t>
            </a:r>
            <a:endParaRPr lang="en-US" sz="2800" b="1" dirty="0">
              <a:solidFill>
                <a:srgbClr val="00FFFF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1050" b="1" dirty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4800" b="1" dirty="0" smtClean="0"/>
          </a:p>
        </p:txBody>
      </p:sp>
      <p:pic>
        <p:nvPicPr>
          <p:cNvPr id="5124" name="Picture 4" descr="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2997200"/>
            <a:ext cx="16287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411913" cy="2735263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solidFill>
                  <a:srgbClr val="660033"/>
                </a:solidFill>
              </a:rPr>
              <a:t>Какие  вопросы  задают</a:t>
            </a:r>
            <a:br>
              <a:rPr lang="ru-RU" sz="4800" b="1" smtClean="0">
                <a:solidFill>
                  <a:srgbClr val="660033"/>
                </a:solidFill>
              </a:rPr>
            </a:br>
            <a:r>
              <a:rPr lang="ru-RU" sz="4800" b="1" smtClean="0">
                <a:solidFill>
                  <a:srgbClr val="660033"/>
                </a:solidFill>
              </a:rPr>
              <a:t>сказки?</a:t>
            </a:r>
          </a:p>
        </p:txBody>
      </p:sp>
      <p:pic>
        <p:nvPicPr>
          <p:cNvPr id="6147" name="Picture 4" descr="р2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771775" y="2971800"/>
            <a:ext cx="2706688" cy="3697288"/>
          </a:xfrm>
          <a:noFill/>
        </p:spPr>
      </p:pic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7" name="Picture 13" descr="ph_ana2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437063"/>
            <a:ext cx="2881312" cy="20955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4711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2565400"/>
            <a:ext cx="2536825" cy="27368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FF00"/>
                </a:solidFill>
              </a:rPr>
              <a:t>В каких сказках мы находим ответы на следующие вопросы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9144000" cy="64087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  </a:t>
            </a:r>
            <a:r>
              <a:rPr lang="ru-RU" sz="3000" dirty="0" smtClean="0">
                <a:solidFill>
                  <a:srgbClr val="FFFF00"/>
                </a:solidFill>
              </a:rPr>
              <a:t>Почему лисы ходят с вытянутыми хвостами?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</a:t>
            </a:r>
            <a:r>
              <a:rPr lang="ru-RU" sz="3000" b="1" dirty="0" smtClean="0">
                <a:solidFill>
                  <a:srgbClr val="99FF66"/>
                </a:solidFill>
              </a:rPr>
              <a:t>Как журавль учил лису летать</a:t>
            </a:r>
            <a:r>
              <a:rPr lang="ru-RU" sz="2800" b="1" dirty="0" smtClean="0">
                <a:solidFill>
                  <a:srgbClr val="99FF66"/>
                </a:solidFill>
              </a:rPr>
              <a:t> </a:t>
            </a:r>
            <a:r>
              <a:rPr lang="ru-RU" sz="2400" b="1" dirty="0" smtClean="0">
                <a:solidFill>
                  <a:srgbClr val="99FF66"/>
                </a:solidFill>
              </a:rPr>
              <a:t>(литовская сказка)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</a:rPr>
              <a:t>   </a:t>
            </a:r>
            <a:r>
              <a:rPr lang="ru-RU" sz="3000" dirty="0" smtClean="0">
                <a:solidFill>
                  <a:srgbClr val="FFFF00"/>
                </a:solidFill>
              </a:rPr>
              <a:t>Почему у волка нет шубы?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rgbClr val="EF1BEA"/>
                </a:solidFill>
                <a:latin typeface="Times New Roman" pitchFamily="18" charset="0"/>
              </a:rPr>
              <a:t>   </a:t>
            </a:r>
            <a:r>
              <a:rPr lang="ru-RU" sz="3000" b="1" dirty="0" smtClean="0">
                <a:solidFill>
                  <a:srgbClr val="99FF66"/>
                </a:solidFill>
              </a:rPr>
              <a:t>Как лиса шила волку шубу</a:t>
            </a:r>
            <a:r>
              <a:rPr lang="ru-RU" sz="2800" b="1" dirty="0" smtClean="0">
                <a:solidFill>
                  <a:srgbClr val="99FF66"/>
                </a:solidFill>
              </a:rPr>
              <a:t> </a:t>
            </a:r>
            <a:r>
              <a:rPr lang="ru-RU" sz="2400" b="1" dirty="0" smtClean="0">
                <a:solidFill>
                  <a:srgbClr val="99FF66"/>
                </a:solidFill>
              </a:rPr>
              <a:t>(русская  сказка)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rgbClr val="EF1BEA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4710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lum bright="18000" contrast="30000"/>
          </a:blip>
          <a:srcRect/>
          <a:stretch>
            <a:fillRect/>
          </a:stretch>
        </p:blipFill>
        <p:spPr>
          <a:xfrm>
            <a:off x="5580063" y="1341438"/>
            <a:ext cx="3219450" cy="2403475"/>
          </a:xfrm>
          <a:noFill/>
          <a:ln w="38100">
            <a:solidFill>
              <a:srgbClr val="00FF00"/>
            </a:solidFill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371600"/>
          </a:xfrm>
        </p:spPr>
        <p:txBody>
          <a:bodyPr/>
          <a:lstStyle/>
          <a:p>
            <a:r>
              <a:rPr lang="ru-RU" sz="9600" dirty="0" err="1" smtClean="0"/>
              <a:t>Физминутка</a:t>
            </a:r>
            <a:endParaRPr lang="ru-RU" sz="9600" dirty="0"/>
          </a:p>
        </p:txBody>
      </p:sp>
    </p:spTree>
  </p:cSld>
  <p:clrMapOvr>
    <a:masterClrMapping/>
  </p:clrMapOvr>
  <p:transition spd="slow">
    <p:strips dir="r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96413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solidFill>
                  <a:schemeClr val="folHlink"/>
                </a:solidFill>
              </a:rPr>
              <a:t>         </a:t>
            </a:r>
            <a:r>
              <a:rPr lang="ru-RU" sz="3000" smtClean="0">
                <a:solidFill>
                  <a:srgbClr val="FFFF00"/>
                </a:solidFill>
              </a:rPr>
              <a:t>Не умел голубь гнездо вить и пошел к Дрозду поучиться. Дрозд в этом деле был большой мастер. Когда прилетел Голубь, Дрозд только что начал вить свое красивое гнездо. Сначала голубь следил очень внимательно за работой Дрозда, но, когда основание гнезда было готово, и начали понемногу подниматься края, Голубю стало скучно. Он решил , что учиться ему уже нечему, и начал кричать: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solidFill>
                  <a:srgbClr val="FFFF00"/>
                </a:solidFill>
              </a:rPr>
              <a:t>-Умею! Умею! Умею!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solidFill>
                  <a:srgbClr val="FFFF00"/>
                </a:solidFill>
              </a:rPr>
              <a:t>         Взмахнул крыльями  и улетел. И даже спасибо не сказал.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solidFill>
                  <a:srgbClr val="FFFF00"/>
                </a:solidFill>
              </a:rPr>
              <a:t>         На другой день Голубь сам принялся вить гнездо. Донышко гнезда свил, а как дальше делать, и не знает.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smtClean="0">
                <a:solidFill>
                  <a:srgbClr val="FFFF00"/>
                </a:solidFill>
              </a:rPr>
              <a:t>         </a:t>
            </a:r>
            <a:endParaRPr lang="ru-RU" sz="3000" b="1" i="1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pril1 (2)</Template>
  <TotalTime>233</TotalTime>
  <Words>587</Words>
  <Application>Microsoft Office PowerPoint</Application>
  <PresentationFormat>Экран (4:3)</PresentationFormat>
  <Paragraphs>78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Облака</vt:lpstr>
      <vt:lpstr>Текстура</vt:lpstr>
      <vt:lpstr>1_Текстура</vt:lpstr>
      <vt:lpstr>Внеклассное   чтение </vt:lpstr>
      <vt:lpstr>Презентация PowerPoint</vt:lpstr>
      <vt:lpstr>Повторение изученного</vt:lpstr>
      <vt:lpstr>Презентация PowerPoint</vt:lpstr>
      <vt:lpstr>Презентация PowerPoint</vt:lpstr>
      <vt:lpstr>Какие  вопросы  задают сказки?</vt:lpstr>
      <vt:lpstr>В каких сказках мы находим ответы на следующие вопросы</vt:lpstr>
      <vt:lpstr>Физминутка</vt:lpstr>
      <vt:lpstr>Презентация PowerPoint</vt:lpstr>
      <vt:lpstr>Презентация PowerPoint</vt:lpstr>
      <vt:lpstr>Презентация PowerPoint</vt:lpstr>
      <vt:lpstr>ПОЧЕМУ КОТ МОЕТСЯ ПОСЛЕ ЕДЫ                                         (литовская сказка) </vt:lpstr>
      <vt:lpstr>Презентация PowerPoint</vt:lpstr>
      <vt:lpstr>Каким был кот? А каким воробей? Выберите из перечисленных качеств подходящие. Объясните свой выбор.</vt:lpstr>
      <vt:lpstr>                        </vt:lpstr>
      <vt:lpstr>          ПОЧЕМУ У МЕСЯЦА НЕТ ПЛАТЬЯ  (сербская сказка)     Решил себе месяц сшить платье. Снял с него портной мерку и сел за работу.       В назначенный срок пришёл месяц за платьем. А платье и узко и коротко. -Видно, я ошибся,- говорит портной. И снова сел за работу.       В назначенный срок пришёл месяц за платьем. Опять платье мало. -Видно. И теперь я ошибся,- сказал портной. И снова стал кроить и шить.       В третий раз пришёл месяц к портному. Увидел портной: идёт по небу круглый месяц - не месяц, а луна, да вдвое шире. Чем платье, которое он только что сшил. Что было делать портному? Бросился бежать. Искал его месяц, искал, да не нашёл.                       Так и остался месяц без платья.</vt:lpstr>
      <vt:lpstr>Какое объяснение даёт сказка:                   научное или художественное?  </vt:lpstr>
      <vt:lpstr>Презентация PowerPoint</vt:lpstr>
      <vt:lpstr>РЕФЛЕКСИЯ</vt:lpstr>
      <vt:lpstr>Презентация PowerPoint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Хозяйка</dc:creator>
  <cp:lastModifiedBy>учитель</cp:lastModifiedBy>
  <cp:revision>27</cp:revision>
  <dcterms:created xsi:type="dcterms:W3CDTF">2013-02-19T18:57:54Z</dcterms:created>
  <dcterms:modified xsi:type="dcterms:W3CDTF">2016-02-21T09:17:18Z</dcterms:modified>
</cp:coreProperties>
</file>