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63" r:id="rId2"/>
    <p:sldMasterId id="2147483676" r:id="rId3"/>
    <p:sldMasterId id="2147483688" r:id="rId4"/>
    <p:sldMasterId id="2147483700" r:id="rId5"/>
  </p:sldMasterIdLst>
  <p:notesMasterIdLst>
    <p:notesMasterId r:id="rId23"/>
  </p:notesMasterIdLst>
  <p:sldIdLst>
    <p:sldId id="274" r:id="rId6"/>
    <p:sldId id="257" r:id="rId7"/>
    <p:sldId id="258" r:id="rId8"/>
    <p:sldId id="272" r:id="rId9"/>
    <p:sldId id="260" r:id="rId10"/>
    <p:sldId id="277" r:id="rId11"/>
    <p:sldId id="259" r:id="rId12"/>
    <p:sldId id="261" r:id="rId13"/>
    <p:sldId id="283" r:id="rId14"/>
    <p:sldId id="264" r:id="rId15"/>
    <p:sldId id="263" r:id="rId16"/>
    <p:sldId id="279" r:id="rId17"/>
    <p:sldId id="280" r:id="rId18"/>
    <p:sldId id="285" r:id="rId19"/>
    <p:sldId id="281" r:id="rId20"/>
    <p:sldId id="282" r:id="rId21"/>
    <p:sldId id="270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14F1D"/>
    <a:srgbClr val="FFCCFF"/>
    <a:srgbClr val="66FFFF"/>
    <a:srgbClr val="FFFF00"/>
    <a:srgbClr val="FFFF66"/>
    <a:srgbClr val="2BE134"/>
    <a:srgbClr val="CF3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0" autoAdjust="0"/>
  </p:normalViewPr>
  <p:slideViewPr>
    <p:cSldViewPr>
      <p:cViewPr varScale="1">
        <p:scale>
          <a:sx n="70" d="100"/>
          <a:sy n="70" d="100"/>
        </p:scale>
        <p:origin x="-516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52F184A0-7B7C-4FA4-996A-00B9C4F5A061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Calibri" panose="020F0502020204030204" pitchFamily="34" charset="0"/>
              </a:defRPr>
            </a:lvl1pPr>
          </a:lstStyle>
          <a:p>
            <a:fld id="{BA83CDD0-4448-47F6-8121-2C6CE42AD3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0377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9E4523E-6068-4311-855F-78FFE8147675}" type="slidenum">
              <a:rPr lang="ru-RU" altLang="ru-RU" sz="1200" b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ru-RU" altLang="ru-RU" sz="12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40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531CA-BE57-42CD-88E8-CF8E11126E78}" type="datetime1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538F0-579E-468D-A6A7-49E3EEFB30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793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17080-FEC6-420F-B3B8-95462D8A75CC}" type="datetime1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D42E0-233A-4EC2-828B-3F70D8FDBD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460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A147-15E1-47E9-8672-A3447CBF294E}" type="datetime1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59B3C-D7CA-477A-89E6-05B913FBA4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3154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0973F-401B-4D36-A78A-F0F29F1A52F3}" type="datetime1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5C922-F955-43FF-B01A-6DAF5D8DFA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2473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58BA7-06B0-41C5-8499-EB898847AE58}" type="datetime1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DAEEF-4197-4F79-AA7C-E852158129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468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86C02-D184-4299-8E87-E01A9BA3976E}" type="datetime1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3E090-CF00-4A67-82A7-22BFB836A3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7510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54DD7-1964-4500-AF38-969A8041840D}" type="datetime1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9BE66-5C22-414F-AD6A-A912E021C4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5182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FEFD9-D182-4C79-A6AB-43EA983BB9EF}" type="datetime1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9016D-9827-401A-8BE7-2513D8CD2E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7004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C49D-6C87-4146-A4D3-BF342576778E}" type="datetime1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AB0A4-4FF6-4BD4-BF79-0FC92989FC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0666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66877-F79B-4B9F-A1B0-A06FA27F0642}" type="datetime1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40775-8D63-4733-95BA-315DF5B987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2793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2A786-5075-4CD7-91BE-8972211A06D5}" type="datetime1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B2300-FE8A-4EC4-87C8-78E77C0EF9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557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477BB-8A17-43A5-963E-D481D662E5CD}" type="datetime1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1CD2-43F4-40BE-8765-80568ABB46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6989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99482-7067-4D95-819E-74882093F3C0}" type="datetime1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6403F-4B20-4453-A8AA-94574D33FD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9856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C486D-4AB5-4816-BF14-6BCD26CF9596}" type="datetime1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AD632-4BA5-410C-AA91-A63F91BBEF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8205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216A-2679-49C8-9175-4ED96BE9BACE}" type="datetime1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3598E-C0C8-4102-846E-F6311788A2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6803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8570A-E0EE-4DE3-9BA0-B8856D8E4D7C}" type="datetime1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2A65C-BBA8-422D-8AD6-54E3101757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594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714F5-1406-423A-99E5-11B8FF407164}" type="datetime1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A6FDB-C105-4A6B-A1C5-0E76CDEEED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9424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AF859803-05E3-460B-A5FB-42EB5C544C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4451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B86D9837-C727-4C70-A71B-63DE4E76CB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2105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03959739-D238-4998-A839-C531F41F5E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9347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3054E3DF-47C2-40BA-B80F-EA025C1AA0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873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098BA365-2B86-48B3-BBB0-CD909D5ECF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7266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1C09-0D58-4927-A0AD-ACD33558729A}" type="datetime1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C1865-03F1-45EB-9626-315CBD0C88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4779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3A53B989-1C03-44B5-BC22-29B6220C35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2249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fld id="{0A3D31E4-587C-4E22-B283-9C2BDA38EE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217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3C695D3A-5C2E-4CED-AF53-0AABAD25FAA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961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8A4AB34C-FBF8-489B-BAC8-1D190D83D42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4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2F87F58D-8364-43A1-AD7A-CAC2C35AC9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4313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AC4DFABF-4BE5-4BDB-A031-A59156CC3BE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101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3BABABD0-F3D7-4240-8E32-199B7E2FE1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288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FD4F8DFA-A3F5-40FE-96D1-A963327A8B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114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E31F2213-2C2D-44B7-B30B-08769CD502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6319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E1504505-063C-410B-8B68-7DAF393F79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6115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3D324-E2FC-49FD-96CD-FBD7F7BB681D}" type="datetime1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A2365-CE73-42A1-BA34-95581E3B72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63831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760B7316-94A7-4888-AC30-1B5DBA6656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162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949801CF-7878-43D4-B822-4E609A59A8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90051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fld id="{944FBE7A-6F7B-44AD-B415-4E8202F39C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48854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7CA390E8-E58E-4A4C-A0EE-38F78D3A49B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518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77E66757-3653-4E4B-AAF6-1227CE962C7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0475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B387C3EE-52A8-409C-99CB-7307CFF7F1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037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B6748F1B-CE5D-45BA-9494-945374D281B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82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987ED943-C495-4DAA-9EFC-C86DEC8005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8086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5B71A341-9DD1-4B80-B201-B3971EB88A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2195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0F4EABD6-7025-4F58-9615-3323B8F552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8514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4E7DF-A05E-4E85-B7A9-B1F842744656}" type="datetime1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53F64-A28A-4694-8800-D32E7C6BFA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84724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9DC9442E-D762-45D2-85DD-37EE1C8443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4903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5A141306-5FAE-4E90-8A85-C1B9A5090C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4336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C2056359-F0AF-4D34-8A88-13034C5DB9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20058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fld id="{1E6C8C50-C8F1-4505-B6A8-2BABFA71B4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7023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313752A1-F0BB-4F48-9599-E863EDCD827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677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5AF9EA2C-8122-4A06-88CD-0D95E131294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9855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0E3DB139-526A-4A86-968A-80C1F7DA1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1393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fld id="{8B7D8E97-CC32-4E59-9906-3BE09A55270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74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89E8-6573-411B-B690-0F538657169B}" type="datetime1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01444-9FCD-4561-AE25-258DDDAAEE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939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B3861-A85D-4F27-8673-B377800A20E7}" type="datetime1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B64AB-027E-4DC4-8817-C5C9ED817A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145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CBF0E-3FD5-4A8A-A0A7-E4B61BFAF9D8}" type="datetime1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5E3A4-61B1-4674-9C71-74144D942E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670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17459-FF89-421B-9F1E-FC9482245C2D}" type="datetime1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6F975-FF13-44D5-9FFA-813291910A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031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3980A9-1CF5-43D0-ACFB-C4D17953595D}" type="datetime1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EDDB5E7-5A6D-4A60-AA34-45C9AC5D083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E30099BE-7856-48F2-8603-A6E8F7BFCC51}" type="datetime1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6CFE489-BE16-43E3-9662-CA5E6C55490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075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07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077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smtClean="0">
                <a:solidFill>
                  <a:srgbClr val="FFFFFF"/>
                </a:solidFill>
                <a:latin typeface="Georgia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dirty="0">
                <a:solidFill>
                  <a:srgbClr val="FFFFFF"/>
                </a:solidFill>
                <a:latin typeface="Georgi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b="0">
                <a:solidFill>
                  <a:srgbClr val="7B9899"/>
                </a:solidFill>
                <a:latin typeface="Georgia" panose="02040502050405020303" pitchFamily="18" charset="0"/>
              </a:defRPr>
            </a:lvl1pPr>
          </a:lstStyle>
          <a:p>
            <a:fld id="{D1B8C294-2294-4325-B89E-DD764BDC879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086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87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4099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4100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4101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smtClean="0">
                <a:solidFill>
                  <a:srgbClr val="FFFFFF"/>
                </a:solidFill>
                <a:latin typeface="Georgia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dirty="0">
                <a:solidFill>
                  <a:srgbClr val="FFFFFF"/>
                </a:solidFill>
                <a:latin typeface="Georgi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b="0">
                <a:solidFill>
                  <a:srgbClr val="7B9899"/>
                </a:solidFill>
                <a:latin typeface="Georgia" panose="02040502050405020303" pitchFamily="18" charset="0"/>
              </a:defRPr>
            </a:lvl1pPr>
          </a:lstStyle>
          <a:p>
            <a:fld id="{578DCC74-B055-4B2B-B274-8EFEC412557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110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11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123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124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125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smtClean="0">
                <a:solidFill>
                  <a:srgbClr val="FFFFFF"/>
                </a:solidFill>
                <a:latin typeface="Georgia"/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22.02.2016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dirty="0">
                <a:solidFill>
                  <a:srgbClr val="FFFFFF"/>
                </a:solidFill>
                <a:latin typeface="Georgi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b="0">
                <a:solidFill>
                  <a:srgbClr val="7B9899"/>
                </a:solidFill>
                <a:latin typeface="Georgia" panose="02040502050405020303" pitchFamily="18" charset="0"/>
              </a:defRPr>
            </a:lvl1pPr>
          </a:lstStyle>
          <a:p>
            <a:fld id="{013674BB-FA5C-44F7-AD17-019D96CF82F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134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35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 rot="20808118">
            <a:off x="460375" y="2193925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i="1" smtClean="0">
                <a:latin typeface="Arial" panose="020B0604020202020204" pitchFamily="34" charset="0"/>
              </a:rPr>
              <a:t>Урок математики </a:t>
            </a:r>
            <a:br>
              <a:rPr lang="ru-RU" altLang="ru-RU" i="1" smtClean="0">
                <a:latin typeface="Arial" panose="020B0604020202020204" pitchFamily="34" charset="0"/>
              </a:rPr>
            </a:br>
            <a:r>
              <a:rPr lang="ru-RU" altLang="ru-RU" i="1" smtClean="0">
                <a:latin typeface="Arial" panose="020B0604020202020204" pitchFamily="34" charset="0"/>
              </a:rPr>
              <a:t>в 1 г классе</a:t>
            </a:r>
          </a:p>
        </p:txBody>
      </p:sp>
      <p:pic>
        <p:nvPicPr>
          <p:cNvPr id="39939" name="Picture 3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51446">
            <a:off x="7842250" y="538163"/>
            <a:ext cx="725488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608">
            <a:off x="8194675" y="-28575"/>
            <a:ext cx="12811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93031">
            <a:off x="7816850" y="733425"/>
            <a:ext cx="157956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450"/>
            <a:ext cx="24193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1343">
            <a:off x="1412875" y="5283200"/>
            <a:ext cx="12811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093" flipH="1">
            <a:off x="4067175" y="5273675"/>
            <a:ext cx="221615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Box 1"/>
          <p:cNvSpPr txBox="1">
            <a:spLocks noChangeArrowheads="1"/>
          </p:cNvSpPr>
          <p:nvPr/>
        </p:nvSpPr>
        <p:spPr bwMode="auto">
          <a:xfrm rot="-613127">
            <a:off x="4157663" y="4202113"/>
            <a:ext cx="2035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/>
              <a:t>26 января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539750" y="765175"/>
            <a:ext cx="698500" cy="6477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/>
              <a:t>0</a:t>
            </a:r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1331913" y="765175"/>
            <a:ext cx="698500" cy="6477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/>
              <a:t>1</a:t>
            </a:r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2124075" y="765175"/>
            <a:ext cx="698500" cy="6477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/>
              <a:t>2</a:t>
            </a:r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2916238" y="765175"/>
            <a:ext cx="698500" cy="6477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/>
              <a:t>3</a:t>
            </a:r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3708400" y="765175"/>
            <a:ext cx="698500" cy="6477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/>
              <a:t>4</a:t>
            </a:r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4500563" y="765175"/>
            <a:ext cx="698500" cy="6477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/>
              <a:t>5</a:t>
            </a:r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5364163" y="765175"/>
            <a:ext cx="698500" cy="6477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/>
              <a:t>6</a:t>
            </a:r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6227763" y="765175"/>
            <a:ext cx="698500" cy="6477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/>
              <a:t>7</a:t>
            </a:r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7092950" y="765175"/>
            <a:ext cx="698500" cy="6477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/>
              <a:t>8</a:t>
            </a:r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7956550" y="765175"/>
            <a:ext cx="698500" cy="6477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/>
              <a:t>9</a:t>
            </a:r>
          </a:p>
        </p:txBody>
      </p:sp>
      <p:sp>
        <p:nvSpPr>
          <p:cNvPr id="50188" name="Rectangle 16"/>
          <p:cNvSpPr>
            <a:spLocks noChangeArrowheads="1"/>
          </p:cNvSpPr>
          <p:nvPr/>
        </p:nvSpPr>
        <p:spPr bwMode="auto">
          <a:xfrm>
            <a:off x="684213" y="3213100"/>
            <a:ext cx="1152525" cy="792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50189" name="Rectangle 18"/>
          <p:cNvSpPr>
            <a:spLocks noChangeArrowheads="1"/>
          </p:cNvSpPr>
          <p:nvPr/>
        </p:nvSpPr>
        <p:spPr bwMode="auto">
          <a:xfrm>
            <a:off x="2700338" y="3213100"/>
            <a:ext cx="1152525" cy="792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50190" name="Rectangle 19"/>
          <p:cNvSpPr>
            <a:spLocks noChangeArrowheads="1"/>
          </p:cNvSpPr>
          <p:nvPr/>
        </p:nvSpPr>
        <p:spPr bwMode="auto">
          <a:xfrm>
            <a:off x="5076825" y="3213100"/>
            <a:ext cx="1152525" cy="792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50191" name="Rectangle 20"/>
          <p:cNvSpPr>
            <a:spLocks noChangeArrowheads="1"/>
          </p:cNvSpPr>
          <p:nvPr/>
        </p:nvSpPr>
        <p:spPr bwMode="auto">
          <a:xfrm>
            <a:off x="7308850" y="3213100"/>
            <a:ext cx="1152525" cy="792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50192" name="Text Box 21"/>
          <p:cNvSpPr txBox="1">
            <a:spLocks noChangeArrowheads="1"/>
          </p:cNvSpPr>
          <p:nvPr/>
        </p:nvSpPr>
        <p:spPr bwMode="auto">
          <a:xfrm>
            <a:off x="2103438" y="3278188"/>
            <a:ext cx="4159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/>
              <a:t>&lt;</a:t>
            </a:r>
            <a:endParaRPr lang="ru-RU" altLang="ru-RU"/>
          </a:p>
        </p:txBody>
      </p:sp>
      <p:sp>
        <p:nvSpPr>
          <p:cNvPr id="50193" name="Text Box 22"/>
          <p:cNvSpPr txBox="1">
            <a:spLocks noChangeArrowheads="1"/>
          </p:cNvSpPr>
          <p:nvPr/>
        </p:nvSpPr>
        <p:spPr bwMode="auto">
          <a:xfrm>
            <a:off x="6588125" y="32131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/>
              <a:t>&gt;</a:t>
            </a:r>
            <a:endParaRPr lang="ru-RU" altLang="ru-RU"/>
          </a:p>
        </p:txBody>
      </p:sp>
      <p:sp>
        <p:nvSpPr>
          <p:cNvPr id="50194" name="Text Box 23"/>
          <p:cNvSpPr txBox="1">
            <a:spLocks noChangeArrowheads="1"/>
          </p:cNvSpPr>
          <p:nvPr/>
        </p:nvSpPr>
        <p:spPr bwMode="auto">
          <a:xfrm>
            <a:off x="1095375" y="3252788"/>
            <a:ext cx="43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4000"/>
              <a:t>0</a:t>
            </a:r>
            <a:endParaRPr lang="ru-RU" altLang="ru-RU" sz="4000"/>
          </a:p>
        </p:txBody>
      </p:sp>
      <p:sp>
        <p:nvSpPr>
          <p:cNvPr id="50195" name="Text Box 24"/>
          <p:cNvSpPr txBox="1">
            <a:spLocks noChangeArrowheads="1"/>
          </p:cNvSpPr>
          <p:nvPr/>
        </p:nvSpPr>
        <p:spPr bwMode="auto">
          <a:xfrm>
            <a:off x="3059113" y="3213100"/>
            <a:ext cx="43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4000"/>
              <a:t>?</a:t>
            </a:r>
          </a:p>
        </p:txBody>
      </p:sp>
      <p:sp>
        <p:nvSpPr>
          <p:cNvPr id="50196" name="Text Box 25"/>
          <p:cNvSpPr txBox="1">
            <a:spLocks noChangeArrowheads="1"/>
          </p:cNvSpPr>
          <p:nvPr/>
        </p:nvSpPr>
        <p:spPr bwMode="auto">
          <a:xfrm>
            <a:off x="5508625" y="3284538"/>
            <a:ext cx="43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4000"/>
              <a:t>0</a:t>
            </a:r>
          </a:p>
        </p:txBody>
      </p:sp>
      <p:sp>
        <p:nvSpPr>
          <p:cNvPr id="50197" name="Text Box 26"/>
          <p:cNvSpPr txBox="1">
            <a:spLocks noChangeArrowheads="1"/>
          </p:cNvSpPr>
          <p:nvPr/>
        </p:nvSpPr>
        <p:spPr bwMode="auto">
          <a:xfrm>
            <a:off x="7740650" y="3213100"/>
            <a:ext cx="43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4000"/>
              <a:t>?</a:t>
            </a:r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>
            <a:off x="1692275" y="1412875"/>
            <a:ext cx="935038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 flipH="1">
            <a:off x="2987675" y="1412875"/>
            <a:ext cx="215900" cy="1439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59" name="Line 39"/>
          <p:cNvSpPr>
            <a:spLocks noChangeShapeType="1"/>
          </p:cNvSpPr>
          <p:nvPr/>
        </p:nvSpPr>
        <p:spPr bwMode="auto">
          <a:xfrm flipH="1">
            <a:off x="3203575" y="1412875"/>
            <a:ext cx="792163" cy="1439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0" name="Line 40"/>
          <p:cNvSpPr>
            <a:spLocks noChangeShapeType="1"/>
          </p:cNvSpPr>
          <p:nvPr/>
        </p:nvSpPr>
        <p:spPr bwMode="auto">
          <a:xfrm flipH="1">
            <a:off x="3419475" y="1412875"/>
            <a:ext cx="1368425" cy="1439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1" name="Line 41"/>
          <p:cNvSpPr>
            <a:spLocks noChangeShapeType="1"/>
          </p:cNvSpPr>
          <p:nvPr/>
        </p:nvSpPr>
        <p:spPr bwMode="auto">
          <a:xfrm flipH="1">
            <a:off x="3563938" y="1412875"/>
            <a:ext cx="2087562" cy="1439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2" name="Line 42"/>
          <p:cNvSpPr>
            <a:spLocks noChangeShapeType="1"/>
          </p:cNvSpPr>
          <p:nvPr/>
        </p:nvSpPr>
        <p:spPr bwMode="auto">
          <a:xfrm flipH="1">
            <a:off x="3708400" y="1412875"/>
            <a:ext cx="2808288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3" name="Line 43"/>
          <p:cNvSpPr>
            <a:spLocks noChangeShapeType="1"/>
          </p:cNvSpPr>
          <p:nvPr/>
        </p:nvSpPr>
        <p:spPr bwMode="auto">
          <a:xfrm flipH="1">
            <a:off x="3851275" y="1412875"/>
            <a:ext cx="3600450" cy="1655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4" name="Line 44"/>
          <p:cNvSpPr>
            <a:spLocks noChangeShapeType="1"/>
          </p:cNvSpPr>
          <p:nvPr/>
        </p:nvSpPr>
        <p:spPr bwMode="auto">
          <a:xfrm flipH="1">
            <a:off x="4067175" y="1412875"/>
            <a:ext cx="4176713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6" name="Line 46"/>
          <p:cNvSpPr>
            <a:spLocks noChangeShapeType="1"/>
          </p:cNvSpPr>
          <p:nvPr/>
        </p:nvSpPr>
        <p:spPr bwMode="auto">
          <a:xfrm>
            <a:off x="2484438" y="1412875"/>
            <a:ext cx="287337" cy="1439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0207" name="Picture 49" descr="11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149725"/>
            <a:ext cx="19875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27" grpId="0" animBg="1"/>
      <p:bldP spid="30728" grpId="0" animBg="1"/>
      <p:bldP spid="30729" grpId="0" animBg="1"/>
      <p:bldP spid="30730" grpId="0" animBg="1"/>
      <p:bldP spid="30731" grpId="0" animBg="1"/>
      <p:bldP spid="30732" grpId="0" animBg="1"/>
      <p:bldP spid="30733" grpId="0" animBg="1"/>
      <p:bldP spid="30734" grpId="0" animBg="1"/>
      <p:bldP spid="30735" grpId="0" animBg="1"/>
      <p:bldP spid="30756" grpId="0" animBg="1"/>
      <p:bldP spid="30758" grpId="0" animBg="1"/>
      <p:bldP spid="30759" grpId="0" animBg="1"/>
      <p:bldP spid="30760" grpId="0" animBg="1"/>
      <p:bldP spid="30761" grpId="0" animBg="1"/>
      <p:bldP spid="30762" grpId="0" animBg="1"/>
      <p:bldP spid="30763" grpId="0" animBg="1"/>
      <p:bldP spid="30764" grpId="0" animBg="1"/>
      <p:bldP spid="307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39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773238"/>
            <a:ext cx="2376488" cy="2376487"/>
          </a:xfrm>
        </p:spPr>
      </p:pic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2411413" y="620713"/>
            <a:ext cx="45481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4400"/>
              <a:t>Поймай зайчика.</a:t>
            </a:r>
          </a:p>
        </p:txBody>
      </p:sp>
      <p:pic>
        <p:nvPicPr>
          <p:cNvPr id="28683" name="Picture 11" descr="3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860800"/>
            <a:ext cx="23764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3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981075"/>
            <a:ext cx="23764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3" descr="3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221163"/>
            <a:ext cx="23764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3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628775"/>
            <a:ext cx="23764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рямоугольник 139"/>
          <p:cNvSpPr>
            <a:spLocks noChangeArrowheads="1"/>
          </p:cNvSpPr>
          <p:nvPr/>
        </p:nvSpPr>
        <p:spPr bwMode="auto">
          <a:xfrm>
            <a:off x="2484438" y="5272088"/>
            <a:ext cx="14906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-  0 = 2</a:t>
            </a:r>
          </a:p>
        </p:txBody>
      </p:sp>
      <p:cxnSp>
        <p:nvCxnSpPr>
          <p:cNvPr id="141" name="Прямая со стрелкой 140"/>
          <p:cNvCxnSpPr/>
          <p:nvPr/>
        </p:nvCxnSpPr>
        <p:spPr>
          <a:xfrm>
            <a:off x="2708275" y="4884738"/>
            <a:ext cx="500063" cy="158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>
            <a:spLocks noChangeArrowheads="1"/>
          </p:cNvSpPr>
          <p:nvPr/>
        </p:nvSpPr>
        <p:spPr bwMode="auto">
          <a:xfrm>
            <a:off x="2589213" y="4202113"/>
            <a:ext cx="857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- 0 </a:t>
            </a:r>
          </a:p>
        </p:txBody>
      </p:sp>
      <p:grpSp>
        <p:nvGrpSpPr>
          <p:cNvPr id="52229" name="Группа 143"/>
          <p:cNvGrpSpPr>
            <a:grpSpLocks/>
          </p:cNvGrpSpPr>
          <p:nvPr/>
        </p:nvGrpSpPr>
        <p:grpSpPr bwMode="auto">
          <a:xfrm>
            <a:off x="3203575" y="3813175"/>
            <a:ext cx="1638300" cy="1416050"/>
            <a:chOff x="4003815" y="4255351"/>
            <a:chExt cx="1638063" cy="1416410"/>
          </a:xfrm>
        </p:grpSpPr>
        <p:sp>
          <p:nvSpPr>
            <p:cNvPr id="150" name="Овал 149"/>
            <p:cNvSpPr/>
            <p:nvPr/>
          </p:nvSpPr>
          <p:spPr>
            <a:xfrm>
              <a:off x="4003815" y="4402915"/>
              <a:ext cx="1638063" cy="1215753"/>
            </a:xfrm>
            <a:prstGeom prst="ellipse">
              <a:avLst/>
            </a:prstGeom>
            <a:gradFill flip="none" rotWithShape="1">
              <a:gsLst>
                <a:gs pos="0">
                  <a:srgbClr val="4BD0FF">
                    <a:tint val="66000"/>
                    <a:satMod val="160000"/>
                  </a:srgbClr>
                </a:gs>
                <a:gs pos="50000">
                  <a:srgbClr val="4BD0FF">
                    <a:tint val="44500"/>
                    <a:satMod val="160000"/>
                  </a:srgbClr>
                </a:gs>
                <a:gs pos="100000">
                  <a:srgbClr val="4BD0FF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solidFill>
                  <a:prstClr val="white"/>
                </a:solidFill>
              </a:endParaRPr>
            </a:p>
          </p:txBody>
        </p:sp>
        <p:pic>
          <p:nvPicPr>
            <p:cNvPr id="522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739" y="4255351"/>
              <a:ext cx="652570" cy="810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27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846124">
              <a:off x="4671036" y="4906822"/>
              <a:ext cx="544131" cy="985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5" name="Прямоугольник 144"/>
          <p:cNvSpPr/>
          <p:nvPr/>
        </p:nvSpPr>
        <p:spPr>
          <a:xfrm>
            <a:off x="3203575" y="3484563"/>
            <a:ext cx="2016125" cy="1744662"/>
          </a:xfrm>
          <a:prstGeom prst="rect">
            <a:avLst/>
          </a:prstGeom>
          <a:noFill/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prstClr val="white"/>
              </a:solidFill>
            </a:endParaRPr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539750" y="3484563"/>
            <a:ext cx="2016125" cy="1744662"/>
            <a:chOff x="539552" y="3471391"/>
            <a:chExt cx="2016224" cy="1744926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539552" y="3471391"/>
              <a:ext cx="2016224" cy="1744926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solidFill>
                  <a:prstClr val="white"/>
                </a:solidFill>
              </a:endParaRPr>
            </a:p>
          </p:txBody>
        </p:sp>
        <p:grpSp>
          <p:nvGrpSpPr>
            <p:cNvPr id="52261" name="Группа 145"/>
            <p:cNvGrpSpPr>
              <a:grpSpLocks/>
            </p:cNvGrpSpPr>
            <p:nvPr/>
          </p:nvGrpSpPr>
          <p:grpSpPr bwMode="auto">
            <a:xfrm>
              <a:off x="845705" y="3799907"/>
              <a:ext cx="1638063" cy="1416410"/>
              <a:chOff x="4003815" y="4255351"/>
              <a:chExt cx="1638063" cy="1416410"/>
            </a:xfrm>
          </p:grpSpPr>
          <p:sp>
            <p:nvSpPr>
              <p:cNvPr id="147" name="Овал 146"/>
              <p:cNvSpPr/>
              <p:nvPr/>
            </p:nvSpPr>
            <p:spPr>
              <a:xfrm>
                <a:off x="4003815" y="4402915"/>
                <a:ext cx="1638063" cy="1215753"/>
              </a:xfrm>
              <a:prstGeom prst="ellipse">
                <a:avLst/>
              </a:prstGeom>
              <a:gradFill flip="none" rotWithShape="1">
                <a:gsLst>
                  <a:gs pos="0">
                    <a:srgbClr val="4BD0FF">
                      <a:tint val="66000"/>
                      <a:satMod val="160000"/>
                    </a:srgbClr>
                  </a:gs>
                  <a:gs pos="50000">
                    <a:srgbClr val="4BD0FF">
                      <a:tint val="44500"/>
                      <a:satMod val="160000"/>
                    </a:srgbClr>
                  </a:gs>
                  <a:gs pos="100000">
                    <a:srgbClr val="4BD0FF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5226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1739" y="4255351"/>
                <a:ext cx="652570" cy="810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226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846124">
                <a:off x="4671036" y="4906822"/>
                <a:ext cx="544131" cy="985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54" name="Прямоугольник 153"/>
          <p:cNvSpPr/>
          <p:nvPr/>
        </p:nvSpPr>
        <p:spPr>
          <a:xfrm>
            <a:off x="3221038" y="3482975"/>
            <a:ext cx="1974850" cy="1744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prstClr val="white"/>
              </a:solidFill>
            </a:endParaRPr>
          </a:p>
        </p:txBody>
      </p: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534988" y="1052513"/>
            <a:ext cx="2016125" cy="1744662"/>
            <a:chOff x="534743" y="1052736"/>
            <a:chExt cx="2016224" cy="1744926"/>
          </a:xfrm>
        </p:grpSpPr>
        <p:sp>
          <p:nvSpPr>
            <p:cNvPr id="49" name="Овал 48"/>
            <p:cNvSpPr/>
            <p:nvPr/>
          </p:nvSpPr>
          <p:spPr>
            <a:xfrm>
              <a:off x="661972" y="1581909"/>
              <a:ext cx="1568003" cy="1215753"/>
            </a:xfrm>
            <a:prstGeom prst="ellipse">
              <a:avLst/>
            </a:pr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solidFill>
                  <a:prstClr val="white"/>
                </a:solidFill>
              </a:endParaRPr>
            </a:p>
          </p:txBody>
        </p:sp>
        <p:pic>
          <p:nvPicPr>
            <p:cNvPr id="5225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812" y="1331363"/>
              <a:ext cx="763099" cy="948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25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067" y="1621207"/>
              <a:ext cx="1185981" cy="1176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Прямоугольник 52"/>
            <p:cNvSpPr/>
            <p:nvPr/>
          </p:nvSpPr>
          <p:spPr>
            <a:xfrm>
              <a:off x="534743" y="1052736"/>
              <a:ext cx="2016224" cy="1744926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3240088" y="1052513"/>
            <a:ext cx="2016125" cy="1744662"/>
          </a:xfrm>
          <a:prstGeom prst="rect">
            <a:avLst/>
          </a:prstGeom>
          <a:noFill/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prstClr val="white"/>
              </a:solidFill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2632075" y="2454275"/>
            <a:ext cx="500063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2576513" y="1770063"/>
            <a:ext cx="857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+ 0</a:t>
            </a:r>
          </a:p>
        </p:txBody>
      </p:sp>
      <p:sp>
        <p:nvSpPr>
          <p:cNvPr id="74" name="Овал 73"/>
          <p:cNvSpPr/>
          <p:nvPr/>
        </p:nvSpPr>
        <p:spPr>
          <a:xfrm>
            <a:off x="3415312" y="1591615"/>
            <a:ext cx="1568003" cy="1215753"/>
          </a:xfrm>
          <a:prstGeom prst="ellipse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prstClr val="white"/>
              </a:solidFill>
            </a:endParaRPr>
          </a:p>
        </p:txBody>
      </p:sp>
      <p:pic>
        <p:nvPicPr>
          <p:cNvPr id="522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1341438"/>
            <a:ext cx="763588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1630363"/>
            <a:ext cx="11858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42" name="Прямоугольник 77"/>
          <p:cNvSpPr>
            <a:spLocks noChangeArrowheads="1"/>
          </p:cNvSpPr>
          <p:nvPr/>
        </p:nvSpPr>
        <p:spPr bwMode="auto">
          <a:xfrm>
            <a:off x="2425700" y="2852738"/>
            <a:ext cx="185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sz="2400" b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3268663" y="1052513"/>
            <a:ext cx="1974850" cy="174466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prstClr val="white"/>
              </a:solidFill>
            </a:endParaRPr>
          </a:p>
        </p:txBody>
      </p:sp>
      <p:sp>
        <p:nvSpPr>
          <p:cNvPr id="52244" name="TextBox 5"/>
          <p:cNvSpPr txBox="1">
            <a:spLocks noChangeArrowheads="1"/>
          </p:cNvSpPr>
          <p:nvPr/>
        </p:nvSpPr>
        <p:spPr bwMode="auto">
          <a:xfrm>
            <a:off x="323850" y="606425"/>
            <a:ext cx="8228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равенства можно записать к рисункам?</a:t>
            </a:r>
          </a:p>
        </p:txBody>
      </p:sp>
      <p:sp>
        <p:nvSpPr>
          <p:cNvPr id="153" name="Прямоугольник 152"/>
          <p:cNvSpPr>
            <a:spLocks noChangeArrowheads="1"/>
          </p:cNvSpPr>
          <p:nvPr/>
        </p:nvSpPr>
        <p:spPr bwMode="auto">
          <a:xfrm>
            <a:off x="355600" y="5919788"/>
            <a:ext cx="7007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к любому числу прибавить или вычесть 0;</a:t>
            </a:r>
            <a:endParaRPr lang="ru-RU" altLang="ru-RU" sz="1800" b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214" name="TextBox 213"/>
          <p:cNvSpPr txBox="1">
            <a:spLocks noChangeArrowheads="1"/>
          </p:cNvSpPr>
          <p:nvPr/>
        </p:nvSpPr>
        <p:spPr bwMode="auto">
          <a:xfrm>
            <a:off x="323850" y="5384800"/>
            <a:ext cx="5616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4000" b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altLang="ru-RU" sz="24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Что будет, если:</a:t>
            </a:r>
          </a:p>
        </p:txBody>
      </p:sp>
      <p:sp>
        <p:nvSpPr>
          <p:cNvPr id="52247" name="Прямоугольник 215"/>
          <p:cNvSpPr>
            <a:spLocks noChangeArrowheads="1"/>
          </p:cNvSpPr>
          <p:nvPr/>
        </p:nvSpPr>
        <p:spPr bwMode="auto">
          <a:xfrm>
            <a:off x="2455863" y="2870200"/>
            <a:ext cx="1568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+  0 = 2</a:t>
            </a:r>
          </a:p>
        </p:txBody>
      </p:sp>
      <p:sp>
        <p:nvSpPr>
          <p:cNvPr id="219" name="Прямоугольник 218"/>
          <p:cNvSpPr>
            <a:spLocks noChangeArrowheads="1"/>
          </p:cNvSpPr>
          <p:nvPr/>
        </p:nvSpPr>
        <p:spPr bwMode="auto">
          <a:xfrm>
            <a:off x="3667125" y="2882900"/>
            <a:ext cx="357188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0" name="Прямоугольник 219"/>
          <p:cNvSpPr>
            <a:spLocks noChangeArrowheads="1"/>
          </p:cNvSpPr>
          <p:nvPr/>
        </p:nvSpPr>
        <p:spPr bwMode="auto">
          <a:xfrm>
            <a:off x="3132138" y="2882900"/>
            <a:ext cx="355600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1" name="Прямоугольник 220"/>
          <p:cNvSpPr>
            <a:spLocks noChangeArrowheads="1"/>
          </p:cNvSpPr>
          <p:nvPr/>
        </p:nvSpPr>
        <p:spPr bwMode="auto">
          <a:xfrm>
            <a:off x="3063875" y="5300663"/>
            <a:ext cx="355600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2" name="Прямоугольник 221"/>
          <p:cNvSpPr>
            <a:spLocks noChangeArrowheads="1"/>
          </p:cNvSpPr>
          <p:nvPr/>
        </p:nvSpPr>
        <p:spPr bwMode="auto">
          <a:xfrm>
            <a:off x="3636963" y="5313363"/>
            <a:ext cx="357187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14988" y="2636838"/>
            <a:ext cx="352901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Если</a:t>
            </a:r>
            <a:r>
              <a:rPr lang="ru-RU" altLang="ru-RU" sz="240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</a:t>
            </a:r>
            <a:r>
              <a:rPr lang="ru-RU" altLang="ru-RU" sz="240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240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любое число, то</a:t>
            </a:r>
          </a:p>
          <a:p>
            <a:pPr algn="ctr" eaLnBrk="1" hangingPunct="1"/>
            <a:r>
              <a:rPr lang="ru-RU" altLang="ru-RU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</a:t>
            </a:r>
            <a:r>
              <a:rPr lang="ru-RU" altLang="ru-RU" sz="240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+ 0 = </a:t>
            </a:r>
            <a:r>
              <a:rPr lang="ru-RU" altLang="ru-RU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</a:t>
            </a:r>
          </a:p>
          <a:p>
            <a:pPr algn="ctr" eaLnBrk="1" hangingPunct="1"/>
            <a:r>
              <a:rPr lang="ru-RU" altLang="ru-RU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</a:t>
            </a:r>
            <a:r>
              <a:rPr lang="ru-RU" altLang="ru-RU" sz="240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0 = </a:t>
            </a:r>
            <a:r>
              <a:rPr lang="ru-RU" altLang="ru-RU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508625" y="1052513"/>
            <a:ext cx="0" cy="471011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54" grpId="0" animBg="1"/>
      <p:bldP spid="68" grpId="0"/>
      <p:bldP spid="155" grpId="0" animBg="1"/>
      <p:bldP spid="153" grpId="0"/>
      <p:bldP spid="214" grpId="0"/>
      <p:bldP spid="219" grpId="0" animBg="1"/>
      <p:bldP spid="220" grpId="0" animBg="1"/>
      <p:bldP spid="221" grpId="0" animBg="1"/>
      <p:bldP spid="222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700" y="1036638"/>
            <a:ext cx="2016125" cy="1744662"/>
          </a:xfrm>
          <a:prstGeom prst="rect">
            <a:avLst/>
          </a:prstGeom>
          <a:noFill/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prstClr val="white"/>
              </a:solidFill>
            </a:endParaRPr>
          </a:p>
        </p:txBody>
      </p:sp>
      <p:sp>
        <p:nvSpPr>
          <p:cNvPr id="53251" name="Прямоугольник 2"/>
          <p:cNvSpPr>
            <a:spLocks noChangeArrowheads="1"/>
          </p:cNvSpPr>
          <p:nvPr/>
        </p:nvSpPr>
        <p:spPr bwMode="auto">
          <a:xfrm>
            <a:off x="2555875" y="2836863"/>
            <a:ext cx="1398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+ 3 = 3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647950" y="2492375"/>
            <a:ext cx="498475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86038" y="1809750"/>
            <a:ext cx="857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</a:t>
            </a:r>
          </a:p>
        </p:txBody>
      </p:sp>
      <p:grpSp>
        <p:nvGrpSpPr>
          <p:cNvPr id="53254" name="Группа 5"/>
          <p:cNvGrpSpPr>
            <a:grpSpLocks/>
          </p:cNvGrpSpPr>
          <p:nvPr/>
        </p:nvGrpSpPr>
        <p:grpSpPr bwMode="auto">
          <a:xfrm>
            <a:off x="3217863" y="993775"/>
            <a:ext cx="2027237" cy="1817688"/>
            <a:chOff x="6300192" y="940248"/>
            <a:chExt cx="2027204" cy="1817235"/>
          </a:xfrm>
        </p:grpSpPr>
        <p:sp>
          <p:nvSpPr>
            <p:cNvPr id="7" name="Овал 6"/>
            <p:cNvSpPr/>
            <p:nvPr/>
          </p:nvSpPr>
          <p:spPr>
            <a:xfrm>
              <a:off x="6662860" y="1277144"/>
              <a:ext cx="1318310" cy="1022153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solidFill>
                  <a:prstClr val="white"/>
                </a:solidFill>
              </a:endParaRPr>
            </a:p>
          </p:txBody>
        </p:sp>
        <p:pic>
          <p:nvPicPr>
            <p:cNvPr id="5328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0441" y="940248"/>
              <a:ext cx="1523149" cy="577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28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799" y="1488116"/>
              <a:ext cx="824597" cy="1023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6300192" y="1013255"/>
              <a:ext cx="2016092" cy="1744228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solidFill>
                  <a:prstClr val="white"/>
                </a:solidFill>
              </a:endParaRPr>
            </a:p>
          </p:txBody>
        </p:sp>
        <p:pic>
          <p:nvPicPr>
            <p:cNvPr id="5328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1485490"/>
              <a:ext cx="1035493" cy="99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558800" y="1050925"/>
            <a:ext cx="1976438" cy="17462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43263" y="1065213"/>
            <a:ext cx="1976437" cy="174466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511425" y="2892425"/>
            <a:ext cx="355600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635375" y="2908300"/>
            <a:ext cx="357188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53259" name="Группа 15"/>
          <p:cNvGrpSpPr>
            <a:grpSpLocks/>
          </p:cNvGrpSpPr>
          <p:nvPr/>
        </p:nvGrpSpPr>
        <p:grpSpPr bwMode="auto">
          <a:xfrm>
            <a:off x="520700" y="3484563"/>
            <a:ext cx="2016125" cy="1744662"/>
            <a:chOff x="107504" y="824506"/>
            <a:chExt cx="2016224" cy="1744926"/>
          </a:xfrm>
        </p:grpSpPr>
        <p:sp>
          <p:nvSpPr>
            <p:cNvPr id="17" name="Овал 16"/>
            <p:cNvSpPr/>
            <p:nvPr/>
          </p:nvSpPr>
          <p:spPr>
            <a:xfrm>
              <a:off x="372109" y="1124744"/>
              <a:ext cx="1568003" cy="981863"/>
            </a:xfrm>
            <a:prstGeom prst="ellipse">
              <a:avLst/>
            </a:prstGeom>
            <a:gradFill flip="none" rotWithShape="1">
              <a:gsLst>
                <a:gs pos="0">
                  <a:srgbClr val="C39BE1">
                    <a:tint val="66000"/>
                    <a:satMod val="160000"/>
                  </a:srgbClr>
                </a:gs>
                <a:gs pos="50000">
                  <a:srgbClr val="C39BE1">
                    <a:tint val="44500"/>
                    <a:satMod val="160000"/>
                  </a:srgbClr>
                </a:gs>
                <a:gs pos="100000">
                  <a:srgbClr val="C39BE1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solidFill>
                  <a:prstClr val="white"/>
                </a:solidFill>
              </a:endParaRPr>
            </a:p>
          </p:txBody>
        </p:sp>
        <p:pic>
          <p:nvPicPr>
            <p:cNvPr id="5327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163" y="915589"/>
              <a:ext cx="720080" cy="894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277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09" y="1810254"/>
              <a:ext cx="1568003" cy="59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27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698" y="824506"/>
              <a:ext cx="544131" cy="985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107504" y="824506"/>
              <a:ext cx="2016224" cy="1744926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solidFill>
                  <a:prstClr val="white"/>
                </a:solidFill>
              </a:endParaRPr>
            </a:p>
          </p:txBody>
        </p:sp>
      </p:grpSp>
      <p:cxnSp>
        <p:nvCxnSpPr>
          <p:cNvPr id="22" name="Прямая со стрелкой 21"/>
          <p:cNvCxnSpPr/>
          <p:nvPr/>
        </p:nvCxnSpPr>
        <p:spPr>
          <a:xfrm>
            <a:off x="2689225" y="4994275"/>
            <a:ext cx="500063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627313" y="4313238"/>
            <a:ext cx="857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25800" y="3484563"/>
            <a:ext cx="2016125" cy="1744662"/>
          </a:xfrm>
          <a:prstGeom prst="rect">
            <a:avLst/>
          </a:prstGeom>
          <a:noFill/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68663" y="3484563"/>
            <a:ext cx="1974850" cy="174466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9750" y="3484563"/>
            <a:ext cx="1976438" cy="174466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prstClr val="white"/>
              </a:solidFill>
            </a:endParaRPr>
          </a:p>
        </p:txBody>
      </p:sp>
      <p:sp>
        <p:nvSpPr>
          <p:cNvPr id="53265" name="Прямоугольник 55"/>
          <p:cNvSpPr>
            <a:spLocks noChangeArrowheads="1"/>
          </p:cNvSpPr>
          <p:nvPr/>
        </p:nvSpPr>
        <p:spPr bwMode="auto">
          <a:xfrm>
            <a:off x="2576513" y="5386388"/>
            <a:ext cx="1492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-  3 = 0</a:t>
            </a:r>
          </a:p>
        </p:txBody>
      </p:sp>
      <p:sp>
        <p:nvSpPr>
          <p:cNvPr id="57" name="Прямоугольник 56"/>
          <p:cNvSpPr>
            <a:spLocks noChangeArrowheads="1"/>
          </p:cNvSpPr>
          <p:nvPr/>
        </p:nvSpPr>
        <p:spPr bwMode="auto">
          <a:xfrm>
            <a:off x="3667125" y="5414963"/>
            <a:ext cx="357188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23850" y="5529263"/>
            <a:ext cx="5616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4000" b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altLang="ru-RU" sz="24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Что будет, если:</a:t>
            </a:r>
          </a:p>
        </p:txBody>
      </p: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498475" y="5991225"/>
            <a:ext cx="669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из любого числа вычесть это же число?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614988" y="2852738"/>
            <a:ext cx="35290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Если</a:t>
            </a:r>
            <a:r>
              <a:rPr lang="ru-RU" altLang="ru-RU" sz="240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</a:t>
            </a:r>
            <a:r>
              <a:rPr lang="ru-RU" altLang="ru-RU" sz="240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240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любое число, то</a:t>
            </a:r>
          </a:p>
          <a:p>
            <a:pPr algn="ctr" eaLnBrk="1" hangingPunct="1"/>
            <a:r>
              <a:rPr lang="ru-RU" altLang="ru-RU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</a:t>
            </a:r>
            <a:r>
              <a:rPr lang="ru-RU" altLang="ru-RU" sz="240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</a:t>
            </a:r>
            <a:r>
              <a:rPr lang="ru-RU" altLang="ru-RU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</a:t>
            </a:r>
            <a:r>
              <a:rPr lang="ru-RU" altLang="ru-RU" sz="240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= 0</a:t>
            </a: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6000750" y="3929063"/>
            <a:ext cx="2611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</a:t>
            </a:r>
          </a:p>
          <a:p>
            <a:pPr algn="ctr" eaLnBrk="1" hangingPunct="1"/>
            <a:r>
              <a:rPr lang="ru-RU" altLang="ru-RU" sz="240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 + 0 = 0;   0 – 0 = 0</a:t>
            </a:r>
            <a:endParaRPr lang="ru-RU" altLang="ru-RU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3271" name="TextBox 63"/>
          <p:cNvSpPr txBox="1">
            <a:spLocks noChangeArrowheads="1"/>
          </p:cNvSpPr>
          <p:nvPr/>
        </p:nvSpPr>
        <p:spPr bwMode="auto">
          <a:xfrm>
            <a:off x="323850" y="606425"/>
            <a:ext cx="8228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равенства можно записать к рисункам?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5508625" y="1052513"/>
            <a:ext cx="0" cy="471011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  <p:bldP spid="23" grpId="0"/>
      <p:bldP spid="25" grpId="0" animBg="1"/>
      <p:bldP spid="26" grpId="0" animBg="1"/>
      <p:bldP spid="57" grpId="0" animBg="1"/>
      <p:bldP spid="60" grpId="0"/>
      <p:bldP spid="61" grpId="0"/>
      <p:bldP spid="62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0D97F3-FD8D-4C5E-A666-B7671C08EC3E}" type="slidenum">
              <a:rPr lang="ru-RU" altLang="ru-RU" sz="1200" b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14</a:t>
            </a:fld>
            <a:endParaRPr lang="ru-RU" altLang="ru-RU" sz="1200" b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590550"/>
            <a:ext cx="8229600" cy="1143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6000" kern="0" dirty="0" smtClean="0">
                <a:solidFill>
                  <a:srgbClr val="FFFFFF"/>
                </a:solidFill>
                <a:latin typeface="Arial"/>
              </a:rPr>
              <a:t>а + 0 = а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0" y="1916113"/>
            <a:ext cx="8229600" cy="1143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4400" b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ru-RU" altLang="ru-RU" sz="6000">
                <a:solidFill>
                  <a:srgbClr val="FFFFFF"/>
                </a:solidFill>
                <a:latin typeface="Arial" panose="020B0604020202020204" pitchFamily="34" charset="0"/>
              </a:rPr>
              <a:t>0 + а = а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3400" y="3357563"/>
            <a:ext cx="8229600" cy="1143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6000">
                <a:solidFill>
                  <a:srgbClr val="FFFFFF"/>
                </a:solidFill>
                <a:latin typeface="Arial" panose="020B0604020202020204" pitchFamily="34" charset="0"/>
              </a:rPr>
              <a:t>а - 0 = а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33400" y="4868863"/>
            <a:ext cx="8229600" cy="1143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6000">
                <a:solidFill>
                  <a:srgbClr val="FFFFFF"/>
                </a:solidFill>
                <a:latin typeface="Arial" panose="020B0604020202020204" pitchFamily="34" charset="0"/>
              </a:rPr>
              <a:t>а - а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AFF2EB-D5B5-4F29-B0AA-44936B811563}" type="slidenum">
              <a:rPr lang="ru-RU" altLang="ru-RU" sz="1200" b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15</a:t>
            </a:fld>
            <a:endParaRPr lang="ru-RU" altLang="ru-RU" sz="1200" b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8313" y="3357563"/>
          <a:ext cx="8229600" cy="315912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31825">
                <a:tc>
                  <a:txBody>
                    <a:bodyPr/>
                    <a:lstStyle/>
                    <a:p>
                      <a:pPr algn="ctr"/>
                      <a:r>
                        <a:rPr lang="ru-RU" sz="3600" b="1" smtClean="0">
                          <a:effectLst/>
                        </a:rPr>
                        <a:t>Выражение</a:t>
                      </a:r>
                      <a:endParaRPr lang="ru-RU" sz="3600" b="1" dirty="0">
                        <a:effectLst/>
                      </a:endParaRPr>
                    </a:p>
                  </a:txBody>
                  <a:tcPr marL="19050" marR="19050" marT="19048" marB="19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effectLst/>
                        </a:rPr>
                        <a:t>Свойства</a:t>
                      </a:r>
                    </a:p>
                  </a:txBody>
                  <a:tcPr marL="19050" marR="19050" marT="19048" marB="19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/>
                        <a:t>5 – 5 =</a:t>
                      </a:r>
                    </a:p>
                  </a:txBody>
                  <a:tcPr marL="19050" marR="19050" marT="19048" marB="19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>
                          <a:effectLst/>
                        </a:rPr>
                        <a:t>а</a:t>
                      </a:r>
                      <a:r>
                        <a:rPr lang="ru-RU" sz="3600" b="1"/>
                        <a:t> + 0 = </a:t>
                      </a:r>
                      <a:r>
                        <a:rPr lang="en-US" sz="3600" b="1"/>
                        <a:t>a</a:t>
                      </a:r>
                    </a:p>
                  </a:txBody>
                  <a:tcPr marL="19050" marR="19050" marT="19048" marB="19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/>
                        <a:t>8 – 0 =</a:t>
                      </a:r>
                    </a:p>
                  </a:txBody>
                  <a:tcPr marL="19050" marR="19050" marT="19048" marB="19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>
                          <a:effectLst/>
                        </a:rPr>
                        <a:t>a </a:t>
                      </a:r>
                      <a:r>
                        <a:rPr lang="en-US" sz="3600" b="1" dirty="0"/>
                        <a:t>– </a:t>
                      </a:r>
                      <a:r>
                        <a:rPr lang="en-US" sz="3600" b="1" i="1" dirty="0">
                          <a:effectLst/>
                        </a:rPr>
                        <a:t>a </a:t>
                      </a:r>
                      <a:r>
                        <a:rPr lang="en-US" sz="3600" b="1" dirty="0"/>
                        <a:t>= 0</a:t>
                      </a:r>
                    </a:p>
                  </a:txBody>
                  <a:tcPr marL="19050" marR="19050" marT="19048" marB="19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algn="ctr"/>
                      <a:r>
                        <a:rPr lang="ru-RU" sz="3600" b="1"/>
                        <a:t>6 + 0 =</a:t>
                      </a:r>
                    </a:p>
                  </a:txBody>
                  <a:tcPr marL="19050" marR="19050" marT="19048" marB="19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0 + </a:t>
                      </a:r>
                      <a:r>
                        <a:rPr lang="en-US" sz="3600" b="1" i="1" dirty="0">
                          <a:effectLst/>
                        </a:rPr>
                        <a:t>a</a:t>
                      </a:r>
                      <a:r>
                        <a:rPr lang="en-US" sz="3600" b="1" dirty="0"/>
                        <a:t> = </a:t>
                      </a:r>
                      <a:r>
                        <a:rPr lang="en-US" sz="3600" b="1" i="1" dirty="0">
                          <a:effectLst/>
                        </a:rPr>
                        <a:t>a</a:t>
                      </a:r>
                      <a:endParaRPr lang="en-US" sz="3600" b="1" dirty="0"/>
                    </a:p>
                  </a:txBody>
                  <a:tcPr marL="19050" marR="19050" marT="19048" marB="19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algn="ctr"/>
                      <a:r>
                        <a:rPr lang="ru-RU" sz="3600" b="1"/>
                        <a:t>0 + 2 =</a:t>
                      </a:r>
                    </a:p>
                  </a:txBody>
                  <a:tcPr marL="19050" marR="19050" marT="19048" marB="19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 smtClean="0">
                          <a:effectLst/>
                        </a:rPr>
                        <a:t>а</a:t>
                      </a:r>
                      <a:r>
                        <a:rPr lang="ru-RU" sz="3600" b="1" dirty="0" smtClean="0"/>
                        <a:t> – 0 = </a:t>
                      </a:r>
                      <a:r>
                        <a:rPr lang="en-US" sz="3600" b="1" i="1" dirty="0" smtClean="0">
                          <a:effectLst/>
                        </a:rPr>
                        <a:t>a</a:t>
                      </a:r>
                      <a:endParaRPr lang="en-US" sz="3600" b="1" dirty="0"/>
                    </a:p>
                  </a:txBody>
                  <a:tcPr marL="19050" marR="19050" marT="19048" marB="190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5310" name="TextBox 5"/>
          <p:cNvSpPr txBox="1">
            <a:spLocks noChangeArrowheads="1"/>
          </p:cNvSpPr>
          <p:nvPr/>
        </p:nvSpPr>
        <p:spPr bwMode="auto">
          <a:xfrm>
            <a:off x="617538" y="620713"/>
            <a:ext cx="7810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i="1">
                <a:solidFill>
                  <a:srgbClr val="333333"/>
                </a:solidFill>
                <a:latin typeface="Helvetica Neue"/>
              </a:rPr>
              <a:t>Соедини выражение  со свойством, </a:t>
            </a:r>
          </a:p>
          <a:p>
            <a:pPr algn="ctr"/>
            <a:r>
              <a:rPr lang="ru-RU" altLang="ru-RU" i="1">
                <a:solidFill>
                  <a:srgbClr val="333333"/>
                </a:solidFill>
                <a:latin typeface="Helvetica Neue"/>
              </a:rPr>
              <a:t>которое поможет его решить</a:t>
            </a:r>
            <a:endParaRPr lang="ru-RU" altLang="ru-RU" i="1"/>
          </a:p>
        </p:txBody>
      </p:sp>
      <p:pic>
        <p:nvPicPr>
          <p:cNvPr id="5531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1698625"/>
            <a:ext cx="1408113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62D3EDC-9EBF-4433-8F4E-6B206660DB22}" type="slidenum">
              <a:rPr lang="ru-RU" altLang="ru-RU" sz="1200" b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16</a:t>
            </a:fld>
            <a:endParaRPr lang="ru-RU" altLang="ru-RU" sz="1200" b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27088" y="476250"/>
          <a:ext cx="7489824" cy="6264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608"/>
                <a:gridCol w="2496608"/>
                <a:gridCol w="2496608"/>
              </a:tblGrid>
              <a:tr h="2088092">
                <a:tc>
                  <a:txBody>
                    <a:bodyPr/>
                    <a:lstStyle/>
                    <a:p>
                      <a:pPr algn="ctr"/>
                      <a:endParaRPr lang="ru-RU" sz="115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25" marB="45725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5" marB="45725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 marL="91452" marR="91452" marT="45725" marB="45725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8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 marL="91452" marR="91452" marT="45725" marB="45725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 marL="91452" marR="91452" marT="45725" marB="45725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 marL="91452" marR="91452" marT="45725" marB="45725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8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 marL="91452" marR="91452" marT="45725" marB="45725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 marL="91452" marR="91452" marT="45725" marB="45725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 marL="91452" marR="91452" marT="45725" marB="45725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>
            <a:cxnSpLocks noChangeShapeType="1"/>
          </p:cNvCxnSpPr>
          <p:nvPr/>
        </p:nvCxnSpPr>
        <p:spPr bwMode="auto">
          <a:xfrm flipH="1" flipV="1">
            <a:off x="1116013" y="811213"/>
            <a:ext cx="6716712" cy="5497512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" name="Прямоугольник 8"/>
          <p:cNvSpPr/>
          <p:nvPr/>
        </p:nvSpPr>
        <p:spPr>
          <a:xfrm>
            <a:off x="1475656" y="1124744"/>
            <a:ext cx="108012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2997200"/>
            <a:ext cx="1347787" cy="121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811213"/>
            <a:ext cx="1347787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918075"/>
            <a:ext cx="1347787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084763"/>
            <a:ext cx="1347787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897313" y="851612"/>
            <a:ext cx="108012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0</a:t>
            </a:r>
          </a:p>
        </p:txBody>
      </p:sp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857500"/>
            <a:ext cx="15843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667250"/>
            <a:ext cx="15843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57463"/>
            <a:ext cx="15843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2171700" y="2855913"/>
            <a:ext cx="48006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Молодцы!</a:t>
            </a:r>
          </a:p>
        </p:txBody>
      </p:sp>
      <p:pic>
        <p:nvPicPr>
          <p:cNvPr id="57347" name="Picture 5" descr="B_Fly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292600"/>
            <a:ext cx="21605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6" descr="B_Fly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9697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7" descr="B_Fly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83661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8" descr="B_Fly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98913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9" descr="Bee0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068638"/>
            <a:ext cx="5619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78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Расставь цифры по местам.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F231BC-1DE2-4466-A041-52C1ADF8DC3B}" type="slidenum">
              <a:rPr lang="ru-RU" altLang="ru-RU" sz="1200" b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</a:t>
            </a:fld>
            <a:endParaRPr lang="ru-RU" altLang="ru-RU" sz="1200" b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0964" name="AutoShape 16"/>
          <p:cNvSpPr>
            <a:spLocks noChangeArrowheads="1"/>
          </p:cNvSpPr>
          <p:nvPr/>
        </p:nvSpPr>
        <p:spPr bwMode="auto">
          <a:xfrm>
            <a:off x="5795963" y="1557338"/>
            <a:ext cx="720725" cy="649287"/>
          </a:xfrm>
          <a:custGeom>
            <a:avLst/>
            <a:gdLst>
              <a:gd name="T0" fmla="*/ 401210123 w 21600"/>
              <a:gd name="T1" fmla="*/ 0 h 21600"/>
              <a:gd name="T2" fmla="*/ 117501832 w 21600"/>
              <a:gd name="T3" fmla="*/ 85910439 h 21600"/>
              <a:gd name="T4" fmla="*/ 0 w 21600"/>
              <a:gd name="T5" fmla="*/ 293341344 h 21600"/>
              <a:gd name="T6" fmla="*/ 117501832 w 21600"/>
              <a:gd name="T7" fmla="*/ 500771376 h 21600"/>
              <a:gd name="T8" fmla="*/ 401210123 w 21600"/>
              <a:gd name="T9" fmla="*/ 586681816 h 21600"/>
              <a:gd name="T10" fmla="*/ 684917280 w 21600"/>
              <a:gd name="T11" fmla="*/ 500771376 h 21600"/>
              <a:gd name="T12" fmla="*/ 802419112 w 21600"/>
              <a:gd name="T13" fmla="*/ 293341344 h 21600"/>
              <a:gd name="T14" fmla="*/ 684917280 w 21600"/>
              <a:gd name="T15" fmla="*/ 8591043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910" y="10800"/>
                </a:moveTo>
                <a:cubicBezTo>
                  <a:pt x="2910" y="15158"/>
                  <a:pt x="6442" y="18690"/>
                  <a:pt x="10800" y="18690"/>
                </a:cubicBezTo>
                <a:cubicBezTo>
                  <a:pt x="15158" y="18690"/>
                  <a:pt x="18690" y="15158"/>
                  <a:pt x="18690" y="10800"/>
                </a:cubicBezTo>
                <a:cubicBezTo>
                  <a:pt x="18690" y="6442"/>
                  <a:pt x="15158" y="2910"/>
                  <a:pt x="10800" y="2910"/>
                </a:cubicBezTo>
                <a:cubicBezTo>
                  <a:pt x="6442" y="2910"/>
                  <a:pt x="2910" y="6442"/>
                  <a:pt x="291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5" name="AutoShape 18"/>
          <p:cNvSpPr>
            <a:spLocks noChangeArrowheads="1"/>
          </p:cNvSpPr>
          <p:nvPr/>
        </p:nvSpPr>
        <p:spPr bwMode="auto">
          <a:xfrm>
            <a:off x="4859338" y="1557338"/>
            <a:ext cx="720725" cy="649287"/>
          </a:xfrm>
          <a:custGeom>
            <a:avLst/>
            <a:gdLst>
              <a:gd name="T0" fmla="*/ 401210123 w 21600"/>
              <a:gd name="T1" fmla="*/ 0 h 21600"/>
              <a:gd name="T2" fmla="*/ 117501832 w 21600"/>
              <a:gd name="T3" fmla="*/ 85910439 h 21600"/>
              <a:gd name="T4" fmla="*/ 0 w 21600"/>
              <a:gd name="T5" fmla="*/ 293341344 h 21600"/>
              <a:gd name="T6" fmla="*/ 117501832 w 21600"/>
              <a:gd name="T7" fmla="*/ 500771376 h 21600"/>
              <a:gd name="T8" fmla="*/ 401210123 w 21600"/>
              <a:gd name="T9" fmla="*/ 586681816 h 21600"/>
              <a:gd name="T10" fmla="*/ 684917280 w 21600"/>
              <a:gd name="T11" fmla="*/ 500771376 h 21600"/>
              <a:gd name="T12" fmla="*/ 802419112 w 21600"/>
              <a:gd name="T13" fmla="*/ 293341344 h 21600"/>
              <a:gd name="T14" fmla="*/ 684917280 w 21600"/>
              <a:gd name="T15" fmla="*/ 8591043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910" y="10800"/>
                </a:moveTo>
                <a:cubicBezTo>
                  <a:pt x="2910" y="15158"/>
                  <a:pt x="6442" y="18690"/>
                  <a:pt x="10800" y="18690"/>
                </a:cubicBezTo>
                <a:cubicBezTo>
                  <a:pt x="15158" y="18690"/>
                  <a:pt x="18690" y="15158"/>
                  <a:pt x="18690" y="10800"/>
                </a:cubicBezTo>
                <a:cubicBezTo>
                  <a:pt x="18690" y="6442"/>
                  <a:pt x="15158" y="2910"/>
                  <a:pt x="10800" y="2910"/>
                </a:cubicBezTo>
                <a:cubicBezTo>
                  <a:pt x="6442" y="2910"/>
                  <a:pt x="2910" y="6442"/>
                  <a:pt x="291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6" name="AutoShape 19"/>
          <p:cNvSpPr>
            <a:spLocks noChangeArrowheads="1"/>
          </p:cNvSpPr>
          <p:nvPr/>
        </p:nvSpPr>
        <p:spPr bwMode="auto">
          <a:xfrm>
            <a:off x="3995738" y="1557338"/>
            <a:ext cx="720725" cy="649287"/>
          </a:xfrm>
          <a:custGeom>
            <a:avLst/>
            <a:gdLst>
              <a:gd name="T0" fmla="*/ 401210123 w 21600"/>
              <a:gd name="T1" fmla="*/ 0 h 21600"/>
              <a:gd name="T2" fmla="*/ 117501832 w 21600"/>
              <a:gd name="T3" fmla="*/ 85910439 h 21600"/>
              <a:gd name="T4" fmla="*/ 0 w 21600"/>
              <a:gd name="T5" fmla="*/ 293341344 h 21600"/>
              <a:gd name="T6" fmla="*/ 117501832 w 21600"/>
              <a:gd name="T7" fmla="*/ 500771376 h 21600"/>
              <a:gd name="T8" fmla="*/ 401210123 w 21600"/>
              <a:gd name="T9" fmla="*/ 586681816 h 21600"/>
              <a:gd name="T10" fmla="*/ 684917280 w 21600"/>
              <a:gd name="T11" fmla="*/ 500771376 h 21600"/>
              <a:gd name="T12" fmla="*/ 802419112 w 21600"/>
              <a:gd name="T13" fmla="*/ 293341344 h 21600"/>
              <a:gd name="T14" fmla="*/ 684917280 w 21600"/>
              <a:gd name="T15" fmla="*/ 8591043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910" y="10800"/>
                </a:moveTo>
                <a:cubicBezTo>
                  <a:pt x="2910" y="15158"/>
                  <a:pt x="6442" y="18690"/>
                  <a:pt x="10800" y="18690"/>
                </a:cubicBezTo>
                <a:cubicBezTo>
                  <a:pt x="15158" y="18690"/>
                  <a:pt x="18690" y="15158"/>
                  <a:pt x="18690" y="10800"/>
                </a:cubicBezTo>
                <a:cubicBezTo>
                  <a:pt x="18690" y="6442"/>
                  <a:pt x="15158" y="2910"/>
                  <a:pt x="10800" y="2910"/>
                </a:cubicBezTo>
                <a:cubicBezTo>
                  <a:pt x="6442" y="2910"/>
                  <a:pt x="2910" y="6442"/>
                  <a:pt x="291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7" name="AutoShape 20"/>
          <p:cNvSpPr>
            <a:spLocks noChangeArrowheads="1"/>
          </p:cNvSpPr>
          <p:nvPr/>
        </p:nvSpPr>
        <p:spPr bwMode="auto">
          <a:xfrm>
            <a:off x="395288" y="1557338"/>
            <a:ext cx="720725" cy="649287"/>
          </a:xfrm>
          <a:custGeom>
            <a:avLst/>
            <a:gdLst>
              <a:gd name="T0" fmla="*/ 401210123 w 21600"/>
              <a:gd name="T1" fmla="*/ 0 h 21600"/>
              <a:gd name="T2" fmla="*/ 117501832 w 21600"/>
              <a:gd name="T3" fmla="*/ 85910439 h 21600"/>
              <a:gd name="T4" fmla="*/ 0 w 21600"/>
              <a:gd name="T5" fmla="*/ 293341344 h 21600"/>
              <a:gd name="T6" fmla="*/ 117501832 w 21600"/>
              <a:gd name="T7" fmla="*/ 500771376 h 21600"/>
              <a:gd name="T8" fmla="*/ 401210123 w 21600"/>
              <a:gd name="T9" fmla="*/ 586681816 h 21600"/>
              <a:gd name="T10" fmla="*/ 684917280 w 21600"/>
              <a:gd name="T11" fmla="*/ 500771376 h 21600"/>
              <a:gd name="T12" fmla="*/ 802419112 w 21600"/>
              <a:gd name="T13" fmla="*/ 293341344 h 21600"/>
              <a:gd name="T14" fmla="*/ 684917280 w 21600"/>
              <a:gd name="T15" fmla="*/ 8591043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910" y="10800"/>
                </a:moveTo>
                <a:cubicBezTo>
                  <a:pt x="2910" y="15158"/>
                  <a:pt x="6442" y="18690"/>
                  <a:pt x="10800" y="18690"/>
                </a:cubicBezTo>
                <a:cubicBezTo>
                  <a:pt x="15158" y="18690"/>
                  <a:pt x="18690" y="15158"/>
                  <a:pt x="18690" y="10800"/>
                </a:cubicBezTo>
                <a:cubicBezTo>
                  <a:pt x="18690" y="6442"/>
                  <a:pt x="15158" y="2910"/>
                  <a:pt x="10800" y="2910"/>
                </a:cubicBezTo>
                <a:cubicBezTo>
                  <a:pt x="6442" y="2910"/>
                  <a:pt x="2910" y="6442"/>
                  <a:pt x="291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8" name="AutoShape 21"/>
          <p:cNvSpPr>
            <a:spLocks noChangeArrowheads="1"/>
          </p:cNvSpPr>
          <p:nvPr/>
        </p:nvSpPr>
        <p:spPr bwMode="auto">
          <a:xfrm>
            <a:off x="3132138" y="1557338"/>
            <a:ext cx="720725" cy="649287"/>
          </a:xfrm>
          <a:custGeom>
            <a:avLst/>
            <a:gdLst>
              <a:gd name="T0" fmla="*/ 401210123 w 21600"/>
              <a:gd name="T1" fmla="*/ 0 h 21600"/>
              <a:gd name="T2" fmla="*/ 117501832 w 21600"/>
              <a:gd name="T3" fmla="*/ 85910439 h 21600"/>
              <a:gd name="T4" fmla="*/ 0 w 21600"/>
              <a:gd name="T5" fmla="*/ 293341344 h 21600"/>
              <a:gd name="T6" fmla="*/ 117501832 w 21600"/>
              <a:gd name="T7" fmla="*/ 500771376 h 21600"/>
              <a:gd name="T8" fmla="*/ 401210123 w 21600"/>
              <a:gd name="T9" fmla="*/ 586681816 h 21600"/>
              <a:gd name="T10" fmla="*/ 684917280 w 21600"/>
              <a:gd name="T11" fmla="*/ 500771376 h 21600"/>
              <a:gd name="T12" fmla="*/ 802419112 w 21600"/>
              <a:gd name="T13" fmla="*/ 293341344 h 21600"/>
              <a:gd name="T14" fmla="*/ 684917280 w 21600"/>
              <a:gd name="T15" fmla="*/ 8591043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910" y="10800"/>
                </a:moveTo>
                <a:cubicBezTo>
                  <a:pt x="2910" y="15158"/>
                  <a:pt x="6442" y="18690"/>
                  <a:pt x="10800" y="18690"/>
                </a:cubicBezTo>
                <a:cubicBezTo>
                  <a:pt x="15158" y="18690"/>
                  <a:pt x="18690" y="15158"/>
                  <a:pt x="18690" y="10800"/>
                </a:cubicBezTo>
                <a:cubicBezTo>
                  <a:pt x="18690" y="6442"/>
                  <a:pt x="15158" y="2910"/>
                  <a:pt x="10800" y="2910"/>
                </a:cubicBezTo>
                <a:cubicBezTo>
                  <a:pt x="6442" y="2910"/>
                  <a:pt x="2910" y="6442"/>
                  <a:pt x="291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9" name="AutoShape 22"/>
          <p:cNvSpPr>
            <a:spLocks noChangeArrowheads="1"/>
          </p:cNvSpPr>
          <p:nvPr/>
        </p:nvSpPr>
        <p:spPr bwMode="auto">
          <a:xfrm>
            <a:off x="2195513" y="1557338"/>
            <a:ext cx="720725" cy="649287"/>
          </a:xfrm>
          <a:custGeom>
            <a:avLst/>
            <a:gdLst>
              <a:gd name="T0" fmla="*/ 401210123 w 21600"/>
              <a:gd name="T1" fmla="*/ 0 h 21600"/>
              <a:gd name="T2" fmla="*/ 117501832 w 21600"/>
              <a:gd name="T3" fmla="*/ 85910439 h 21600"/>
              <a:gd name="T4" fmla="*/ 0 w 21600"/>
              <a:gd name="T5" fmla="*/ 293341344 h 21600"/>
              <a:gd name="T6" fmla="*/ 117501832 w 21600"/>
              <a:gd name="T7" fmla="*/ 500771376 h 21600"/>
              <a:gd name="T8" fmla="*/ 401210123 w 21600"/>
              <a:gd name="T9" fmla="*/ 586681816 h 21600"/>
              <a:gd name="T10" fmla="*/ 684917280 w 21600"/>
              <a:gd name="T11" fmla="*/ 500771376 h 21600"/>
              <a:gd name="T12" fmla="*/ 802419112 w 21600"/>
              <a:gd name="T13" fmla="*/ 293341344 h 21600"/>
              <a:gd name="T14" fmla="*/ 684917280 w 21600"/>
              <a:gd name="T15" fmla="*/ 8591043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910" y="10800"/>
                </a:moveTo>
                <a:cubicBezTo>
                  <a:pt x="2910" y="15158"/>
                  <a:pt x="6442" y="18690"/>
                  <a:pt x="10800" y="18690"/>
                </a:cubicBezTo>
                <a:cubicBezTo>
                  <a:pt x="15158" y="18690"/>
                  <a:pt x="18690" y="15158"/>
                  <a:pt x="18690" y="10800"/>
                </a:cubicBezTo>
                <a:cubicBezTo>
                  <a:pt x="18690" y="6442"/>
                  <a:pt x="15158" y="2910"/>
                  <a:pt x="10800" y="2910"/>
                </a:cubicBezTo>
                <a:cubicBezTo>
                  <a:pt x="6442" y="2910"/>
                  <a:pt x="2910" y="6442"/>
                  <a:pt x="291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0" name="AutoShape 23"/>
          <p:cNvSpPr>
            <a:spLocks noChangeArrowheads="1"/>
          </p:cNvSpPr>
          <p:nvPr/>
        </p:nvSpPr>
        <p:spPr bwMode="auto">
          <a:xfrm>
            <a:off x="1258888" y="1557338"/>
            <a:ext cx="720725" cy="649287"/>
          </a:xfrm>
          <a:custGeom>
            <a:avLst/>
            <a:gdLst>
              <a:gd name="T0" fmla="*/ 401210123 w 21600"/>
              <a:gd name="T1" fmla="*/ 0 h 21600"/>
              <a:gd name="T2" fmla="*/ 117501832 w 21600"/>
              <a:gd name="T3" fmla="*/ 85910439 h 21600"/>
              <a:gd name="T4" fmla="*/ 0 w 21600"/>
              <a:gd name="T5" fmla="*/ 293341344 h 21600"/>
              <a:gd name="T6" fmla="*/ 117501832 w 21600"/>
              <a:gd name="T7" fmla="*/ 500771376 h 21600"/>
              <a:gd name="T8" fmla="*/ 401210123 w 21600"/>
              <a:gd name="T9" fmla="*/ 586681816 h 21600"/>
              <a:gd name="T10" fmla="*/ 684917280 w 21600"/>
              <a:gd name="T11" fmla="*/ 500771376 h 21600"/>
              <a:gd name="T12" fmla="*/ 802419112 w 21600"/>
              <a:gd name="T13" fmla="*/ 293341344 h 21600"/>
              <a:gd name="T14" fmla="*/ 684917280 w 21600"/>
              <a:gd name="T15" fmla="*/ 8591043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910" y="10800"/>
                </a:moveTo>
                <a:cubicBezTo>
                  <a:pt x="2910" y="15158"/>
                  <a:pt x="6442" y="18690"/>
                  <a:pt x="10800" y="18690"/>
                </a:cubicBezTo>
                <a:cubicBezTo>
                  <a:pt x="15158" y="18690"/>
                  <a:pt x="18690" y="15158"/>
                  <a:pt x="18690" y="10800"/>
                </a:cubicBezTo>
                <a:cubicBezTo>
                  <a:pt x="18690" y="6442"/>
                  <a:pt x="15158" y="2910"/>
                  <a:pt x="10800" y="2910"/>
                </a:cubicBezTo>
                <a:cubicBezTo>
                  <a:pt x="6442" y="2910"/>
                  <a:pt x="2910" y="6442"/>
                  <a:pt x="291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1" name="AutoShape 24"/>
          <p:cNvSpPr>
            <a:spLocks noChangeArrowheads="1"/>
          </p:cNvSpPr>
          <p:nvPr/>
        </p:nvSpPr>
        <p:spPr bwMode="auto">
          <a:xfrm>
            <a:off x="7667625" y="1557338"/>
            <a:ext cx="720725" cy="649287"/>
          </a:xfrm>
          <a:custGeom>
            <a:avLst/>
            <a:gdLst>
              <a:gd name="T0" fmla="*/ 401210123 w 21600"/>
              <a:gd name="T1" fmla="*/ 0 h 21600"/>
              <a:gd name="T2" fmla="*/ 117501832 w 21600"/>
              <a:gd name="T3" fmla="*/ 85910439 h 21600"/>
              <a:gd name="T4" fmla="*/ 0 w 21600"/>
              <a:gd name="T5" fmla="*/ 293341344 h 21600"/>
              <a:gd name="T6" fmla="*/ 117501832 w 21600"/>
              <a:gd name="T7" fmla="*/ 500771376 h 21600"/>
              <a:gd name="T8" fmla="*/ 401210123 w 21600"/>
              <a:gd name="T9" fmla="*/ 586681816 h 21600"/>
              <a:gd name="T10" fmla="*/ 684917280 w 21600"/>
              <a:gd name="T11" fmla="*/ 500771376 h 21600"/>
              <a:gd name="T12" fmla="*/ 802419112 w 21600"/>
              <a:gd name="T13" fmla="*/ 293341344 h 21600"/>
              <a:gd name="T14" fmla="*/ 684917280 w 21600"/>
              <a:gd name="T15" fmla="*/ 8591043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910" y="10800"/>
                </a:moveTo>
                <a:cubicBezTo>
                  <a:pt x="2910" y="15158"/>
                  <a:pt x="6442" y="18690"/>
                  <a:pt x="10800" y="18690"/>
                </a:cubicBezTo>
                <a:cubicBezTo>
                  <a:pt x="15158" y="18690"/>
                  <a:pt x="18690" y="15158"/>
                  <a:pt x="18690" y="10800"/>
                </a:cubicBezTo>
                <a:cubicBezTo>
                  <a:pt x="18690" y="6442"/>
                  <a:pt x="15158" y="2910"/>
                  <a:pt x="10800" y="2910"/>
                </a:cubicBezTo>
                <a:cubicBezTo>
                  <a:pt x="6442" y="2910"/>
                  <a:pt x="2910" y="6442"/>
                  <a:pt x="291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2" name="AutoShape 25"/>
          <p:cNvSpPr>
            <a:spLocks noChangeArrowheads="1"/>
          </p:cNvSpPr>
          <p:nvPr/>
        </p:nvSpPr>
        <p:spPr bwMode="auto">
          <a:xfrm>
            <a:off x="6732588" y="1557338"/>
            <a:ext cx="720725" cy="649287"/>
          </a:xfrm>
          <a:custGeom>
            <a:avLst/>
            <a:gdLst>
              <a:gd name="T0" fmla="*/ 401210123 w 21600"/>
              <a:gd name="T1" fmla="*/ 0 h 21600"/>
              <a:gd name="T2" fmla="*/ 117501832 w 21600"/>
              <a:gd name="T3" fmla="*/ 85910439 h 21600"/>
              <a:gd name="T4" fmla="*/ 0 w 21600"/>
              <a:gd name="T5" fmla="*/ 293341344 h 21600"/>
              <a:gd name="T6" fmla="*/ 117501832 w 21600"/>
              <a:gd name="T7" fmla="*/ 500771376 h 21600"/>
              <a:gd name="T8" fmla="*/ 401210123 w 21600"/>
              <a:gd name="T9" fmla="*/ 586681816 h 21600"/>
              <a:gd name="T10" fmla="*/ 684917280 w 21600"/>
              <a:gd name="T11" fmla="*/ 500771376 h 21600"/>
              <a:gd name="T12" fmla="*/ 802419112 w 21600"/>
              <a:gd name="T13" fmla="*/ 293341344 h 21600"/>
              <a:gd name="T14" fmla="*/ 684917280 w 21600"/>
              <a:gd name="T15" fmla="*/ 8591043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910" y="10800"/>
                </a:moveTo>
                <a:cubicBezTo>
                  <a:pt x="2910" y="15158"/>
                  <a:pt x="6442" y="18690"/>
                  <a:pt x="10800" y="18690"/>
                </a:cubicBezTo>
                <a:cubicBezTo>
                  <a:pt x="15158" y="18690"/>
                  <a:pt x="18690" y="15158"/>
                  <a:pt x="18690" y="10800"/>
                </a:cubicBezTo>
                <a:cubicBezTo>
                  <a:pt x="18690" y="6442"/>
                  <a:pt x="15158" y="2910"/>
                  <a:pt x="10800" y="2910"/>
                </a:cubicBezTo>
                <a:cubicBezTo>
                  <a:pt x="6442" y="2910"/>
                  <a:pt x="2910" y="6442"/>
                  <a:pt x="291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3" name="Text Box 26"/>
          <p:cNvSpPr txBox="1">
            <a:spLocks noChangeArrowheads="1"/>
          </p:cNvSpPr>
          <p:nvPr/>
        </p:nvSpPr>
        <p:spPr bwMode="auto">
          <a:xfrm>
            <a:off x="539750" y="1557338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/>
              <a:t>1</a:t>
            </a:r>
          </a:p>
        </p:txBody>
      </p:sp>
      <p:sp>
        <p:nvSpPr>
          <p:cNvPr id="3101" name="Oval 29"/>
          <p:cNvSpPr>
            <a:spLocks noChangeArrowheads="1"/>
          </p:cNvSpPr>
          <p:nvPr/>
        </p:nvSpPr>
        <p:spPr bwMode="auto">
          <a:xfrm>
            <a:off x="900113" y="3213100"/>
            <a:ext cx="792162" cy="720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7</a:t>
            </a:r>
          </a:p>
        </p:txBody>
      </p:sp>
      <p:sp>
        <p:nvSpPr>
          <p:cNvPr id="3102" name="Oval 30"/>
          <p:cNvSpPr>
            <a:spLocks noChangeArrowheads="1"/>
          </p:cNvSpPr>
          <p:nvPr/>
        </p:nvSpPr>
        <p:spPr bwMode="auto">
          <a:xfrm>
            <a:off x="7524750" y="2565400"/>
            <a:ext cx="792163" cy="720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3</a:t>
            </a:r>
          </a:p>
        </p:txBody>
      </p:sp>
      <p:sp>
        <p:nvSpPr>
          <p:cNvPr id="3103" name="Oval 31"/>
          <p:cNvSpPr>
            <a:spLocks noChangeArrowheads="1"/>
          </p:cNvSpPr>
          <p:nvPr/>
        </p:nvSpPr>
        <p:spPr bwMode="auto">
          <a:xfrm>
            <a:off x="1979613" y="2636838"/>
            <a:ext cx="792162" cy="720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9</a:t>
            </a:r>
          </a:p>
        </p:txBody>
      </p:sp>
      <p:sp>
        <p:nvSpPr>
          <p:cNvPr id="3104" name="Oval 32"/>
          <p:cNvSpPr>
            <a:spLocks noChangeArrowheads="1"/>
          </p:cNvSpPr>
          <p:nvPr/>
        </p:nvSpPr>
        <p:spPr bwMode="auto">
          <a:xfrm>
            <a:off x="2843213" y="3284538"/>
            <a:ext cx="792162" cy="720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5</a:t>
            </a:r>
          </a:p>
        </p:txBody>
      </p:sp>
      <p:sp>
        <p:nvSpPr>
          <p:cNvPr id="3105" name="Oval 33"/>
          <p:cNvSpPr>
            <a:spLocks noChangeArrowheads="1"/>
          </p:cNvSpPr>
          <p:nvPr/>
        </p:nvSpPr>
        <p:spPr bwMode="auto">
          <a:xfrm>
            <a:off x="3851275" y="2492375"/>
            <a:ext cx="792163" cy="720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6</a:t>
            </a:r>
          </a:p>
        </p:txBody>
      </p:sp>
      <p:sp>
        <p:nvSpPr>
          <p:cNvPr id="3106" name="Oval 34"/>
          <p:cNvSpPr>
            <a:spLocks noChangeArrowheads="1"/>
          </p:cNvSpPr>
          <p:nvPr/>
        </p:nvSpPr>
        <p:spPr bwMode="auto">
          <a:xfrm>
            <a:off x="4572000" y="3213100"/>
            <a:ext cx="792163" cy="720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8</a:t>
            </a:r>
          </a:p>
        </p:txBody>
      </p:sp>
      <p:sp>
        <p:nvSpPr>
          <p:cNvPr id="3107" name="Oval 35"/>
          <p:cNvSpPr>
            <a:spLocks noChangeArrowheads="1"/>
          </p:cNvSpPr>
          <p:nvPr/>
        </p:nvSpPr>
        <p:spPr bwMode="auto">
          <a:xfrm>
            <a:off x="5724525" y="2565400"/>
            <a:ext cx="792163" cy="720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4</a:t>
            </a:r>
          </a:p>
        </p:txBody>
      </p:sp>
      <p:sp>
        <p:nvSpPr>
          <p:cNvPr id="3108" name="Oval 36"/>
          <p:cNvSpPr>
            <a:spLocks noChangeArrowheads="1"/>
          </p:cNvSpPr>
          <p:nvPr/>
        </p:nvSpPr>
        <p:spPr bwMode="auto">
          <a:xfrm>
            <a:off x="6516688" y="3284538"/>
            <a:ext cx="792162" cy="720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2</a:t>
            </a:r>
          </a:p>
        </p:txBody>
      </p:sp>
      <p:pic>
        <p:nvPicPr>
          <p:cNvPr id="40982" name="Picture 40" descr="11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76700"/>
            <a:ext cx="20161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4798E-6 L -0.57882 -0.2517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41" y="-12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83237E-6 L -0.58664 -0.1470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0" y="-7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4624E-6 L -0.28351 -0.146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-7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4798E-6 L 0.12222 -0.2517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-12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32948E-6 L 0.10642 -0.1364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6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-2.42775E-6 L 0.5276 -0.2413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-12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42775E-6 L 0.23246 -0.2413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12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79191E-6 L 0.61823 -0.157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3" y="-7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101" grpId="0" animBg="1"/>
      <p:bldP spid="3102" grpId="0" animBg="1"/>
      <p:bldP spid="3103" grpId="0" animBg="1"/>
      <p:bldP spid="3104" grpId="0" animBg="1"/>
      <p:bldP spid="3105" grpId="0" animBg="1"/>
      <p:bldP spid="3106" grpId="0" animBg="1"/>
      <p:bldP spid="3107" grpId="0" animBg="1"/>
      <p:bldP spid="31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latin typeface="Times New Roman" panose="02020603050405020304" pitchFamily="18" charset="0"/>
              </a:rPr>
              <a:t>Помоги белочке посчитать грибы в корзине.</a:t>
            </a:r>
          </a:p>
        </p:txBody>
      </p:sp>
      <p:pic>
        <p:nvPicPr>
          <p:cNvPr id="41987" name="Picture 3"/>
          <p:cNvPicPr preferRelativeResize="0">
            <a:picLocks noGrp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3644900"/>
            <a:ext cx="2249488" cy="2792413"/>
          </a:xfrm>
          <a:noFill/>
        </p:spPr>
      </p:pic>
      <p:sp>
        <p:nvSpPr>
          <p:cNvPr id="41988" name="AutoShape 8"/>
          <p:cNvSpPr>
            <a:spLocks noChangeAspect="1" noChangeArrowheads="1"/>
          </p:cNvSpPr>
          <p:nvPr/>
        </p:nvSpPr>
        <p:spPr bwMode="auto">
          <a:xfrm>
            <a:off x="1908175" y="2420938"/>
            <a:ext cx="12382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2000">
              <a:latin typeface="Arial" panose="020B0604020202020204" pitchFamily="34" charset="0"/>
            </a:endParaRPr>
          </a:p>
        </p:txBody>
      </p:sp>
      <p:pic>
        <p:nvPicPr>
          <p:cNvPr id="4198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90988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090988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19446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84313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Oval 18"/>
          <p:cNvSpPr>
            <a:spLocks noChangeArrowheads="1"/>
          </p:cNvSpPr>
          <p:nvPr/>
        </p:nvSpPr>
        <p:spPr bwMode="auto">
          <a:xfrm>
            <a:off x="1042988" y="2349500"/>
            <a:ext cx="144462" cy="2873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41995" name="Oval 19"/>
          <p:cNvSpPr>
            <a:spLocks noChangeArrowheads="1"/>
          </p:cNvSpPr>
          <p:nvPr/>
        </p:nvSpPr>
        <p:spPr bwMode="auto">
          <a:xfrm>
            <a:off x="900113" y="2205038"/>
            <a:ext cx="433387" cy="144462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41996" name="Oval 27"/>
          <p:cNvSpPr>
            <a:spLocks noChangeArrowheads="1"/>
          </p:cNvSpPr>
          <p:nvPr/>
        </p:nvSpPr>
        <p:spPr bwMode="auto">
          <a:xfrm>
            <a:off x="1476375" y="2133600"/>
            <a:ext cx="433388" cy="144463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41997" name="Oval 28"/>
          <p:cNvSpPr>
            <a:spLocks noChangeArrowheads="1"/>
          </p:cNvSpPr>
          <p:nvPr/>
        </p:nvSpPr>
        <p:spPr bwMode="auto">
          <a:xfrm>
            <a:off x="3132138" y="2133600"/>
            <a:ext cx="433387" cy="144463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41998" name="Oval 29"/>
          <p:cNvSpPr>
            <a:spLocks noChangeArrowheads="1"/>
          </p:cNvSpPr>
          <p:nvPr/>
        </p:nvSpPr>
        <p:spPr bwMode="auto">
          <a:xfrm>
            <a:off x="3635375" y="2276475"/>
            <a:ext cx="433388" cy="144463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41999" name="Oval 30"/>
          <p:cNvSpPr>
            <a:spLocks noChangeArrowheads="1"/>
          </p:cNvSpPr>
          <p:nvPr/>
        </p:nvSpPr>
        <p:spPr bwMode="auto">
          <a:xfrm>
            <a:off x="4140200" y="2205038"/>
            <a:ext cx="433388" cy="144462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42000" name="Oval 31"/>
          <p:cNvSpPr>
            <a:spLocks noChangeArrowheads="1"/>
          </p:cNvSpPr>
          <p:nvPr/>
        </p:nvSpPr>
        <p:spPr bwMode="auto">
          <a:xfrm>
            <a:off x="5508625" y="2205038"/>
            <a:ext cx="433388" cy="144462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42001" name="Oval 32"/>
          <p:cNvSpPr>
            <a:spLocks noChangeArrowheads="1"/>
          </p:cNvSpPr>
          <p:nvPr/>
        </p:nvSpPr>
        <p:spPr bwMode="auto">
          <a:xfrm>
            <a:off x="5940425" y="2276475"/>
            <a:ext cx="433388" cy="144463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42002" name="Oval 33"/>
          <p:cNvSpPr>
            <a:spLocks noChangeArrowheads="1"/>
          </p:cNvSpPr>
          <p:nvPr/>
        </p:nvSpPr>
        <p:spPr bwMode="auto">
          <a:xfrm>
            <a:off x="6084888" y="1916113"/>
            <a:ext cx="433387" cy="144462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42003" name="Oval 34"/>
          <p:cNvSpPr>
            <a:spLocks noChangeArrowheads="1"/>
          </p:cNvSpPr>
          <p:nvPr/>
        </p:nvSpPr>
        <p:spPr bwMode="auto">
          <a:xfrm>
            <a:off x="6443663" y="2276475"/>
            <a:ext cx="433387" cy="144463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42004" name="Oval 35"/>
          <p:cNvSpPr>
            <a:spLocks noChangeArrowheads="1"/>
          </p:cNvSpPr>
          <p:nvPr/>
        </p:nvSpPr>
        <p:spPr bwMode="auto">
          <a:xfrm>
            <a:off x="971550" y="4652963"/>
            <a:ext cx="433388" cy="144462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42005" name="Oval 36"/>
          <p:cNvSpPr>
            <a:spLocks noChangeArrowheads="1"/>
          </p:cNvSpPr>
          <p:nvPr/>
        </p:nvSpPr>
        <p:spPr bwMode="auto">
          <a:xfrm>
            <a:off x="1547813" y="4797425"/>
            <a:ext cx="433387" cy="144463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42006" name="Oval 37"/>
          <p:cNvSpPr>
            <a:spLocks noChangeArrowheads="1"/>
          </p:cNvSpPr>
          <p:nvPr/>
        </p:nvSpPr>
        <p:spPr bwMode="auto">
          <a:xfrm>
            <a:off x="2051050" y="4652963"/>
            <a:ext cx="433388" cy="144462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42007" name="Oval 38"/>
          <p:cNvSpPr>
            <a:spLocks noChangeArrowheads="1"/>
          </p:cNvSpPr>
          <p:nvPr/>
        </p:nvSpPr>
        <p:spPr bwMode="auto">
          <a:xfrm>
            <a:off x="2411413" y="4724400"/>
            <a:ext cx="433387" cy="144463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42008" name="Oval 39"/>
          <p:cNvSpPr>
            <a:spLocks noChangeArrowheads="1"/>
          </p:cNvSpPr>
          <p:nvPr/>
        </p:nvSpPr>
        <p:spPr bwMode="auto">
          <a:xfrm>
            <a:off x="1258888" y="4941888"/>
            <a:ext cx="433387" cy="144462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42009" name="Oval 43"/>
          <p:cNvSpPr>
            <a:spLocks noChangeArrowheads="1"/>
          </p:cNvSpPr>
          <p:nvPr/>
        </p:nvSpPr>
        <p:spPr bwMode="auto">
          <a:xfrm>
            <a:off x="3276600" y="2276475"/>
            <a:ext cx="144463" cy="2873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42010" name="Oval 44"/>
          <p:cNvSpPr>
            <a:spLocks noChangeArrowheads="1"/>
          </p:cNvSpPr>
          <p:nvPr/>
        </p:nvSpPr>
        <p:spPr bwMode="auto">
          <a:xfrm>
            <a:off x="3779838" y="2420938"/>
            <a:ext cx="144462" cy="2873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42011" name="Oval 45"/>
          <p:cNvSpPr>
            <a:spLocks noChangeArrowheads="1"/>
          </p:cNvSpPr>
          <p:nvPr/>
        </p:nvSpPr>
        <p:spPr bwMode="auto">
          <a:xfrm>
            <a:off x="4284663" y="2349500"/>
            <a:ext cx="144462" cy="2873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42012" name="Oval 46"/>
          <p:cNvSpPr>
            <a:spLocks noChangeArrowheads="1"/>
          </p:cNvSpPr>
          <p:nvPr/>
        </p:nvSpPr>
        <p:spPr bwMode="auto">
          <a:xfrm>
            <a:off x="5651500" y="2349500"/>
            <a:ext cx="144463" cy="2873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42013" name="Oval 47"/>
          <p:cNvSpPr>
            <a:spLocks noChangeArrowheads="1"/>
          </p:cNvSpPr>
          <p:nvPr/>
        </p:nvSpPr>
        <p:spPr bwMode="auto">
          <a:xfrm>
            <a:off x="6084888" y="2420938"/>
            <a:ext cx="144462" cy="2873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42014" name="Oval 48"/>
          <p:cNvSpPr>
            <a:spLocks noChangeArrowheads="1"/>
          </p:cNvSpPr>
          <p:nvPr/>
        </p:nvSpPr>
        <p:spPr bwMode="auto">
          <a:xfrm>
            <a:off x="6227763" y="2060575"/>
            <a:ext cx="144462" cy="2873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42015" name="Oval 49"/>
          <p:cNvSpPr>
            <a:spLocks noChangeArrowheads="1"/>
          </p:cNvSpPr>
          <p:nvPr/>
        </p:nvSpPr>
        <p:spPr bwMode="auto">
          <a:xfrm>
            <a:off x="6588125" y="2349500"/>
            <a:ext cx="144463" cy="2873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42016" name="Oval 50"/>
          <p:cNvSpPr>
            <a:spLocks noChangeArrowheads="1"/>
          </p:cNvSpPr>
          <p:nvPr/>
        </p:nvSpPr>
        <p:spPr bwMode="auto">
          <a:xfrm>
            <a:off x="2195513" y="4797425"/>
            <a:ext cx="144462" cy="2873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42017" name="Oval 51"/>
          <p:cNvSpPr>
            <a:spLocks noChangeArrowheads="1"/>
          </p:cNvSpPr>
          <p:nvPr/>
        </p:nvSpPr>
        <p:spPr bwMode="auto">
          <a:xfrm>
            <a:off x="2555875" y="4868863"/>
            <a:ext cx="144463" cy="2873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42018" name="Oval 52"/>
          <p:cNvSpPr>
            <a:spLocks noChangeArrowheads="1"/>
          </p:cNvSpPr>
          <p:nvPr/>
        </p:nvSpPr>
        <p:spPr bwMode="auto">
          <a:xfrm>
            <a:off x="1692275" y="4941888"/>
            <a:ext cx="144463" cy="2873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42019" name="Oval 53"/>
          <p:cNvSpPr>
            <a:spLocks noChangeArrowheads="1"/>
          </p:cNvSpPr>
          <p:nvPr/>
        </p:nvSpPr>
        <p:spPr bwMode="auto">
          <a:xfrm>
            <a:off x="1116013" y="4797425"/>
            <a:ext cx="144462" cy="2873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42020" name="Oval 54"/>
          <p:cNvSpPr>
            <a:spLocks noChangeArrowheads="1"/>
          </p:cNvSpPr>
          <p:nvPr/>
        </p:nvSpPr>
        <p:spPr bwMode="auto">
          <a:xfrm>
            <a:off x="1403350" y="5013325"/>
            <a:ext cx="144463" cy="2873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42021" name="Oval 55"/>
          <p:cNvSpPr>
            <a:spLocks noChangeArrowheads="1"/>
          </p:cNvSpPr>
          <p:nvPr/>
        </p:nvSpPr>
        <p:spPr bwMode="auto">
          <a:xfrm>
            <a:off x="1619250" y="2276475"/>
            <a:ext cx="144463" cy="2873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17465" name="Oval 57"/>
          <p:cNvSpPr>
            <a:spLocks noChangeArrowheads="1"/>
          </p:cNvSpPr>
          <p:nvPr/>
        </p:nvSpPr>
        <p:spPr bwMode="auto">
          <a:xfrm>
            <a:off x="1187450" y="2781300"/>
            <a:ext cx="431800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2</a:t>
            </a:r>
          </a:p>
        </p:txBody>
      </p:sp>
      <p:sp>
        <p:nvSpPr>
          <p:cNvPr id="17466" name="Oval 58"/>
          <p:cNvSpPr>
            <a:spLocks noChangeArrowheads="1"/>
          </p:cNvSpPr>
          <p:nvPr/>
        </p:nvSpPr>
        <p:spPr bwMode="auto">
          <a:xfrm>
            <a:off x="4284663" y="5445125"/>
            <a:ext cx="431800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?</a:t>
            </a:r>
          </a:p>
        </p:txBody>
      </p:sp>
      <p:sp>
        <p:nvSpPr>
          <p:cNvPr id="17467" name="Oval 59"/>
          <p:cNvSpPr>
            <a:spLocks noChangeArrowheads="1"/>
          </p:cNvSpPr>
          <p:nvPr/>
        </p:nvSpPr>
        <p:spPr bwMode="auto">
          <a:xfrm>
            <a:off x="1547813" y="5445125"/>
            <a:ext cx="431800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5</a:t>
            </a:r>
          </a:p>
        </p:txBody>
      </p:sp>
      <p:sp>
        <p:nvSpPr>
          <p:cNvPr id="17468" name="Oval 60"/>
          <p:cNvSpPr>
            <a:spLocks noChangeArrowheads="1"/>
          </p:cNvSpPr>
          <p:nvPr/>
        </p:nvSpPr>
        <p:spPr bwMode="auto">
          <a:xfrm>
            <a:off x="6011863" y="2781300"/>
            <a:ext cx="431800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4</a:t>
            </a:r>
          </a:p>
        </p:txBody>
      </p:sp>
      <p:sp>
        <p:nvSpPr>
          <p:cNvPr id="17469" name="Oval 61"/>
          <p:cNvSpPr>
            <a:spLocks noChangeArrowheads="1"/>
          </p:cNvSpPr>
          <p:nvPr/>
        </p:nvSpPr>
        <p:spPr bwMode="auto">
          <a:xfrm>
            <a:off x="3563938" y="2781300"/>
            <a:ext cx="431800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3</a:t>
            </a:r>
          </a:p>
        </p:txBody>
      </p:sp>
      <p:sp>
        <p:nvSpPr>
          <p:cNvPr id="17480" name="Oval 72"/>
          <p:cNvSpPr>
            <a:spLocks noChangeArrowheads="1"/>
          </p:cNvSpPr>
          <p:nvPr/>
        </p:nvSpPr>
        <p:spPr bwMode="auto">
          <a:xfrm>
            <a:off x="4284663" y="5445125"/>
            <a:ext cx="431800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65" grpId="0" animBg="1"/>
      <p:bldP spid="17466" grpId="0" animBg="1"/>
      <p:bldP spid="17467" grpId="0" animBg="1"/>
      <p:bldP spid="17468" grpId="0" animBg="1"/>
      <p:bldP spid="17469" grpId="0" animBg="1"/>
      <p:bldP spid="174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96888" y="476250"/>
            <a:ext cx="8229600" cy="1143000"/>
          </a:xfrm>
        </p:spPr>
        <p:txBody>
          <a:bodyPr/>
          <a:lstStyle/>
          <a:p>
            <a:r>
              <a:rPr lang="ru-RU" altLang="ru-RU" smtClean="0"/>
              <a:t>Помоги медвежонку ответить на вопросы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6F58CC5-8434-4030-9ED3-F970299FECD3}" type="slidenum">
              <a:rPr lang="ru-RU" altLang="ru-RU" sz="1200" b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 sz="1200" b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32175"/>
            <a:ext cx="198755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61963"/>
          </a:xfrm>
        </p:spPr>
        <p:txBody>
          <a:bodyPr>
            <a:spAutoFit/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 </a:t>
            </a:r>
            <a:r>
              <a:rPr lang="ru-RU" alt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дедушек  учится в нашем классе?</a:t>
            </a:r>
            <a:endParaRPr lang="ru-RU" altLang="ru-RU" sz="1800" b="1" smtClean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8313" y="2085975"/>
            <a:ext cx="72834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говорящих собак ты знаешь?</a:t>
            </a:r>
            <a:endParaRPr lang="ru-RU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66713" y="2547938"/>
            <a:ext cx="7993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 </a:t>
            </a:r>
            <a: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знакомых тебе кошек умеют вышивать?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563938" y="3432175"/>
            <a:ext cx="309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solidFill>
                  <a:srgbClr val="F36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(НИСКОЛЬКО)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Число 0. Цифра 0.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00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4400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5-конечная звезда 3"/>
          <p:cNvSpPr/>
          <p:nvPr/>
        </p:nvSpPr>
        <p:spPr bwMode="auto">
          <a:xfrm>
            <a:off x="4427538" y="2276475"/>
            <a:ext cx="215900" cy="2159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78035E-7 C -0.01025 0.0007 -0.02431 -0.00185 -0.03334 0.00833 C -0.04237 0.0185 -0.05 0.04162 -0.054 0.06127 C -0.05799 0.08093 -0.05782 0.10359 -0.05712 0.12671 C -0.05643 0.14983 -0.05382 0.18266 -0.04931 0.2007 C -0.0448 0.21873 -0.03976 0.22729 -0.03021 0.23468 C -0.02066 0.24208 -0.00139 0.24463 0.00781 0.24509 C 0.01701 0.24555 0.01944 0.24139 0.02534 0.23677 C 0.03125 0.23214 0.0375 0.22613 0.04288 0.21757 C 0.04826 0.20902 0.05416 0.19538 0.05711 0.1859 C 0.06006 0.17642 0.0592 0.17156 0.06024 0.1607 C 0.06128 0.14983 0.06388 0.13711 0.06336 0.12047 C 0.06284 0.10382 0.0618 0.07815 0.05711 0.06127 C 0.05243 0.0444 0.03958 0.02844 0.03489 0.01896 C 0.0302 0.00948 0.03402 0.00879 0.02847 0.00416 C 0.02291 -0.00046 0.01024 -0.00069 1.94444E-6 5.78035E-7 Z " pathEditMode="relative" ptsTypes="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Прямая соединительная линия 50"/>
          <p:cNvCxnSpPr/>
          <p:nvPr/>
        </p:nvCxnSpPr>
        <p:spPr>
          <a:xfrm rot="5400000">
            <a:off x="8822532" y="3144044"/>
            <a:ext cx="2159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42875" y="3179763"/>
            <a:ext cx="8786813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180307" y="3144044"/>
            <a:ext cx="2159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2132013" y="3144838"/>
            <a:ext cx="2159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071563" y="3459163"/>
            <a:ext cx="215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063" name="TextBox 40"/>
          <p:cNvSpPr txBox="1">
            <a:spLocks noChangeArrowheads="1"/>
          </p:cNvSpPr>
          <p:nvPr/>
        </p:nvSpPr>
        <p:spPr bwMode="auto">
          <a:xfrm>
            <a:off x="3000375" y="3459163"/>
            <a:ext cx="215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064" name="TextBox 45"/>
          <p:cNvSpPr txBox="1">
            <a:spLocks noChangeArrowheads="1"/>
          </p:cNvSpPr>
          <p:nvPr/>
        </p:nvSpPr>
        <p:spPr bwMode="auto">
          <a:xfrm>
            <a:off x="2109788" y="3459163"/>
            <a:ext cx="215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065" name="TextBox 46"/>
          <p:cNvSpPr txBox="1">
            <a:spLocks noChangeArrowheads="1"/>
          </p:cNvSpPr>
          <p:nvPr/>
        </p:nvSpPr>
        <p:spPr bwMode="auto">
          <a:xfrm>
            <a:off x="3929063" y="3459163"/>
            <a:ext cx="215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3082925" y="3144838"/>
            <a:ext cx="2159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7" name="TextBox 21"/>
          <p:cNvSpPr txBox="1">
            <a:spLocks noChangeArrowheads="1"/>
          </p:cNvSpPr>
          <p:nvPr/>
        </p:nvSpPr>
        <p:spPr bwMode="auto">
          <a:xfrm>
            <a:off x="4929188" y="3459163"/>
            <a:ext cx="215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3992563" y="3136900"/>
            <a:ext cx="2159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4893469" y="3144044"/>
            <a:ext cx="2159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0" name="Прямоугольник 31"/>
          <p:cNvSpPr>
            <a:spLocks noChangeArrowheads="1"/>
          </p:cNvSpPr>
          <p:nvPr/>
        </p:nvSpPr>
        <p:spPr bwMode="auto">
          <a:xfrm>
            <a:off x="6858000" y="3441700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071" name="TextBox 32"/>
          <p:cNvSpPr txBox="1">
            <a:spLocks noChangeArrowheads="1"/>
          </p:cNvSpPr>
          <p:nvPr/>
        </p:nvSpPr>
        <p:spPr bwMode="auto">
          <a:xfrm>
            <a:off x="5857875" y="3429000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072" name="Прямоугольник 29"/>
          <p:cNvSpPr>
            <a:spLocks noChangeArrowheads="1"/>
          </p:cNvSpPr>
          <p:nvPr/>
        </p:nvSpPr>
        <p:spPr bwMode="auto">
          <a:xfrm>
            <a:off x="7858125" y="3481388"/>
            <a:ext cx="365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>
            <a:off x="6893719" y="3144044"/>
            <a:ext cx="2159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5893594" y="3144044"/>
            <a:ext cx="2159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5" name="Прямоугольник 41"/>
          <p:cNvSpPr>
            <a:spLocks noChangeArrowheads="1"/>
          </p:cNvSpPr>
          <p:nvPr/>
        </p:nvSpPr>
        <p:spPr bwMode="auto">
          <a:xfrm>
            <a:off x="8715375" y="3441700"/>
            <a:ext cx="38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rot="5400000">
            <a:off x="7893844" y="3144044"/>
            <a:ext cx="2159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250032" y="3144044"/>
            <a:ext cx="2159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Дуга 66"/>
          <p:cNvSpPr/>
          <p:nvPr/>
        </p:nvSpPr>
        <p:spPr>
          <a:xfrm rot="2412072" flipH="1">
            <a:off x="163513" y="2884488"/>
            <a:ext cx="1458912" cy="1262062"/>
          </a:xfrm>
          <a:prstGeom prst="arc">
            <a:avLst/>
          </a:prstGeom>
          <a:ln w="28575">
            <a:solidFill>
              <a:srgbClr val="7030A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srgbClr val="7030A0"/>
              </a:solidFill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487363" y="2146300"/>
            <a:ext cx="788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45080" name="TextBox 68"/>
          <p:cNvSpPr txBox="1">
            <a:spLocks noChangeArrowheads="1"/>
          </p:cNvSpPr>
          <p:nvPr/>
        </p:nvSpPr>
        <p:spPr bwMode="auto">
          <a:xfrm>
            <a:off x="3738563" y="633413"/>
            <a:ext cx="4667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Расскажи, где стоит 0.</a:t>
            </a:r>
          </a:p>
        </p:txBody>
      </p:sp>
      <p:sp>
        <p:nvSpPr>
          <p:cNvPr id="43" name="Блок-схема: узел 42"/>
          <p:cNvSpPr/>
          <p:nvPr/>
        </p:nvSpPr>
        <p:spPr>
          <a:xfrm>
            <a:off x="311150" y="3092450"/>
            <a:ext cx="106363" cy="106363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Блок-схема: узел 43"/>
          <p:cNvSpPr/>
          <p:nvPr/>
        </p:nvSpPr>
        <p:spPr>
          <a:xfrm>
            <a:off x="1222375" y="3092450"/>
            <a:ext cx="107950" cy="106363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Солнце 78"/>
          <p:cNvSpPr/>
          <p:nvPr/>
        </p:nvSpPr>
        <p:spPr>
          <a:xfrm>
            <a:off x="1071563" y="2500313"/>
            <a:ext cx="428625" cy="428625"/>
          </a:xfrm>
          <a:prstGeom prst="sun">
            <a:avLst>
              <a:gd name="adj" fmla="val 35667"/>
            </a:avLst>
          </a:prstGeom>
          <a:solidFill>
            <a:srgbClr val="00B0F0"/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>
              <a:solidFill>
                <a:prstClr val="white"/>
              </a:solidFill>
            </a:endParaRPr>
          </a:p>
        </p:txBody>
      </p:sp>
      <p:pic>
        <p:nvPicPr>
          <p:cNvPr id="45084" name="Picture 7" descr="3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52450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7599" y="3186124"/>
            <a:ext cx="22975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 -0.01783 -0.01701 -0.03542 -0.02639 -0.04514 C -0.03576 -0.05486 -0.046 -0.06181 -0.05659 -0.05903 C -0.06718 -0.05625 -0.08229 -0.03959 -0.08958 -0.02894 C -0.09687 -0.01829 -0.0993 0.00046 -0.10086 0.00509 " pathEditMode="relative" ptsTypes="aaaaA">
                                      <p:cBhvr>
                                        <p:cTn id="2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8" grpId="0"/>
      <p:bldP spid="43" grpId="0" animBg="1"/>
      <p:bldP spid="44" grpId="0" animBg="1"/>
      <p:bldP spid="79" grpId="0" animBg="1"/>
      <p:bldP spid="79" grpId="1" animBg="1"/>
      <p:bldP spid="79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>
                <a:latin typeface="Arial" panose="020B0604020202020204" pitchFamily="34" charset="0"/>
              </a:rPr>
              <a:t>Что вам напоминает эта цифра?</a:t>
            </a:r>
          </a:p>
        </p:txBody>
      </p:sp>
      <p:pic>
        <p:nvPicPr>
          <p:cNvPr id="46083" name="Picture 5"/>
          <p:cNvPicPr preferRelativeResize="0">
            <a:picLocks noGrp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84313"/>
            <a:ext cx="1873250" cy="2305050"/>
          </a:xfrm>
          <a:noFill/>
        </p:spPr>
      </p:pic>
      <p:pic>
        <p:nvPicPr>
          <p:cNvPr id="46084" name="Picture 6" descr="11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12875"/>
            <a:ext cx="19875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7" descr="3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437063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5FA"/>
              </a:clrFrom>
              <a:clrTo>
                <a:srgbClr val="F7F5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437063"/>
            <a:ext cx="1536700" cy="2016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84313"/>
            <a:ext cx="266382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437063"/>
            <a:ext cx="1609725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1476375" y="3789363"/>
            <a:ext cx="0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4427538" y="3500438"/>
            <a:ext cx="0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7308850" y="3716338"/>
            <a:ext cx="0" cy="649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70" grpId="0" animBg="1"/>
      <p:bldP spid="19471" grpId="0" animBg="1"/>
      <p:bldP spid="194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smtClean="0">
                <a:latin typeface="Times New Roman" panose="02020603050405020304" pitchFamily="18" charset="0"/>
              </a:rPr>
              <a:t>Могу назвать его мячом,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smtClean="0">
                <a:latin typeface="Times New Roman" panose="02020603050405020304" pitchFamily="18" charset="0"/>
              </a:rPr>
              <a:t>А хочешь, дыркой назовём,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smtClean="0">
                <a:latin typeface="Times New Roman" panose="02020603050405020304" pitchFamily="18" charset="0"/>
              </a:rPr>
              <a:t>А можно бубликом,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smtClean="0">
                <a:latin typeface="Times New Roman" panose="02020603050405020304" pitchFamily="18" charset="0"/>
              </a:rPr>
              <a:t>Почти что кругленьким.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smtClean="0">
                <a:latin typeface="Times New Roman" panose="02020603050405020304" pitchFamily="18" charset="0"/>
              </a:rPr>
              <a:t>Но как его не назовём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smtClean="0">
                <a:latin typeface="Times New Roman" panose="02020603050405020304" pitchFamily="18" charset="0"/>
              </a:rPr>
              <a:t>Он называется нулём!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smtClean="0">
                <a:latin typeface="Times New Roman" panose="02020603050405020304" pitchFamily="18" charset="0"/>
              </a:rPr>
              <a:t>                       (Ф. Дагларджа)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400" smtClean="0">
              <a:latin typeface="Times New Roman" panose="02020603050405020304" pitchFamily="18" charset="0"/>
            </a:endParaRPr>
          </a:p>
        </p:txBody>
      </p:sp>
      <p:sp>
        <p:nvSpPr>
          <p:cNvPr id="21509" name="Rectangle 5"/>
          <p:cNvSpPr>
            <a:spLocks noGrp="1"/>
          </p:cNvSpPr>
          <p:nvPr>
            <p:ph type="body" sz="half" idx="2"/>
          </p:nvPr>
        </p:nvSpPr>
        <p:spPr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smtClean="0">
                <a:latin typeface="Times New Roman" panose="02020603050405020304" pitchFamily="18" charset="0"/>
              </a:rPr>
              <a:t>Цифра вроде буквы О –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smtClean="0">
                <a:latin typeface="Times New Roman" panose="02020603050405020304" pitchFamily="18" charset="0"/>
              </a:rPr>
              <a:t>Это ноль, иль ничего.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smtClean="0">
                <a:latin typeface="Times New Roman" panose="02020603050405020304" pitchFamily="18" charset="0"/>
              </a:rPr>
              <a:t>Круглый ноль такой хорошенький.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smtClean="0">
                <a:latin typeface="Times New Roman" panose="02020603050405020304" pitchFamily="18" charset="0"/>
              </a:rPr>
              <a:t>Но не значит ничегошеньки.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smtClean="0">
                <a:latin typeface="Times New Roman" panose="02020603050405020304" pitchFamily="18" charset="0"/>
              </a:rPr>
              <a:t>                             (С. Маршак)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400" smtClean="0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b="1" smtClean="0">
                <a:latin typeface="Times New Roman" panose="02020603050405020304" pitchFamily="18" charset="0"/>
              </a:rPr>
              <a:t>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96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7200" b="1" smtClean="0">
                <a:latin typeface="Times New Roman" panose="02020603050405020304" pitchFamily="18" charset="0"/>
              </a:rPr>
              <a:t>  </a:t>
            </a:r>
            <a:r>
              <a:rPr lang="ru-RU" altLang="ru-RU" sz="6000" b="1" smtClean="0">
                <a:latin typeface="Times New Roman" panose="02020603050405020304" pitchFamily="18" charset="0"/>
              </a:rPr>
              <a:t>        </a:t>
            </a:r>
            <a:r>
              <a:rPr lang="ru-RU" altLang="ru-RU" sz="1800" smtClean="0">
                <a:latin typeface="Times New Roman" panose="02020603050405020304" pitchFamily="18" charset="0"/>
              </a:rPr>
              <a:t>      </a:t>
            </a:r>
            <a:endParaRPr lang="ru-RU" altLang="ru-RU" sz="60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800" smtClean="0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30066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52963"/>
            <a:ext cx="12382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5364163" y="4508500"/>
            <a:ext cx="2376487" cy="1657350"/>
          </a:xfrm>
          <a:prstGeom prst="flowChartProcess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960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84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76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24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96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72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72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7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8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9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040"/>
                            </p:stCondLst>
                            <p:childTnLst>
                              <p:par>
                                <p:cTn id="10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080"/>
                            </p:stCondLst>
                            <p:childTnLst>
                              <p:par>
                                <p:cTn id="10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9" grpId="0" build="p" animBg="1"/>
      <p:bldP spid="215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C7AD03-EEE0-402C-BC89-1AB24758B41D}" type="slidenum">
              <a:rPr lang="ru-RU" altLang="ru-RU" sz="1200" b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9</a:t>
            </a:fld>
            <a:endParaRPr lang="ru-RU" altLang="ru-RU" sz="1200" b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4663"/>
            <a:ext cx="15430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31800"/>
            <a:ext cx="15430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58788"/>
            <a:ext cx="15430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58788"/>
            <a:ext cx="15430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458788"/>
            <a:ext cx="15430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2852738"/>
            <a:ext cx="1370013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2738438"/>
            <a:ext cx="13716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67013"/>
            <a:ext cx="13716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2727325"/>
            <a:ext cx="137160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4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4740275"/>
            <a:ext cx="1773237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4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4652963"/>
            <a:ext cx="18272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4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721225"/>
            <a:ext cx="1801813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4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776788"/>
            <a:ext cx="1625600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урок математики">
  <a:themeElements>
    <a:clrScheme name="нач.школа 1.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нач.школа 1.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нач.школа 1.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нач.школа 1.">
  <a:themeElements>
    <a:clrScheme name="нач.школа 1.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нач.школа 1.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нач.школа 1.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 математики</Template>
  <TotalTime>0</TotalTime>
  <Words>358</Words>
  <Application>Microsoft Office PowerPoint</Application>
  <PresentationFormat>Экран (4:3)</PresentationFormat>
  <Paragraphs>126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урок математики</vt:lpstr>
      <vt:lpstr>1_нач.школа 1.</vt:lpstr>
      <vt:lpstr>Официальная</vt:lpstr>
      <vt:lpstr>1_Официальная</vt:lpstr>
      <vt:lpstr>2_Официальная</vt:lpstr>
      <vt:lpstr>Урок математики  в 1 г классе</vt:lpstr>
      <vt:lpstr>Расставь цифры по местам.</vt:lpstr>
      <vt:lpstr>Помоги белочке посчитать грибы в корзине.</vt:lpstr>
      <vt:lpstr>Помоги медвежонку ответить на вопросы</vt:lpstr>
      <vt:lpstr>Число 0. Цифра 0.</vt:lpstr>
      <vt:lpstr>Презентация PowerPoint</vt:lpstr>
      <vt:lpstr>Что вам напоминает эта цифра?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 в 1 г классе</dc:title>
  <dc:creator>viktor</dc:creator>
  <dc:description>http://aida.ucoz.ru</dc:description>
  <cp:lastModifiedBy>viktor</cp:lastModifiedBy>
  <cp:revision>1</cp:revision>
  <dcterms:created xsi:type="dcterms:W3CDTF">2016-02-22T08:40:47Z</dcterms:created>
  <dcterms:modified xsi:type="dcterms:W3CDTF">2016-02-22T08:41:28Z</dcterms:modified>
</cp:coreProperties>
</file>