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12" autoAdjust="0"/>
  </p:normalViewPr>
  <p:slideViewPr>
    <p:cSldViewPr>
      <p:cViewPr varScale="1">
        <p:scale>
          <a:sx n="69" d="100"/>
          <a:sy n="69" d="100"/>
        </p:scale>
        <p:origin x="-90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D8D40-2012-4F5E-A1F3-E762F952DDFA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F1027-E865-40DA-B10F-8F34B448ED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9236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D8D40-2012-4F5E-A1F3-E762F952DDFA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F1027-E865-40DA-B10F-8F34B448ED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490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D8D40-2012-4F5E-A1F3-E762F952DDFA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F1027-E865-40DA-B10F-8F34B448ED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11879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D8D40-2012-4F5E-A1F3-E762F952DDFA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F1027-E865-40DA-B10F-8F34B448ED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7110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D8D40-2012-4F5E-A1F3-E762F952DDFA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F1027-E865-40DA-B10F-8F34B448ED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8454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D8D40-2012-4F5E-A1F3-E762F952DDFA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F1027-E865-40DA-B10F-8F34B448ED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1907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D8D40-2012-4F5E-A1F3-E762F952DDFA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F1027-E865-40DA-B10F-8F34B448ED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5937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D8D40-2012-4F5E-A1F3-E762F952DDFA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F1027-E865-40DA-B10F-8F34B448ED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7141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D8D40-2012-4F5E-A1F3-E762F952DDFA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F1027-E865-40DA-B10F-8F34B448ED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645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D8D40-2012-4F5E-A1F3-E762F952DDFA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F1027-E865-40DA-B10F-8F34B448ED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8710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D8D40-2012-4F5E-A1F3-E762F952DDFA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F1027-E865-40DA-B10F-8F34B448ED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3799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D8D40-2012-4F5E-A1F3-E762F952DDFA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6F1027-E865-40DA-B10F-8F34B448ED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2398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Работа над сложными уравнениями в начальной школе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Зыкова Анна Владимировна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16854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Упрощаем уравнение.</a:t>
            </a:r>
            <a:br>
              <a:rPr lang="ru-RU" b="1" dirty="0" smtClean="0"/>
            </a:br>
            <a:r>
              <a:rPr lang="ru-RU" b="1" dirty="0" smtClean="0"/>
              <a:t>Какое уравнение получили?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6600" dirty="0" smtClean="0"/>
          </a:p>
          <a:p>
            <a:pPr marL="0" indent="0" algn="ctr">
              <a:buNone/>
            </a:pPr>
            <a:r>
              <a:rPr lang="ru-RU" sz="6600" dirty="0" smtClean="0"/>
              <a:t>Х-16 </a:t>
            </a:r>
            <a:r>
              <a:rPr lang="ru-RU" sz="6600" dirty="0"/>
              <a:t>=44</a:t>
            </a:r>
          </a:p>
        </p:txBody>
      </p:sp>
    </p:spTree>
    <p:extLst>
      <p:ext uri="{BB962C8B-B14F-4D97-AF65-F5344CB8AC3E}">
        <p14:creationId xmlns:p14="http://schemas.microsoft.com/office/powerpoint/2010/main" xmlns="" val="50944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Простое уравнение .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Находим неизвестное уменьшаемое.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sz="6600" dirty="0" smtClean="0"/>
              <a:t>Х = 44+16</a:t>
            </a:r>
          </a:p>
          <a:p>
            <a:pPr marL="0" indent="0" algn="ctr">
              <a:buNone/>
            </a:pPr>
            <a:endParaRPr lang="ru-RU" sz="66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6885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Корень уравнения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       </a:t>
            </a:r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sz="6000" b="1" dirty="0"/>
              <a:t> </a:t>
            </a:r>
            <a:r>
              <a:rPr lang="ru-RU" sz="6000" b="1" dirty="0" smtClean="0"/>
              <a:t>               х = 60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xmlns="" val="584372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556792"/>
            <a:ext cx="8229600" cy="452596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Линия </a:t>
            </a:r>
            <a:r>
              <a:rPr lang="ru-RU" dirty="0"/>
              <a:t>уравнений и неравенств является стержнем алгебраического материала  школьного курса математики. Изучение уравнений в начальной школе носит пропедевтический характер. Поэтому очень важно подготовить детей в начальной школе к более глубокому изучению уравнений в старших классах.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В </a:t>
            </a:r>
            <a:r>
              <a:rPr lang="ru-RU" dirty="0"/>
              <a:t>4 классе учащиеся знакомятся с решением составных уравнений. Решение таких уравнений строится на качественном анализе выражения, стоящего в левой части уравнения: </a:t>
            </a:r>
          </a:p>
        </p:txBody>
      </p:sp>
    </p:spTree>
    <p:extLst>
      <p:ext uri="{BB962C8B-B14F-4D97-AF65-F5344CB8AC3E}">
        <p14:creationId xmlns:p14="http://schemas.microsoft.com/office/powerpoint/2010/main" xmlns="" val="1491205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Работа над сложными уравнениями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ru-RU" b="1" dirty="0"/>
              <a:t> 63:Х</a:t>
            </a:r>
            <a:r>
              <a:rPr lang="ru-RU" dirty="0"/>
              <a:t> = </a:t>
            </a:r>
            <a:r>
              <a:rPr lang="ru-RU" dirty="0" smtClean="0"/>
              <a:t>3</a:t>
            </a:r>
          </a:p>
          <a:p>
            <a:pPr marL="0" indent="0" algn="ctr">
              <a:buNone/>
            </a:pPr>
            <a:r>
              <a:rPr lang="ru-RU" b="1" dirty="0" smtClean="0"/>
              <a:t> </a:t>
            </a:r>
            <a:r>
              <a:rPr lang="ru-RU" b="1" dirty="0"/>
              <a:t>а-7</a:t>
            </a:r>
            <a:r>
              <a:rPr lang="ru-RU" dirty="0"/>
              <a:t> = 24 -</a:t>
            </a:r>
            <a:r>
              <a:rPr lang="ru-RU" dirty="0" smtClean="0"/>
              <a:t>8</a:t>
            </a:r>
          </a:p>
          <a:p>
            <a:pPr marL="0" indent="0" algn="ctr">
              <a:buNone/>
            </a:pPr>
            <a:r>
              <a:rPr lang="ru-RU" dirty="0" smtClean="0"/>
              <a:t>  </a:t>
            </a:r>
            <a:r>
              <a:rPr lang="ru-RU" b="1" dirty="0" smtClean="0"/>
              <a:t>(</a:t>
            </a:r>
            <a:r>
              <a:rPr lang="ru-RU" b="1" dirty="0"/>
              <a:t>Х-16) : 4</a:t>
            </a:r>
            <a:r>
              <a:rPr lang="ru-RU" dirty="0"/>
              <a:t> = </a:t>
            </a:r>
            <a:r>
              <a:rPr lang="ru-RU" dirty="0" smtClean="0"/>
              <a:t>11</a:t>
            </a:r>
          </a:p>
          <a:p>
            <a:pPr marL="0" indent="0" algn="ctr">
              <a:buNone/>
            </a:pPr>
            <a:endParaRPr lang="ru-RU" dirty="0"/>
          </a:p>
          <a:p>
            <a:r>
              <a:rPr lang="ru-RU" dirty="0" smtClean="0"/>
              <a:t>какие </a:t>
            </a:r>
            <a:r>
              <a:rPr lang="ru-RU" dirty="0"/>
              <a:t>действия указаны в выражении</a:t>
            </a:r>
          </a:p>
          <a:p>
            <a:r>
              <a:rPr lang="ru-RU" dirty="0" smtClean="0"/>
              <a:t>какое </a:t>
            </a:r>
            <a:r>
              <a:rPr lang="ru-RU" dirty="0"/>
              <a:t>действие выполняется последним</a:t>
            </a:r>
          </a:p>
          <a:p>
            <a:r>
              <a:rPr lang="ru-RU" dirty="0" smtClean="0"/>
              <a:t>как </a:t>
            </a:r>
            <a:r>
              <a:rPr lang="ru-RU" dirty="0"/>
              <a:t>читается запись этого выражения</a:t>
            </a:r>
          </a:p>
          <a:p>
            <a:r>
              <a:rPr lang="ru-RU" dirty="0" smtClean="0"/>
              <a:t>какому </a:t>
            </a:r>
            <a:r>
              <a:rPr lang="ru-RU" dirty="0"/>
              <a:t>компоненту этого действия принадлежит неизвестное </a:t>
            </a:r>
            <a:r>
              <a:rPr lang="ru-RU" dirty="0" smtClean="0"/>
              <a:t>число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dirty="0"/>
              <a:t>К этому времени учащиеся должны твердо овладеть следующими умениями</a:t>
            </a:r>
            <a:r>
              <a:rPr lang="ru-RU" dirty="0" smtClean="0"/>
              <a:t>: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dirty="0" smtClean="0"/>
              <a:t>решение </a:t>
            </a:r>
            <a:r>
              <a:rPr lang="ru-RU" dirty="0"/>
              <a:t>простых уравнений</a:t>
            </a:r>
          </a:p>
          <a:p>
            <a:r>
              <a:rPr lang="ru-RU" dirty="0" smtClean="0"/>
              <a:t>анализ </a:t>
            </a:r>
            <a:r>
              <a:rPr lang="ru-RU" dirty="0"/>
              <a:t>решений уравнений по компонентам действий</a:t>
            </a:r>
          </a:p>
          <a:p>
            <a:r>
              <a:rPr lang="ru-RU" dirty="0" smtClean="0"/>
              <a:t>чтение </a:t>
            </a:r>
            <a:r>
              <a:rPr lang="ru-RU" dirty="0"/>
              <a:t>записи выражений  в 2-3 действия</a:t>
            </a:r>
          </a:p>
          <a:p>
            <a:r>
              <a:rPr lang="ru-RU" dirty="0" smtClean="0"/>
              <a:t>порядок </a:t>
            </a:r>
            <a:r>
              <a:rPr lang="ru-RU" dirty="0"/>
              <a:t>выполнения действий в выражениях со скобками и без</a:t>
            </a:r>
          </a:p>
        </p:txBody>
      </p:sp>
    </p:spTree>
    <p:extLst>
      <p:ext uri="{BB962C8B-B14F-4D97-AF65-F5344CB8AC3E}">
        <p14:creationId xmlns:p14="http://schemas.microsoft.com/office/powerpoint/2010/main" xmlns="" val="228525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Классификация сложных уравнений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/>
              <a:t>Существует следующая классификация сложных уравнений:</a:t>
            </a:r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      Правая часть задается не числом, а выражением</a:t>
            </a:r>
          </a:p>
          <a:p>
            <a:pPr marL="0" indent="0">
              <a:buNone/>
            </a:pPr>
            <a:r>
              <a:rPr lang="ru-RU" dirty="0"/>
              <a:t>                                48 – Х = </a:t>
            </a:r>
            <a:r>
              <a:rPr lang="ru-RU" b="1" dirty="0"/>
              <a:t>16 + 9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2</a:t>
            </a:r>
            <a:r>
              <a:rPr lang="ru-RU" dirty="0"/>
              <a:t>)     Известный компонент задан выражением</a:t>
            </a:r>
          </a:p>
          <a:p>
            <a:pPr marL="0" indent="0">
              <a:buNone/>
            </a:pPr>
            <a:r>
              <a:rPr lang="ru-RU" dirty="0"/>
              <a:t>                                а– </a:t>
            </a:r>
            <a:r>
              <a:rPr lang="ru-RU" b="1" dirty="0"/>
              <a:t>( 60 – 14)</a:t>
            </a:r>
            <a:r>
              <a:rPr lang="ru-RU" dirty="0"/>
              <a:t>  = 27</a:t>
            </a:r>
          </a:p>
          <a:p>
            <a:pPr marL="0" indent="0">
              <a:buNone/>
            </a:pPr>
            <a:r>
              <a:rPr lang="ru-RU" dirty="0" smtClean="0"/>
              <a:t>3</a:t>
            </a:r>
            <a:r>
              <a:rPr lang="ru-RU" dirty="0"/>
              <a:t>)     Один из компонентов является выражением, включающим неизвестное число</a:t>
            </a:r>
          </a:p>
          <a:p>
            <a:pPr marL="0" indent="0">
              <a:buNone/>
            </a:pPr>
            <a:r>
              <a:rPr lang="ru-RU" dirty="0"/>
              <a:t>                               51 – </a:t>
            </a:r>
            <a:r>
              <a:rPr lang="ru-RU" b="1" dirty="0"/>
              <a:t>( Х+15)</a:t>
            </a:r>
            <a:r>
              <a:rPr lang="ru-RU" dirty="0"/>
              <a:t> = 20</a:t>
            </a:r>
          </a:p>
          <a:p>
            <a:pPr marL="0" indent="0">
              <a:buNone/>
            </a:pPr>
            <a:r>
              <a:rPr lang="ru-RU" dirty="0"/>
              <a:t>                                </a:t>
            </a:r>
            <a:r>
              <a:rPr lang="ru-RU" b="1" dirty="0"/>
              <a:t>(12-Х)</a:t>
            </a:r>
            <a:r>
              <a:rPr lang="ru-RU" dirty="0"/>
              <a:t> +10 = 18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1731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Решение уравнений 1и 2 вида выполняется на основе взаимосвязи между результатами и компонентами арифметических действий. Для решения таких уравнений необходимы </a:t>
            </a:r>
            <a:r>
              <a:rPr lang="ru-RU" b="1" dirty="0"/>
              <a:t>знания порядка действий в выражении</a:t>
            </a:r>
            <a:r>
              <a:rPr lang="ru-RU" dirty="0"/>
              <a:t>, а также </a:t>
            </a:r>
            <a:r>
              <a:rPr lang="ru-RU" b="1" dirty="0"/>
              <a:t>умение выполнять простейшие преобразования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5918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ru-RU" b="1" dirty="0"/>
              <a:t> </a:t>
            </a:r>
            <a:r>
              <a:rPr lang="ru-RU" b="1" dirty="0" smtClean="0"/>
              <a:t>Х </a:t>
            </a:r>
            <a:r>
              <a:rPr lang="ru-RU" b="1" dirty="0" err="1" smtClean="0"/>
              <a:t>х</a:t>
            </a:r>
            <a:r>
              <a:rPr lang="ru-RU" b="1" dirty="0" smtClean="0"/>
              <a:t> 3 = 375-120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Для решения и анализа этого уравнения можно воспользоваться схемой:</a:t>
            </a:r>
          </a:p>
          <a:p>
            <a:r>
              <a:rPr lang="ru-RU" dirty="0" smtClean="0"/>
              <a:t>прочитайте </a:t>
            </a:r>
            <a:r>
              <a:rPr lang="ru-RU" dirty="0"/>
              <a:t>уравнение</a:t>
            </a:r>
          </a:p>
          <a:p>
            <a:r>
              <a:rPr lang="ru-RU" dirty="0" smtClean="0"/>
              <a:t>назовите </a:t>
            </a:r>
            <a:r>
              <a:rPr lang="ru-RU" dirty="0"/>
              <a:t>компоненты</a:t>
            </a:r>
          </a:p>
          <a:p>
            <a:r>
              <a:rPr lang="ru-RU" dirty="0" smtClean="0"/>
              <a:t>упростите </a:t>
            </a:r>
            <a:r>
              <a:rPr lang="ru-RU" dirty="0"/>
              <a:t>(если возможно)</a:t>
            </a:r>
          </a:p>
          <a:p>
            <a:r>
              <a:rPr lang="ru-RU" dirty="0" smtClean="0"/>
              <a:t>найдите </a:t>
            </a:r>
            <a:r>
              <a:rPr lang="ru-RU" dirty="0"/>
              <a:t>неизвестные компоненты( пошагово, с правилами</a:t>
            </a:r>
            <a:r>
              <a:rPr lang="ru-RU" dirty="0" smtClean="0"/>
              <a:t>)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dirty="0"/>
              <a:t>В</a:t>
            </a:r>
            <a:r>
              <a:rPr lang="ru-RU" dirty="0" smtClean="0"/>
              <a:t>ыделите </a:t>
            </a:r>
            <a:r>
              <a:rPr lang="ru-RU" dirty="0"/>
              <a:t>в </a:t>
            </a:r>
            <a:r>
              <a:rPr lang="ru-RU" dirty="0" smtClean="0"/>
              <a:t>уравнении 3 части:</a:t>
            </a:r>
            <a:endParaRPr lang="ru-RU" dirty="0"/>
          </a:p>
          <a:p>
            <a:pPr marL="0" indent="0" algn="ctr">
              <a:buNone/>
            </a:pPr>
            <a:r>
              <a:rPr lang="ru-RU" dirty="0"/>
              <a:t>       </a:t>
            </a:r>
            <a:r>
              <a:rPr lang="ru-RU" b="1" dirty="0" smtClean="0">
                <a:solidFill>
                  <a:srgbClr val="FF0000"/>
                </a:solidFill>
              </a:rPr>
              <a:t>Х</a:t>
            </a:r>
            <a:r>
              <a:rPr lang="ru-RU" b="1" dirty="0" smtClean="0"/>
              <a:t> </a:t>
            </a:r>
            <a:r>
              <a:rPr lang="ru-RU" dirty="0" err="1" smtClean="0"/>
              <a:t>х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3 </a:t>
            </a:r>
            <a:r>
              <a:rPr lang="ru-RU" dirty="0" smtClean="0"/>
              <a:t>= </a:t>
            </a:r>
            <a:r>
              <a:rPr lang="ru-RU" b="1" dirty="0" smtClean="0">
                <a:solidFill>
                  <a:srgbClr val="0070C0"/>
                </a:solidFill>
              </a:rPr>
              <a:t>375-120</a:t>
            </a:r>
          </a:p>
          <a:p>
            <a:pPr marL="0" indent="0" algn="ctr">
              <a:buNone/>
            </a:pPr>
            <a:endParaRPr lang="ru-RU" dirty="0">
              <a:solidFill>
                <a:srgbClr val="0070C0"/>
              </a:solidFill>
            </a:endParaRPr>
          </a:p>
          <a:p>
            <a:r>
              <a:rPr lang="ru-RU" dirty="0" smtClean="0"/>
              <a:t>что </a:t>
            </a:r>
            <a:r>
              <a:rPr lang="ru-RU" dirty="0"/>
              <a:t>нужно сделать?  </a:t>
            </a:r>
            <a:r>
              <a:rPr lang="ru-RU" dirty="0" smtClean="0"/>
              <a:t>( упростить)</a:t>
            </a:r>
            <a:endParaRPr lang="ru-RU" dirty="0"/>
          </a:p>
          <a:p>
            <a:r>
              <a:rPr lang="ru-RU" dirty="0" smtClean="0"/>
              <a:t>какую </a:t>
            </a:r>
            <a:r>
              <a:rPr lang="ru-RU" dirty="0"/>
              <a:t>часть? </a:t>
            </a:r>
            <a:r>
              <a:rPr lang="ru-RU" dirty="0" smtClean="0"/>
              <a:t> ( правую)</a:t>
            </a:r>
            <a:endParaRPr lang="ru-RU" dirty="0"/>
          </a:p>
          <a:p>
            <a:pPr marL="0" indent="0" algn="ctr">
              <a:buNone/>
            </a:pPr>
            <a:r>
              <a:rPr lang="ru-RU" b="1" dirty="0" smtClean="0"/>
              <a:t>Х </a:t>
            </a:r>
            <a:r>
              <a:rPr lang="ru-RU" b="1" dirty="0" err="1" smtClean="0"/>
              <a:t>х</a:t>
            </a:r>
            <a:r>
              <a:rPr lang="ru-RU" b="1" dirty="0" smtClean="0"/>
              <a:t> 3 = 255</a:t>
            </a:r>
          </a:p>
          <a:p>
            <a:pPr marL="0" indent="0" algn="ctr">
              <a:buNone/>
            </a:pPr>
            <a:endParaRPr lang="ru-RU" b="1" dirty="0" smtClean="0"/>
          </a:p>
          <a:p>
            <a:r>
              <a:rPr lang="ru-RU" dirty="0" smtClean="0"/>
              <a:t> </a:t>
            </a:r>
            <a:r>
              <a:rPr lang="ru-RU" dirty="0"/>
              <a:t>получили простое уравнение</a:t>
            </a:r>
          </a:p>
          <a:p>
            <a:r>
              <a:rPr lang="ru-RU" dirty="0" smtClean="0"/>
              <a:t> </a:t>
            </a:r>
            <a:r>
              <a:rPr lang="ru-RU" dirty="0"/>
              <a:t>что неизвестно, как находим</a:t>
            </a:r>
            <a:r>
              <a:rPr lang="ru-RU" dirty="0" smtClean="0"/>
              <a:t>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7322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Алгоритм решения уравнений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2840" y="1628800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505597" y="1496615"/>
            <a:ext cx="1656184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Начало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10011" y="2564904"/>
            <a:ext cx="424847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Находим последнее действие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33228" y="3140968"/>
            <a:ext cx="424847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Определяем неизвестный компонент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33228" y="3717032"/>
            <a:ext cx="424847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Находим неизвестный компонент по правилам</a:t>
            </a:r>
          </a:p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95736" y="4437112"/>
            <a:ext cx="424847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Упрощаем уравнение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182019" y="5085184"/>
            <a:ext cx="417646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Нашли корень уравнения?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3275856" y="5688632"/>
            <a:ext cx="2088232" cy="6206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Конец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588224" y="5085184"/>
            <a:ext cx="936104" cy="4234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нет</a:t>
            </a:r>
            <a:endParaRPr lang="ru-RU" dirty="0"/>
          </a:p>
        </p:txBody>
      </p:sp>
      <p:cxnSp>
        <p:nvCxnSpPr>
          <p:cNvPr id="26" name="Скругленная соединительная линия 25"/>
          <p:cNvCxnSpPr/>
          <p:nvPr/>
        </p:nvCxnSpPr>
        <p:spPr>
          <a:xfrm rot="16200000" flipV="1">
            <a:off x="4788024" y="2348880"/>
            <a:ext cx="3096344" cy="2232248"/>
          </a:xfrm>
          <a:prstGeom prst="curved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Стрелка вниз 36"/>
          <p:cNvSpPr/>
          <p:nvPr/>
        </p:nvSpPr>
        <p:spPr>
          <a:xfrm>
            <a:off x="4211960" y="2924944"/>
            <a:ext cx="94295" cy="216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трелка вниз 38"/>
          <p:cNvSpPr/>
          <p:nvPr/>
        </p:nvSpPr>
        <p:spPr>
          <a:xfrm>
            <a:off x="4211960" y="2348880"/>
            <a:ext cx="45719" cy="216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 вниз 39"/>
          <p:cNvSpPr/>
          <p:nvPr/>
        </p:nvSpPr>
        <p:spPr>
          <a:xfrm>
            <a:off x="4211960" y="3501008"/>
            <a:ext cx="94295" cy="216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трелка вниз 40"/>
          <p:cNvSpPr/>
          <p:nvPr/>
        </p:nvSpPr>
        <p:spPr>
          <a:xfrm>
            <a:off x="4211960" y="4221088"/>
            <a:ext cx="121729" cy="216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Стрелка вниз 42"/>
          <p:cNvSpPr/>
          <p:nvPr/>
        </p:nvSpPr>
        <p:spPr>
          <a:xfrm>
            <a:off x="4211960" y="4797152"/>
            <a:ext cx="132873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трелка вниз 44"/>
          <p:cNvSpPr/>
          <p:nvPr/>
        </p:nvSpPr>
        <p:spPr>
          <a:xfrm>
            <a:off x="4211960" y="5445224"/>
            <a:ext cx="138445" cy="243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5220072" y="5508612"/>
            <a:ext cx="792088" cy="2383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4572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2998"/>
            <a:ext cx="8229600" cy="6728370"/>
          </a:xfrm>
        </p:spPr>
        <p:txBody>
          <a:bodyPr>
            <a:noAutofit/>
          </a:bodyPr>
          <a:lstStyle/>
          <a:p>
            <a:r>
              <a:rPr lang="ru-RU" sz="5400" b="1" dirty="0" smtClean="0"/>
              <a:t>( х – 16 ) </a:t>
            </a:r>
            <a:r>
              <a:rPr lang="en-US" sz="5400" b="1" dirty="0" smtClean="0"/>
              <a:t>:</a:t>
            </a:r>
            <a:r>
              <a:rPr lang="ru-RU" sz="5400" b="1" dirty="0" smtClean="0"/>
              <a:t> 4 = 11</a:t>
            </a:r>
            <a:br>
              <a:rPr lang="ru-RU" sz="5400" b="1" dirty="0" smtClean="0"/>
            </a:br>
            <a:r>
              <a:rPr lang="ru-RU" sz="3600" b="1" dirty="0" smtClean="0"/>
              <a:t>- прочитайте уравнение</a:t>
            </a:r>
            <a:br>
              <a:rPr lang="ru-RU" sz="3600" b="1" dirty="0" smtClean="0"/>
            </a:br>
            <a:r>
              <a:rPr lang="ru-RU" sz="3600" b="1" dirty="0" smtClean="0"/>
              <a:t>- назовите последнее действие</a:t>
            </a:r>
            <a:br>
              <a:rPr lang="ru-RU" sz="3600" b="1" dirty="0" smtClean="0"/>
            </a:br>
            <a:r>
              <a:rPr lang="ru-RU" sz="3600" b="1" dirty="0" smtClean="0"/>
              <a:t>- назовите компоненты при делении</a:t>
            </a:r>
            <a:br>
              <a:rPr lang="ru-RU" sz="3600" b="1" dirty="0" smtClean="0"/>
            </a:br>
            <a:r>
              <a:rPr lang="ru-RU" sz="3600" b="1" dirty="0" smtClean="0"/>
              <a:t>-назовите делимое</a:t>
            </a:r>
            <a:r>
              <a:rPr lang="en-US" sz="3600" b="1" dirty="0" smtClean="0"/>
              <a:t>;</a:t>
            </a:r>
            <a:r>
              <a:rPr lang="ru-RU" sz="3600" b="1" dirty="0" smtClean="0"/>
              <a:t> делитель</a:t>
            </a:r>
            <a:r>
              <a:rPr lang="en-US" sz="3600" b="1" dirty="0" smtClean="0"/>
              <a:t>;</a:t>
            </a:r>
            <a:r>
              <a:rPr lang="ru-RU" sz="3600" b="1" dirty="0" smtClean="0"/>
              <a:t> частное</a:t>
            </a:r>
            <a:br>
              <a:rPr lang="ru-RU" sz="3600" b="1" dirty="0" smtClean="0"/>
            </a:br>
            <a:r>
              <a:rPr lang="ru-RU" sz="3600" b="1" dirty="0" smtClean="0"/>
              <a:t>- какой компонент нам  неизвестен?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44954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Чтобы найти делимое, нужно частное умножить на делитель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ru-RU" sz="6600" dirty="0" smtClean="0"/>
              <a:t> </a:t>
            </a:r>
            <a:r>
              <a:rPr lang="ru-RU" sz="6600" dirty="0"/>
              <a:t>Х-16 = </a:t>
            </a:r>
            <a:r>
              <a:rPr lang="ru-RU" sz="6600" dirty="0" smtClean="0"/>
              <a:t>11</a:t>
            </a:r>
            <a:r>
              <a:rPr lang="en-US" sz="6600" dirty="0" smtClean="0"/>
              <a:t> x </a:t>
            </a:r>
            <a:r>
              <a:rPr lang="ru-RU" sz="6600" dirty="0" smtClean="0"/>
              <a:t>4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xmlns="" val="405035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399</Words>
  <Application>Microsoft Office PowerPoint</Application>
  <PresentationFormat>Экран (4:3)</PresentationFormat>
  <Paragraphs>74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Работа над сложными уравнениями в начальной школе</vt:lpstr>
      <vt:lpstr>Слайд 2</vt:lpstr>
      <vt:lpstr>Работа над сложными уравнениями</vt:lpstr>
      <vt:lpstr>Классификация сложных уравнений</vt:lpstr>
      <vt:lpstr>Слайд 5</vt:lpstr>
      <vt:lpstr>Слайд 6</vt:lpstr>
      <vt:lpstr>Алгоритм решения уравнений</vt:lpstr>
      <vt:lpstr>( х – 16 ) : 4 = 11 - прочитайте уравнение - назовите последнее действие - назовите компоненты при делении -назовите делимое; делитель; частное - какой компонент нам  неизвестен?</vt:lpstr>
      <vt:lpstr>Чтобы найти делимое, нужно частное умножить на делитель.</vt:lpstr>
      <vt:lpstr>Упрощаем уравнение. Какое уравнение получили?</vt:lpstr>
      <vt:lpstr>Простое уравнение . Находим неизвестное уменьшаемое.</vt:lpstr>
      <vt:lpstr>Корень уравнения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Методика работы над сложными уравнениями</dc:title>
  <dc:creator>User</dc:creator>
  <cp:lastModifiedBy>KOt</cp:lastModifiedBy>
  <cp:revision>12</cp:revision>
  <dcterms:created xsi:type="dcterms:W3CDTF">2012-02-19T07:25:18Z</dcterms:created>
  <dcterms:modified xsi:type="dcterms:W3CDTF">2015-12-15T12:19:08Z</dcterms:modified>
</cp:coreProperties>
</file>