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81" r:id="rId10"/>
    <p:sldId id="269" r:id="rId11"/>
    <p:sldId id="271" r:id="rId12"/>
    <p:sldId id="270" r:id="rId13"/>
    <p:sldId id="282" r:id="rId14"/>
    <p:sldId id="273" r:id="rId15"/>
    <p:sldId id="275" r:id="rId16"/>
    <p:sldId id="276" r:id="rId17"/>
    <p:sldId id="283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0220-0EFA-4287-A58D-40DFE40E9EC3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B72D-A4FB-4448-90CC-76FD6909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Саша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1C37B-2A26-4CBD-A4DF-574E599FA657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50A289-1D9A-4782-9802-A5593133B4EB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Саша</a:t>
            </a: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4CB4-3E0A-44E8-91B1-9CB5E787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1B7F-40FE-44DE-8EA5-4D7D833265B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5EFB-5222-4B36-8F72-AF341F5E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00-bal.ru/pars_docs/refs/127/126976/126976_html_m5a426ae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960836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293096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Тивии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Салбак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Тадар-ооловна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4 г. Кызыла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ивии Салбак Тадар-оолов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3312368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1629919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460432" cy="923925"/>
          </a:xfrm>
          <a:prstGeom prst="rect">
            <a:avLst/>
          </a:prstGeom>
        </p:spPr>
      </p:pic>
      <p:pic>
        <p:nvPicPr>
          <p:cNvPr id="9" name="Рисунок 8" descr="1629919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5934075"/>
            <a:ext cx="8028384" cy="923925"/>
          </a:xfrm>
          <a:prstGeom prst="rect">
            <a:avLst/>
          </a:prstGeom>
        </p:spPr>
      </p:pic>
      <p:pic>
        <p:nvPicPr>
          <p:cNvPr id="11" name="Рисунок 10" descr="1629919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322513" y="3303239"/>
            <a:ext cx="5688632" cy="1043610"/>
          </a:xfrm>
          <a:prstGeom prst="rect">
            <a:avLst/>
          </a:prstGeom>
        </p:spPr>
      </p:pic>
      <p:pic>
        <p:nvPicPr>
          <p:cNvPr id="12" name="Рисунок 11" descr="1629919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02623" y="2674442"/>
            <a:ext cx="5895526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988840"/>
            <a:ext cx="5508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>Применение технологии </a:t>
            </a:r>
          </a:p>
          <a:p>
            <a:pPr algn="ctr"/>
            <a:r>
              <a:rPr lang="ru-RU" sz="4400" b="1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>проблемного обучения</a:t>
            </a:r>
            <a:endParaRPr lang="ru-RU" sz="4400" b="1" dirty="0">
              <a:solidFill>
                <a:srgbClr val="FF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9324528" cy="11247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 3 класс «Умножение на двухзначное число»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6348" name="Group 44"/>
          <p:cNvGraphicFramePr>
            <a:graphicFrameLocks noGrp="1"/>
          </p:cNvGraphicFramePr>
          <p:nvPr/>
        </p:nvGraphicFramePr>
        <p:xfrm>
          <a:off x="468313" y="1341438"/>
          <a:ext cx="8064500" cy="5059644"/>
        </p:xfrm>
        <a:graphic>
          <a:graphicData uri="http://schemas.openxmlformats.org/drawingml/2006/table">
            <a:tbl>
              <a:tblPr/>
              <a:tblGrid>
                <a:gridCol w="2220912"/>
                <a:gridCol w="2863850"/>
                <a:gridCol w="2979738"/>
              </a:tblGrid>
              <a:tr h="335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Анализ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Ученики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2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   задание 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известный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    материал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    задание 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новый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материал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    побуждение 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    осознанию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проблемы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     побуждение 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     проблеме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   тема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-Найдите площадь прямоугольника со сторонами 15 и 3 см. Работайте в тетради.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Найдите площадь прямоугольника со сторонами 56 и 21 см.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-Смогли выполнить задание?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-В чем затруднение?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-Чем это задание не похоже на предыдущее?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-Какова сегодня тема урока?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Легко выполняют задание.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Испытывают затруднение.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(Проблемная ситуация.)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-Нет, не смогли.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-Это новое умножение.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-Надо умножить на двузначное число, а мы такого еще не решали.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(Осознание проблемы.)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-Умножение на двузначное число.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(Тема.)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69" name="Rectangle 43"/>
          <p:cNvSpPr>
            <a:spLocks noChangeArrowheads="1"/>
          </p:cNvSpPr>
          <p:nvPr/>
        </p:nvSpPr>
        <p:spPr bwMode="auto">
          <a:xfrm>
            <a:off x="1328738" y="52085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 </a:t>
            </a:r>
            <a:endParaRPr lang="ru-RU" altLang="ru-RU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5" y="1052737"/>
          <a:ext cx="8496946" cy="5453254"/>
        </p:xfrm>
        <a:graphic>
          <a:graphicData uri="http://schemas.openxmlformats.org/drawingml/2006/table">
            <a:tbl>
              <a:tblPr/>
              <a:tblGrid>
                <a:gridCol w="504059"/>
                <a:gridCol w="1584176"/>
                <a:gridCol w="2880320"/>
                <a:gridCol w="3528391"/>
              </a:tblGrid>
              <a:tr h="322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971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Постановка    проблемы</a:t>
                      </a:r>
                    </a:p>
                  </a:txBody>
                  <a:tcPr marL="44156" marR="441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Подводящий к теме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диалог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-Посмотрите на два столбика слов на доске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доске: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мяч                        дочь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шалаш                  печь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камыш                   мышь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-Что заметили общего?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 каждом столбике имена существительные, которые заканчиваются на шипящий согласный.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7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 чем различие?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первом столбике имена существительные пишутся без мягкого знака, а во втором столбике – с мягким знаком на конце слова.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8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-Значит, какая сегодня будет  тема урока?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(Фиксирует тему).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Мягкий знак после шипящих на конце существительных .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755650" y="138113"/>
            <a:ext cx="7848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57300" algn="l"/>
              </a:tabLst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 4 класс</a:t>
            </a:r>
          </a:p>
          <a:p>
            <a:pPr algn="ctr">
              <a:tabLst>
                <a:tab pos="1257300" algn="l"/>
              </a:tabLst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«Мягкий знак после шипящих на конце существительных»</a:t>
            </a:r>
            <a:r>
              <a:rPr lang="ru-RU" alt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257300" algn="l"/>
              </a:tabLst>
            </a:pP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21888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Подводящий диалог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представляет собой </a:t>
            </a:r>
          </a:p>
          <a:p>
            <a:pPr marL="0" indent="0" eaLnBrk="1" hangingPunct="1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систему посильных ученику вопросов и заданий, которые шаг за шагом приводят ученика к осознанию темы урока.</a:t>
            </a:r>
          </a:p>
          <a:p>
            <a:endParaRPr lang="ru-RU" dirty="0"/>
          </a:p>
        </p:txBody>
      </p:sp>
      <p:pic>
        <p:nvPicPr>
          <p:cNvPr id="9218" name="Picture 2" descr="http://img.yakaboo.ua/media/mediagallery/image/1/3/13-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240360" cy="257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 4 класс, тема «Леса России»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58333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-Сегодня дети продолжим изучать природные зоны нашей страны. Послушайте  стихотворение и скажите, о чём говорится?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(Звучит запись голосов птиц.)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Здравствуй, лес, дремучий лес,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Полный сказок и чудес!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Ты о чем шумишь листвою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Ночью темной, грозовою?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там шепчешь на заре,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Весь в росе, как в серебре?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Кто в глуши твоей таится?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за зверь? Какая птица?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открой, не утаи: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Ты же видишь – мы свои!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 лесе.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Правильно. Кто уже догадался, какая тема урока?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«Леса России»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087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язык, 1 класс. Тема: «Согласные звуки [л], [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'], [м], [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']»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Послушайте стихотворения, которые я вам приготовила. Определите, какие звуки произносятся чаще?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Лохматый лев увидел сон: 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Летит с горы на лыжах он. 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Луна и снег - быстрей, быстрей. 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лев - краса зверей.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Чаще слышатся звуки [л], [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'].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летает полосатый.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мяч играют медвежата.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Можно мне? - спросила мышка.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ты, ты еще малышка!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аще слышатся звуки [м], [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'].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какая тема сегодняшнего урока?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Согласные звуки [л], [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'], [м], [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'].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229600" cy="2620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 </a:t>
            </a:r>
            <a:endParaRPr lang="ru-RU" altLang="ru-RU" b="1" i="1" dirty="0" smtClean="0">
              <a:solidFill>
                <a:srgbClr val="8000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1560" y="3212976"/>
            <a:ext cx="80645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10D41"/>
                </a:solidFill>
                <a:latin typeface="Times New Roman" pitchFamily="18" charset="0"/>
                <a:cs typeface="Times New Roman" pitchFamily="18" charset="0"/>
              </a:rPr>
              <a:t>Поиск решения осуществляется через</a:t>
            </a:r>
          </a:p>
          <a:p>
            <a:pPr algn="ctr"/>
            <a:r>
              <a:rPr lang="ru-RU" altLang="ru-RU" sz="4400" b="1" dirty="0">
                <a:solidFill>
                  <a:srgbClr val="010D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rgbClr val="010D41"/>
                </a:solidFill>
                <a:latin typeface="Times New Roman" pitchFamily="18" charset="0"/>
                <a:cs typeface="Times New Roman" pitchFamily="18" charset="0"/>
              </a:rPr>
              <a:t>выдвижение и проверку гипотез</a:t>
            </a:r>
            <a:r>
              <a:rPr lang="ru-RU" altLang="ru-RU" sz="4400" b="1" i="1" dirty="0" smtClean="0">
                <a:solidFill>
                  <a:srgbClr val="010D4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4400" b="1" i="1" dirty="0">
              <a:solidFill>
                <a:srgbClr val="010D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hovrashok.com.ua/91169-matematika-peterson-kartinki-1-326x0-resize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105150" cy="248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70787" cy="280821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Побуждающий к выдвижению и проверке гипотез диалог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представляет собой вопросы, стимулирующих учеников выдвигать и доказывать гипотезы.</a:t>
            </a:r>
          </a:p>
        </p:txBody>
      </p:sp>
      <p:pic>
        <p:nvPicPr>
          <p:cNvPr id="3" name="Picture 2" descr="http://100-bal.ru/pars_docs/refs/127/126976/126976_html_m5a426ae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500388" cy="273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 4 класс «Леса России»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352928" cy="5725664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3600400"/>
                <a:gridCol w="324036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Дается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задания на исследования.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станции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Познавайка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вы становитесь учеными. С помощью учебников и других источников информации проведете исследование лесной зоны.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Разбиваются по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группам «Географы», «Биологи», «Зоологи»,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начинают работу.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5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Побуждение к гипотезам, подсказка 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Подходит к каждой группе: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-Какие есть гипотезы?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 чего надо начать?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Воспользуйтесь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источниками информации.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Каждая группа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помощью карточки–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помогайки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проводит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исследование,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выдвигая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гипотезу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Представление гипотез группами.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Учитель выполняет роль консультанта.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-Завершаем исследование, теперь каждая группа выступает. На выступление дается 3 минуты. 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Каждая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группа выступает со своими  вариантами исследованиями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ошибочная;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правильная.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Побуждение к проверке.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-Давайте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проверим исследование наших товарищей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Думают.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Подсказка 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-Может быть, воспользуемся каким-то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источником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информации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Можно проверить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учебнику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-Сравните свой вывод с учебником.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-Все верно.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-Лесная зона находится южнее зоны тундры и делится на три части:…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Открытие нового знания)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57200" y="1670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257300" algn="l"/>
              </a:tabLst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Математика 3 класс «Умножение на двузначное число»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79512" y="692696"/>
          <a:ext cx="8784976" cy="6222000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1512168"/>
                <a:gridCol w="3600400"/>
                <a:gridCol w="3240360"/>
              </a:tblGrid>
              <a:tr h="2310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Постановка    проблемы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11" marR="596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 для выдвижения гипотез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Сейчас будете по группам решать пример 56 х 21 = ?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Разбиваются по группам, начинают работу.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Побуждение к гипотезам, подсказка к решающей гипотезе.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Подходит к каждой группе: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-Какие есть гипотезы?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 чего надо начать?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-Воспользуйтесь распределительным свойством!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Каждая группа выдвигает гипотезу и фиксирует ее на листе.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Представление гипотез группами.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Группы, поместите листы на доску и прокомментируйте свой способ решения.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Представляют две гипотезы: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х 20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х 1 = 1006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(ошибочная)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 х 20 + 56 х 1 = 1176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(решающая)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Побуждение к проверке.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-Как проверить, какой из двух способов верный?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Молчат.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Подсказка к плану.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-Может быть, воспользуемся каким-то прибором?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Можно проверить на калькуляторе!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-Проверьте! Что получилось?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-При умножении на калькуляторе получилось 1176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(Аргумент).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-Значит, как надо умножать на двузначное число?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Формулируют правило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(Открытие нового знания)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Учебник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-Сравните свой вывод с учебником.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-Все верно.</a:t>
                      </a:r>
                    </a:p>
                  </a:txBody>
                  <a:tcPr marL="59611" marR="59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57200" y="1670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257300" algn="l"/>
              </a:tabLst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Проверка решения учебной проблемы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1602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1.Сравнение с формулировкой правила в учебнике, готовым планом действий.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Формулировка вывода с использованием таблиц, схем, алгоритмов и памяток.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Выполнение практических заданий по данной теме.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3068379"/>
            <a:ext cx="7560840" cy="3293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Окружающий мир  4 класс «Леса России»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-Чтобы вы закрепили полученные знания, вам поможет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следующая станция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Закрепляйка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Самостоятельная работа в рабочих тетрадях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-Открыли рабочие тетради с.47, выполняем самостоятельно задание №.2. Задание читает…Что мы делаем?...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учителем работ с карточками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Самопроверка по эталону (эталон слайд…)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-самостоятельно проверяем работу по эталону. Если будут ошибки, исправляем.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жизни нам постоянно приходится решать проблемы!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644900"/>
            <a:ext cx="3146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700213"/>
            <a:ext cx="2663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50825" y="6165850"/>
            <a:ext cx="593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починить сломавшийся компьютер?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00563" y="4508500"/>
            <a:ext cx="420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помириться с подругой?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0" y="2781300"/>
            <a:ext cx="491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найти нужную информацию?</a:t>
            </a:r>
          </a:p>
        </p:txBody>
      </p:sp>
      <p:sp>
        <p:nvSpPr>
          <p:cNvPr id="13" name="Овал 12"/>
          <p:cNvSpPr/>
          <p:nvPr/>
        </p:nvSpPr>
        <p:spPr>
          <a:xfrm>
            <a:off x="755576" y="1484784"/>
            <a:ext cx="1296987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700808"/>
            <a:ext cx="792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23328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8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2" descr="http://fs00.infourok.ru/images/doc/118/139348/hello_html_m55a4bbf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2941191" cy="251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316912" cy="3212976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– это обучение, при котором учитель, 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науки. 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(Педагогический словарь)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pandia.ru/text/80/026/images/image00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13459"/>
            <a:ext cx="59436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0072" y="1484784"/>
            <a:ext cx="3708400" cy="5112568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Структура традиционного урока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проверяет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учеников.</a:t>
            </a:r>
            <a:endParaRPr lang="ru-RU" altLang="ru-RU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объявляет новую тему.</a:t>
            </a:r>
            <a:endParaRPr lang="ru-RU" altLang="ru-RU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объясняет новую тему.</a:t>
            </a:r>
            <a:endParaRPr lang="ru-RU" altLang="ru-RU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организует закрепление знаний </a:t>
            </a:r>
            <a:r>
              <a:rPr lang="ru-RU" altLang="ru-RU" sz="2400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9388" y="1484313"/>
            <a:ext cx="4897437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Решение проблем в жизни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1. Жизнь ставит </a:t>
            </a:r>
            <a:r>
              <a:rPr lang="ru-RU" altLang="ru-RU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 ситуацию затруднения. </a:t>
            </a:r>
            <a:r>
              <a:rPr lang="ru-RU" altLang="ru-RU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формулируем цель: «Чего мы хотим добиться?»</a:t>
            </a:r>
            <a:endParaRPr lang="ru-RU" altLang="ru-RU" sz="2400" dirty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обдумываем варианты решения, определяем, хватит ли знаний и умений.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пытаемся решить проблему (при необходимости добывая новые знания).</a:t>
            </a:r>
            <a:endParaRPr lang="ru-RU" altLang="ru-RU" sz="2400" dirty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4. Получив результат, </a:t>
            </a:r>
            <a:r>
              <a:rPr lang="ru-RU" altLang="ru-RU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сравниваем его с целью. Делаем вывод: добились своего или нет?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8888" y="260350"/>
            <a:ext cx="5897562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/>
              <a:t>А учит ли этому школа?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5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КАК НАУЧИТЬ ЧЕЛОВЕКА РЕШАТЬ ПРОБЛЕМЫ?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nimBg="1"/>
      <p:bldP spid="311299" grpId="1" build="p" animBg="1"/>
      <p:bldP spid="12" grpId="0" animBg="1"/>
      <p:bldP spid="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60350"/>
            <a:ext cx="79914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исследований известно, что обучающиеся удерживают в памяти: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- 10% от того, что они читают;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 от того, что они слышат;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30% от того, что они видят;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- 40% от того, что они видят и слышат;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60% от того, что они обсуждают с другими;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80% от того, что обнаруживают самостоятельно и формулируют проблему;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850533"/>
                </a:solidFill>
                <a:latin typeface="Times New Roman" pitchFamily="18" charset="0"/>
                <a:cs typeface="Times New Roman" pitchFamily="18" charset="0"/>
              </a:rPr>
              <a:t>90 % от того, что они самостоятельно обнаруживают и преодолевают трудности.</a:t>
            </a:r>
            <a:br>
              <a:rPr lang="ru-RU" sz="3200" dirty="0">
                <a:solidFill>
                  <a:srgbClr val="8505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8505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268760"/>
            <a:ext cx="8207375" cy="1684784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Цель применения: научить учащихся идти путём самостоятельных находок и открытий.</a:t>
            </a:r>
            <a:endParaRPr lang="ru-RU" altLang="ru-RU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3" name="Picture 2" descr="http://100-bal.ru/pars_docs/refs/127/126976/126976_html_m5a426ae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01008"/>
            <a:ext cx="3068340" cy="273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технологии: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283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Шаг 1. Создание проблемной ситуации.</a:t>
            </a:r>
          </a:p>
          <a:p>
            <a:pPr>
              <a:lnSpc>
                <a:spcPct val="115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Шаг 2. Постановка учебной проблемы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Шаг 3. Поиск решения (выдвижение и доказательство гипотез).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Шаг 4. Проверка решения учебной проблемы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</p:txBody>
      </p:sp>
      <p:pic>
        <p:nvPicPr>
          <p:cNvPr id="14338" name="Picture 2" descr="http://fs00.infourok.ru/images/doc/118/139348/hello_html_m55a4bbf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42358"/>
            <a:ext cx="2941191" cy="251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sz="half" idx="1"/>
          </p:nvPr>
        </p:nvSpPr>
        <p:spPr>
          <a:xfrm>
            <a:off x="971600" y="1052736"/>
            <a:ext cx="7570787" cy="345745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Побуждающий диалог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состоит из отдельных стимулирующих реплик, которые приводят учеников к осознанию противоречия и формулированию проблемы.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fs00.infourok.ru/images/doc/274/279146/hello_html_500b6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2952328" cy="267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9324528" cy="11247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с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противоречием между необходимостью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невозможностью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 4 класс «Леса России»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6348" name="Group 44"/>
          <p:cNvGraphicFramePr>
            <a:graphicFrameLocks noGrp="1"/>
          </p:cNvGraphicFramePr>
          <p:nvPr/>
        </p:nvGraphicFramePr>
        <p:xfrm>
          <a:off x="467544" y="908720"/>
          <a:ext cx="8064500" cy="5547324"/>
        </p:xfrm>
        <a:graphic>
          <a:graphicData uri="http://schemas.openxmlformats.org/drawingml/2006/table">
            <a:tbl>
              <a:tblPr/>
              <a:tblGrid>
                <a:gridCol w="1943447"/>
                <a:gridCol w="3141315"/>
                <a:gridCol w="2979738"/>
              </a:tblGrid>
              <a:tr h="335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Анализ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Ученики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2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   задание 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известный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    материал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    задание 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новый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материал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    побуждение 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    осознанию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проблемы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     побуждение 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     проблеме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цель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станции «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Составляйка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будете работать группами. На партах лежат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пазлы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Вы должны составить из этих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пазлов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картину и ответить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это за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картина.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-Что вы составили?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-Хорошо, начиная с севера на юг по цвету назовите зоны, с которыми вы уже знакомы, учили.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-Зелёная зона?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 с лесной зоной хорошо знакомы? Кто знает какие природные условия, растительность, животные? Почему здесь разные оттенки зеленного цвета?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Что же будете делать?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-Тогда, какую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поставите перед собой?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Дети выполняют задание.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-Карту природных зон.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-Голубая зона-это зона «Арктических пустынь»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-Зона красного цвета -это зона «Тундра»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Дети отвечают. Могут правильно назвать зону.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Испытывают затруднение.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(Проблемная ситуация.)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Нет, не знакомы.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(Осознание проблемы.)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-Хотим узнать.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Познакомимся с новой природной зоной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69" name="Rectangle 43"/>
          <p:cNvSpPr>
            <a:spLocks noChangeArrowheads="1"/>
          </p:cNvSpPr>
          <p:nvPr/>
        </p:nvSpPr>
        <p:spPr bwMode="auto">
          <a:xfrm>
            <a:off x="1328738" y="52085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 </a:t>
            </a:r>
            <a:endParaRPr lang="ru-RU" altLang="ru-RU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1436</Words>
  <Application>Microsoft Office PowerPoint</Application>
  <PresentationFormat>Экран (4:3)</PresentationFormat>
  <Paragraphs>256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В жизни нам постоянно приходится решать проблемы!</vt:lpstr>
      <vt:lpstr>Проблемное обучение – это обучение, при котором учитель, 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науки. (Педагогический словарь)</vt:lpstr>
      <vt:lpstr>КАК НАУЧИТЬ ЧЕЛОВЕКА РЕШАТЬ ПРОБЛЕМЫ? </vt:lpstr>
      <vt:lpstr>Слайд 5</vt:lpstr>
      <vt:lpstr>Слайд 6</vt:lpstr>
      <vt:lpstr>Этапы реализации технологии:</vt:lpstr>
      <vt:lpstr>Слайд 8</vt:lpstr>
      <vt:lpstr>Проблемная ситуация с противоречием между необходимостью и невозможностью  Окружающий мир 4 класс «Леса России» </vt:lpstr>
      <vt:lpstr>Математика  3 класс «Умножение на двухзначное число»</vt:lpstr>
      <vt:lpstr>Слайд 11</vt:lpstr>
      <vt:lpstr>Слайд 12</vt:lpstr>
      <vt:lpstr>Окружающий мир 4 класс, тема «Леса России» </vt:lpstr>
      <vt:lpstr>Слайд 14</vt:lpstr>
      <vt:lpstr>Слайд 15</vt:lpstr>
      <vt:lpstr>Слайд 16</vt:lpstr>
      <vt:lpstr>Окружающий мир 4 класс «Леса России» </vt:lpstr>
      <vt:lpstr>Математика 3 класс «Умножение на двузначное число» </vt:lpstr>
      <vt:lpstr>Проверка решения учебной проблемы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10</cp:revision>
  <dcterms:created xsi:type="dcterms:W3CDTF">2016-02-18T07:53:09Z</dcterms:created>
  <dcterms:modified xsi:type="dcterms:W3CDTF">2016-02-23T08:05:02Z</dcterms:modified>
</cp:coreProperties>
</file>