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82" r:id="rId11"/>
    <p:sldId id="283" r:id="rId12"/>
    <p:sldId id="284" r:id="rId13"/>
    <p:sldId id="28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9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66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3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71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4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4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5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8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1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1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5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FFF00-8099-4CD6-8BD0-20A39BC16F95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5DD4E3-66A5-44C1-AF10-7C72F7D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1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2%D0%BE%D1%80%D1%87%D0%B5%D1%81%D1%82%D0%B2%D0%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828" y="798490"/>
            <a:ext cx="9997785" cy="397888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Развитие самостоятельности и креативного мышления школьников начальных классов в современных условиях.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2897" y="4301545"/>
            <a:ext cx="8941716" cy="16021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МБОУ </a:t>
            </a:r>
            <a:r>
              <a:rPr lang="ru-RU" sz="3200" dirty="0" err="1" smtClean="0">
                <a:solidFill>
                  <a:schemeClr val="tx1"/>
                </a:solidFill>
              </a:rPr>
              <a:t>г.о</a:t>
            </a:r>
            <a:r>
              <a:rPr lang="ru-RU" sz="3200" dirty="0" smtClean="0">
                <a:solidFill>
                  <a:schemeClr val="tx1"/>
                </a:solidFill>
              </a:rPr>
              <a:t>. Балашиха «Гимназия №2» учитель начальных классов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Подобина</a:t>
            </a:r>
            <a:r>
              <a:rPr lang="ru-RU" sz="3200" dirty="0" smtClean="0">
                <a:solidFill>
                  <a:schemeClr val="tx1"/>
                </a:solidFill>
              </a:rPr>
              <a:t> Елена Леонидовна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531" y="624110"/>
            <a:ext cx="8903081" cy="779687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984" y="1545465"/>
            <a:ext cx="9482628" cy="436575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Добавление.</a:t>
            </a:r>
          </a:p>
          <a:p>
            <a:r>
              <a:rPr lang="ru-RU" b="1" dirty="0" smtClean="0"/>
              <a:t>Кузовок.</a:t>
            </a:r>
          </a:p>
          <a:p>
            <a:r>
              <a:rPr lang="ru-RU" b="1" dirty="0" smtClean="0"/>
              <a:t>Будь внимателен.</a:t>
            </a:r>
          </a:p>
          <a:p>
            <a:r>
              <a:rPr lang="ru-RU" b="1" dirty="0" smtClean="0"/>
              <a:t>Оптимисты и скептики.</a:t>
            </a:r>
          </a:p>
          <a:p>
            <a:r>
              <a:rPr lang="ru-RU" b="1" dirty="0" smtClean="0"/>
              <a:t>Укрась слово.</a:t>
            </a:r>
          </a:p>
          <a:p>
            <a:r>
              <a:rPr lang="ru-RU" b="1" dirty="0" smtClean="0"/>
              <a:t>Исправь ошибки.</a:t>
            </a:r>
          </a:p>
          <a:p>
            <a:r>
              <a:rPr lang="ru-RU" b="1" dirty="0" smtClean="0"/>
              <a:t>Особый вид загадок-хитрые вопросы.</a:t>
            </a:r>
          </a:p>
          <a:p>
            <a:r>
              <a:rPr lang="ru-RU" b="1" dirty="0" smtClean="0"/>
              <a:t>Анаграммы.</a:t>
            </a:r>
          </a:p>
          <a:p>
            <a:r>
              <a:rPr lang="ru-RU" b="1" dirty="0" smtClean="0"/>
              <a:t>Шарады.</a:t>
            </a:r>
          </a:p>
          <a:p>
            <a:r>
              <a:rPr lang="ru-RU" b="1" dirty="0" smtClean="0"/>
              <a:t>Кроссворды.</a:t>
            </a:r>
          </a:p>
          <a:p>
            <a:r>
              <a:rPr lang="ru-RU" b="1" dirty="0" smtClean="0"/>
              <a:t>Ребусы.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1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08349" y="566670"/>
            <a:ext cx="9096263" cy="57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26523" y="1536885"/>
            <a:ext cx="1004552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Поставьте в скобки левой части равенства такие слова, чтобы образовалось зашифрованное слово.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1. М + (суп) = насекомое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2. Г + (цветок) = атмосферное явление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3. С + (занятие) = грызун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4.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(кафе) = сарай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3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07" y="624110"/>
            <a:ext cx="9070505" cy="3804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1403797"/>
            <a:ext cx="9907632" cy="422409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Бесконечное </a:t>
            </a:r>
            <a:r>
              <a:rPr lang="ru-RU" sz="3200" b="1" dirty="0"/>
              <a:t>предложение. </a:t>
            </a:r>
            <a:endParaRPr lang="ru-RU" sz="3200" dirty="0"/>
          </a:p>
          <a:p>
            <a:r>
              <a:rPr lang="ru-RU" sz="3200" dirty="0" smtClean="0"/>
              <a:t>Например</a:t>
            </a:r>
            <a:r>
              <a:rPr lang="ru-RU" sz="3200" dirty="0"/>
              <a:t>, исходное слово </a:t>
            </a:r>
            <a:r>
              <a:rPr lang="ru-RU" sz="3200" b="1" dirty="0"/>
              <a:t> солнце.</a:t>
            </a:r>
            <a:r>
              <a:rPr lang="ru-RU" sz="3200" dirty="0"/>
              <a:t> </a:t>
            </a:r>
          </a:p>
          <a:p>
            <a:r>
              <a:rPr lang="ru-RU" sz="3200" dirty="0"/>
              <a:t>-</a:t>
            </a:r>
            <a:r>
              <a:rPr lang="ru-RU" sz="3200" i="1" dirty="0"/>
              <a:t>светило солнце</a:t>
            </a:r>
            <a:endParaRPr lang="ru-RU" sz="3200" dirty="0"/>
          </a:p>
          <a:p>
            <a:r>
              <a:rPr lang="ru-RU" sz="3200" i="1" dirty="0"/>
              <a:t>-ярко светило солнце</a:t>
            </a:r>
            <a:endParaRPr lang="ru-RU" sz="3200" dirty="0"/>
          </a:p>
          <a:p>
            <a:r>
              <a:rPr lang="ru-RU" sz="3200" i="1" dirty="0"/>
              <a:t>-на небе ярко светило солнце</a:t>
            </a:r>
            <a:endParaRPr lang="ru-RU" sz="3200" dirty="0"/>
          </a:p>
          <a:p>
            <a:r>
              <a:rPr lang="ru-RU" sz="3200" i="1" dirty="0"/>
              <a:t>-на небе ярко светило весеннее солнце</a:t>
            </a:r>
            <a:endParaRPr lang="ru-RU" sz="3200" dirty="0"/>
          </a:p>
          <a:p>
            <a:r>
              <a:rPr lang="ru-RU" sz="3200" i="1" dirty="0"/>
              <a:t>-на небе ярко светило и играло весеннее солнце     и т.д.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229" y="624110"/>
            <a:ext cx="9083384" cy="3418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8" y="1429555"/>
            <a:ext cx="9650054" cy="4481667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Составление </a:t>
            </a:r>
            <a:r>
              <a:rPr lang="ru-RU" sz="3200" b="1" dirty="0"/>
              <a:t>текста по опорным словам и названию</a:t>
            </a:r>
            <a:endParaRPr lang="ru-RU" sz="3200" dirty="0"/>
          </a:p>
          <a:p>
            <a:r>
              <a:rPr lang="ru-RU" sz="3200" u="sng" dirty="0"/>
              <a:t>История о жёлтом жирафе.</a:t>
            </a:r>
            <a:endParaRPr lang="ru-RU" sz="3200" dirty="0"/>
          </a:p>
          <a:p>
            <a:r>
              <a:rPr lang="ru-RU" sz="3200" i="1" dirty="0"/>
              <a:t>жизнь</a:t>
            </a:r>
            <a:endParaRPr lang="ru-RU" sz="3200" dirty="0"/>
          </a:p>
          <a:p>
            <a:r>
              <a:rPr lang="ru-RU" sz="3200" i="1" dirty="0"/>
              <a:t>жираф</a:t>
            </a:r>
            <a:endParaRPr lang="ru-RU" sz="3200" dirty="0"/>
          </a:p>
          <a:p>
            <a:r>
              <a:rPr lang="ru-RU" sz="3200" i="1" dirty="0"/>
              <a:t>жилет</a:t>
            </a:r>
            <a:endParaRPr lang="ru-RU" sz="3200" dirty="0"/>
          </a:p>
          <a:p>
            <a:r>
              <a:rPr lang="ru-RU" sz="3200" i="1" dirty="0"/>
              <a:t>шикарная </a:t>
            </a:r>
            <a:endParaRPr lang="ru-RU" sz="3200" dirty="0"/>
          </a:p>
          <a:p>
            <a:r>
              <a:rPr lang="ru-RU" sz="3200" i="1" dirty="0"/>
              <a:t>шимпанзе </a:t>
            </a:r>
            <a:endParaRPr lang="ru-RU" sz="3200" dirty="0"/>
          </a:p>
          <a:p>
            <a:r>
              <a:rPr lang="ru-RU" sz="3200" i="1" dirty="0"/>
              <a:t>шиповник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43" y="321972"/>
            <a:ext cx="9031869" cy="360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439" y="321972"/>
            <a:ext cx="8577330" cy="6432998"/>
          </a:xfrm>
        </p:spPr>
      </p:pic>
    </p:spTree>
    <p:extLst>
      <p:ext uri="{BB962C8B-B14F-4D97-AF65-F5344CB8AC3E}">
        <p14:creationId xmlns:p14="http://schemas.microsoft.com/office/powerpoint/2010/main" val="1434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44" y="154546"/>
            <a:ext cx="9031869" cy="4765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5486" y="958584"/>
            <a:ext cx="6937872" cy="5203404"/>
          </a:xfrm>
        </p:spPr>
      </p:pic>
    </p:spTree>
    <p:extLst>
      <p:ext uri="{BB962C8B-B14F-4D97-AF65-F5344CB8AC3E}">
        <p14:creationId xmlns:p14="http://schemas.microsoft.com/office/powerpoint/2010/main" val="13537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08" y="206062"/>
            <a:ext cx="9315205" cy="1403797"/>
          </a:xfrm>
        </p:spPr>
        <p:txBody>
          <a:bodyPr/>
          <a:lstStyle/>
          <a:p>
            <a:r>
              <a:rPr lang="ru-RU" b="1" dirty="0" smtClean="0"/>
              <a:t>Проект «Моя любимая буква»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234" y="963160"/>
            <a:ext cx="6889578" cy="5167184"/>
          </a:xfrm>
        </p:spPr>
      </p:pic>
    </p:spTree>
    <p:extLst>
      <p:ext uri="{BB962C8B-B14F-4D97-AF65-F5344CB8AC3E}">
        <p14:creationId xmlns:p14="http://schemas.microsoft.com/office/powerpoint/2010/main" val="20739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331077" y="578391"/>
            <a:ext cx="917353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237" y="747713"/>
            <a:ext cx="7691996" cy="5768997"/>
          </a:xfrm>
        </p:spPr>
      </p:pic>
    </p:spTree>
    <p:extLst>
      <p:ext uri="{BB962C8B-B14F-4D97-AF65-F5344CB8AC3E}">
        <p14:creationId xmlns:p14="http://schemas.microsoft.com/office/powerpoint/2010/main" val="39074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1357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287" y="759855"/>
            <a:ext cx="7229338" cy="5422004"/>
          </a:xfrm>
        </p:spPr>
      </p:pic>
    </p:spTree>
    <p:extLst>
      <p:ext uri="{BB962C8B-B14F-4D97-AF65-F5344CB8AC3E}">
        <p14:creationId xmlns:p14="http://schemas.microsoft.com/office/powerpoint/2010/main" val="176014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683" y="83935"/>
            <a:ext cx="8422782" cy="6317087"/>
          </a:xfrm>
        </p:spPr>
      </p:pic>
    </p:spTree>
    <p:extLst>
      <p:ext uri="{BB962C8B-B14F-4D97-AF65-F5344CB8AC3E}">
        <p14:creationId xmlns:p14="http://schemas.microsoft.com/office/powerpoint/2010/main" val="201212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Актуальность </a:t>
            </a:r>
            <a:r>
              <a:rPr lang="ru-RU" b="1" dirty="0" smtClean="0"/>
              <a:t>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949" y="2292438"/>
            <a:ext cx="10010663" cy="361878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Развитие </a:t>
            </a:r>
            <a:r>
              <a:rPr lang="ru-RU" sz="4000" b="1" dirty="0"/>
              <a:t>самостоятельности и креативного мышления школьников начальных классов в современных условиях.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56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742" y="270456"/>
            <a:ext cx="9456872" cy="109470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Проект «Составь загадку»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106" y="933718"/>
            <a:ext cx="7624293" cy="5718221"/>
          </a:xfrm>
        </p:spPr>
      </p:pic>
    </p:spTree>
    <p:extLst>
      <p:ext uri="{BB962C8B-B14F-4D97-AF65-F5344CB8AC3E}">
        <p14:creationId xmlns:p14="http://schemas.microsoft.com/office/powerpoint/2010/main" val="1570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891" y="540913"/>
            <a:ext cx="9791722" cy="1364087"/>
          </a:xfrm>
        </p:spPr>
        <p:txBody>
          <a:bodyPr/>
          <a:lstStyle/>
          <a:p>
            <a:r>
              <a:rPr lang="ru-RU" b="1" dirty="0"/>
              <a:t>Проект </a:t>
            </a:r>
            <a:r>
              <a:rPr lang="ru-RU" b="1" dirty="0" smtClean="0"/>
              <a:t>«И в шутку и всерьёз»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10893" y="1869582"/>
            <a:ext cx="5701049" cy="4275787"/>
          </a:xfrm>
        </p:spPr>
      </p:pic>
    </p:spTree>
    <p:extLst>
      <p:ext uri="{BB962C8B-B14F-4D97-AF65-F5344CB8AC3E}">
        <p14:creationId xmlns:p14="http://schemas.microsoft.com/office/powerpoint/2010/main" val="42013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224" y="257578"/>
            <a:ext cx="9933390" cy="953036"/>
          </a:xfrm>
        </p:spPr>
        <p:txBody>
          <a:bodyPr/>
          <a:lstStyle/>
          <a:p>
            <a:r>
              <a:rPr lang="ru-RU" b="1" dirty="0"/>
              <a:t>Проект «</a:t>
            </a:r>
            <a:r>
              <a:rPr lang="ru-RU" b="1" dirty="0" smtClean="0"/>
              <a:t>Семья слов»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2431" y="1431702"/>
            <a:ext cx="7074797" cy="3979573"/>
          </a:xfrm>
        </p:spPr>
      </p:pic>
    </p:spTree>
    <p:extLst>
      <p:ext uri="{BB962C8B-B14F-4D97-AF65-F5344CB8AC3E}">
        <p14:creationId xmlns:p14="http://schemas.microsoft.com/office/powerpoint/2010/main" val="6824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244699"/>
            <a:ext cx="9675813" cy="1017431"/>
          </a:xfrm>
        </p:spPr>
        <p:txBody>
          <a:bodyPr/>
          <a:lstStyle/>
          <a:p>
            <a:r>
              <a:rPr lang="ru-RU" b="1" dirty="0"/>
              <a:t>Проект </a:t>
            </a:r>
            <a:r>
              <a:rPr lang="ru-RU" b="1" dirty="0" smtClean="0"/>
              <a:t>«Я и мои друзья»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059" y="978795"/>
            <a:ext cx="7725893" cy="5794420"/>
          </a:xfrm>
        </p:spPr>
      </p:pic>
    </p:spTree>
    <p:extLst>
      <p:ext uri="{BB962C8B-B14F-4D97-AF65-F5344CB8AC3E}">
        <p14:creationId xmlns:p14="http://schemas.microsoft.com/office/powerpoint/2010/main" val="11907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07" y="296214"/>
            <a:ext cx="9070505" cy="1210614"/>
          </a:xfrm>
        </p:spPr>
        <p:txBody>
          <a:bodyPr/>
          <a:lstStyle/>
          <a:p>
            <a:r>
              <a:rPr lang="ru-RU" b="1" dirty="0"/>
              <a:t>Проект </a:t>
            </a:r>
            <a:r>
              <a:rPr lang="ru-RU" b="1" dirty="0" smtClean="0"/>
              <a:t>«Мой класс»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901" y="952331"/>
            <a:ext cx="7350484" cy="5512863"/>
          </a:xfrm>
        </p:spPr>
      </p:pic>
    </p:spTree>
    <p:extLst>
      <p:ext uri="{BB962C8B-B14F-4D97-AF65-F5344CB8AC3E}">
        <p14:creationId xmlns:p14="http://schemas.microsoft.com/office/powerpoint/2010/main" val="4779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354685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42" y="1120775"/>
            <a:ext cx="7482626" cy="5611970"/>
          </a:xfrm>
        </p:spPr>
      </p:pic>
    </p:spTree>
    <p:extLst>
      <p:ext uri="{BB962C8B-B14F-4D97-AF65-F5344CB8AC3E}">
        <p14:creationId xmlns:p14="http://schemas.microsoft.com/office/powerpoint/2010/main" val="19449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864" y="193183"/>
            <a:ext cx="9044749" cy="12106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Проекты по окружающему миру   «Модель Земли»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05" y="1403796"/>
            <a:ext cx="7126311" cy="5344734"/>
          </a:xfrm>
        </p:spPr>
      </p:pic>
    </p:spTree>
    <p:extLst>
      <p:ext uri="{BB962C8B-B14F-4D97-AF65-F5344CB8AC3E}">
        <p14:creationId xmlns:p14="http://schemas.microsoft.com/office/powerpoint/2010/main" val="5127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 «Созвездия»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904" y="1420507"/>
            <a:ext cx="7044744" cy="5283559"/>
          </a:xfrm>
        </p:spPr>
      </p:pic>
    </p:spTree>
    <p:extLst>
      <p:ext uri="{BB962C8B-B14F-4D97-AF65-F5344CB8AC3E}">
        <p14:creationId xmlns:p14="http://schemas.microsoft.com/office/powerpoint/2010/main" val="1108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6834" y="1712890"/>
            <a:ext cx="9147778" cy="448184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066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468" y="373487"/>
            <a:ext cx="9534144" cy="1918952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Психолого-педагогические условия развития и </a:t>
            </a:r>
            <a:r>
              <a:rPr lang="ru-RU" b="1" dirty="0" smtClean="0"/>
              <a:t>формирования </a:t>
            </a:r>
            <a:r>
              <a:rPr lang="ru-RU" b="1" dirty="0"/>
              <a:t>творческого мышления младшего школьника.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099" y="2099255"/>
            <a:ext cx="10457645" cy="4250029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b="1" dirty="0" smtClean="0"/>
              <a:t>Понятие</a:t>
            </a:r>
            <a:r>
              <a:rPr lang="ru-RU" sz="3600" dirty="0" smtClean="0"/>
              <a:t> </a:t>
            </a:r>
            <a:r>
              <a:rPr lang="ru-RU" sz="3600" b="1" dirty="0"/>
              <a:t>креативность</a:t>
            </a:r>
            <a:r>
              <a:rPr lang="ru-RU" sz="3600" dirty="0"/>
              <a:t> </a:t>
            </a:r>
            <a:r>
              <a:rPr lang="ru-RU" sz="3200" b="1" dirty="0"/>
              <a:t>(от англ. </a:t>
            </a:r>
            <a:r>
              <a:rPr lang="ru-RU" sz="3200" b="1" dirty="0" err="1"/>
              <a:t>create</a:t>
            </a:r>
            <a:r>
              <a:rPr lang="ru-RU" sz="3200" b="1" dirty="0"/>
              <a:t> — создавать, творить) —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  <a:hlinkClick r:id="rId2" tooltip="Творчество"/>
              </a:rPr>
              <a:t>творческие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/>
              <a:t>способности индивида, характеризующиеся готовностью к принятию и созданию принципиально новых идей, отклоняющихся от </a:t>
            </a:r>
            <a:r>
              <a:rPr lang="ru-RU" sz="3200" b="1" dirty="0" smtClean="0"/>
              <a:t>традиционных.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86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048" y="334852"/>
            <a:ext cx="8851565" cy="1030310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/>
              <a:t>Типы </a:t>
            </a:r>
            <a:r>
              <a:rPr lang="ru-RU" sz="3800" b="1" dirty="0"/>
              <a:t>мышления: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193" y="1481070"/>
            <a:ext cx="10205980" cy="4533183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конвергентное</a:t>
            </a:r>
            <a:r>
              <a:rPr lang="ru-RU" sz="3800" dirty="0" smtClean="0"/>
              <a:t> </a:t>
            </a:r>
            <a:r>
              <a:rPr lang="ru-RU" sz="3800" dirty="0"/>
              <a:t>(закрытое, нетворческое) и </a:t>
            </a:r>
            <a:endParaRPr lang="ru-RU" sz="3800" dirty="0" smtClean="0"/>
          </a:p>
          <a:p>
            <a:r>
              <a:rPr lang="ru-RU" sz="3800" b="1" dirty="0" smtClean="0"/>
              <a:t>дивергентное </a:t>
            </a:r>
            <a:r>
              <a:rPr lang="ru-RU" sz="3800" dirty="0"/>
              <a:t>(открытое, творческое). </a:t>
            </a:r>
            <a:endParaRPr lang="ru-RU" sz="3800" dirty="0" smtClean="0"/>
          </a:p>
          <a:p>
            <a:r>
              <a:rPr lang="ru-RU" sz="3800" dirty="0" smtClean="0"/>
              <a:t>Тип </a:t>
            </a:r>
            <a:r>
              <a:rPr lang="ru-RU" sz="3800" dirty="0"/>
              <a:t>личности с преобладанием конвергентного мышления называют </a:t>
            </a:r>
            <a:r>
              <a:rPr lang="ru-RU" sz="3800" b="1" dirty="0"/>
              <a:t>«интеллектуальным», </a:t>
            </a:r>
            <a:r>
              <a:rPr lang="ru-RU" sz="3800" dirty="0"/>
              <a:t>дивергентного –</a:t>
            </a:r>
            <a:r>
              <a:rPr lang="ru-RU" sz="3800" b="1" dirty="0"/>
              <a:t> «креативным».</a:t>
            </a:r>
            <a:endParaRPr lang="ru-RU" sz="38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18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947113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/>
              <a:t>Критерии креативности: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983" y="2009104"/>
            <a:ext cx="9672034" cy="4288664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беглость; </a:t>
            </a:r>
          </a:p>
          <a:p>
            <a:r>
              <a:rPr lang="ru-RU" sz="3800" b="1" dirty="0" smtClean="0"/>
              <a:t>оригинальность; </a:t>
            </a:r>
          </a:p>
          <a:p>
            <a:r>
              <a:rPr lang="ru-RU" sz="3800" b="1" dirty="0" smtClean="0"/>
              <a:t>гибкость;</a:t>
            </a:r>
            <a:r>
              <a:rPr lang="ru-RU" sz="3800" dirty="0" smtClean="0"/>
              <a:t> </a:t>
            </a:r>
          </a:p>
          <a:p>
            <a:r>
              <a:rPr lang="ru-RU" sz="3800" b="1" dirty="0" smtClean="0"/>
              <a:t>метафоричность.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9535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468" y="231821"/>
            <a:ext cx="9534145" cy="167318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/>
              <a:t>Условия развития и формирование творческого мышления младшего </a:t>
            </a:r>
            <a:r>
              <a:rPr lang="ru-RU" sz="3800" b="1" dirty="0" smtClean="0"/>
              <a:t>школьника: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313" y="2550016"/>
            <a:ext cx="10049299" cy="3683359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раннее начало;      </a:t>
            </a:r>
          </a:p>
          <a:p>
            <a:r>
              <a:rPr lang="ru-RU" sz="3600" b="1" dirty="0" smtClean="0"/>
              <a:t>окружающая среда </a:t>
            </a:r>
            <a:r>
              <a:rPr lang="ru-RU" sz="3600" b="1" dirty="0"/>
              <a:t>и </a:t>
            </a:r>
            <a:r>
              <a:rPr lang="ru-RU" sz="3600" b="1" dirty="0" smtClean="0"/>
              <a:t>система отношений;   </a:t>
            </a:r>
          </a:p>
          <a:p>
            <a:r>
              <a:rPr lang="ru-RU" sz="3600" b="1" dirty="0" smtClean="0"/>
              <a:t>характер </a:t>
            </a:r>
            <a:r>
              <a:rPr lang="ru-RU" sz="3600" b="1" dirty="0"/>
              <a:t>творческого </a:t>
            </a:r>
            <a:r>
              <a:rPr lang="ru-RU" sz="3600" b="1" dirty="0" smtClean="0"/>
              <a:t>процесса;   </a:t>
            </a:r>
          </a:p>
          <a:p>
            <a:r>
              <a:rPr lang="ru-RU" sz="3600" b="1" dirty="0"/>
              <a:t>необходимая направляющая помощь </a:t>
            </a:r>
            <a:r>
              <a:rPr lang="ru-RU" sz="3600" b="1" dirty="0" smtClean="0"/>
              <a:t>взрослых.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008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532" y="463639"/>
            <a:ext cx="8903080" cy="1441361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/>
              <a:t>Этапы </a:t>
            </a:r>
            <a:r>
              <a:rPr lang="ru-RU" sz="3800" b="1" dirty="0"/>
              <a:t>творческого процесса: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132" y="2098182"/>
            <a:ext cx="9697791" cy="4508679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/>
              <a:t>этап </a:t>
            </a:r>
            <a:r>
              <a:rPr lang="ru-RU" sz="3600" b="1" dirty="0"/>
              <a:t>возникновения творческой </a:t>
            </a:r>
            <a:r>
              <a:rPr lang="ru-RU" sz="3600" b="1" dirty="0" smtClean="0"/>
              <a:t>ситуации; </a:t>
            </a:r>
          </a:p>
          <a:p>
            <a:pPr lvl="0"/>
            <a:r>
              <a:rPr lang="ru-RU" sz="3600" b="1" dirty="0" smtClean="0"/>
              <a:t>эвристический этап; </a:t>
            </a:r>
          </a:p>
          <a:p>
            <a:pPr lvl="0"/>
            <a:r>
              <a:rPr lang="ru-RU" sz="3600" b="1" dirty="0" smtClean="0"/>
              <a:t>этап </a:t>
            </a:r>
            <a:r>
              <a:rPr lang="ru-RU" sz="3600" b="1" dirty="0"/>
              <a:t>завершения. </a:t>
            </a:r>
          </a:p>
        </p:txBody>
      </p:sp>
    </p:spTree>
    <p:extLst>
      <p:ext uri="{BB962C8B-B14F-4D97-AF65-F5344CB8AC3E}">
        <p14:creationId xmlns:p14="http://schemas.microsoft.com/office/powerpoint/2010/main" val="26635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197" y="334851"/>
            <a:ext cx="9186415" cy="1570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Компоненты </a:t>
            </a:r>
            <a:r>
              <a:rPr lang="ru-RU" sz="4000" b="1" dirty="0"/>
              <a:t>творческих (креативных)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способностей </a:t>
            </a:r>
            <a:r>
              <a:rPr lang="ru-RU" sz="4000" dirty="0"/>
              <a:t>младших школьников: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4" y="2279561"/>
            <a:ext cx="10663707" cy="4069724"/>
          </a:xfrm>
        </p:spPr>
        <p:txBody>
          <a:bodyPr/>
          <a:lstStyle/>
          <a:p>
            <a:pPr lvl="0"/>
            <a:r>
              <a:rPr lang="ru-RU" sz="2400" b="1" i="1" dirty="0"/>
              <a:t>творческое мышление, </a:t>
            </a:r>
            <a:endParaRPr lang="ru-RU" sz="2400" b="1" dirty="0"/>
          </a:p>
          <a:p>
            <a:pPr lvl="0"/>
            <a:r>
              <a:rPr lang="ru-RU" sz="2400" b="1" i="1" dirty="0"/>
              <a:t>творческое воображение, </a:t>
            </a:r>
            <a:endParaRPr lang="ru-RU" sz="2400" b="1" dirty="0"/>
          </a:p>
          <a:p>
            <a:pPr lvl="0"/>
            <a:r>
              <a:rPr lang="ru-RU" sz="2400" b="1" i="1" dirty="0"/>
              <a:t>творческая переработка информации,</a:t>
            </a:r>
            <a:endParaRPr lang="ru-RU" sz="2400" b="1" dirty="0"/>
          </a:p>
          <a:p>
            <a:pPr lvl="0"/>
            <a:r>
              <a:rPr lang="ru-RU" sz="2400" b="1" i="1" dirty="0"/>
              <a:t>самостоятельность в обучении и исследовательской работе,</a:t>
            </a:r>
            <a:endParaRPr lang="ru-RU" sz="2400" b="1" dirty="0"/>
          </a:p>
          <a:p>
            <a:pPr lvl="0"/>
            <a:r>
              <a:rPr lang="ru-RU" sz="2400" b="1" i="1" dirty="0"/>
              <a:t>развитие познавательной мотивации,</a:t>
            </a:r>
            <a:endParaRPr lang="ru-RU" sz="2400" b="1" dirty="0"/>
          </a:p>
          <a:p>
            <a:pPr lvl="0"/>
            <a:r>
              <a:rPr lang="ru-RU" sz="2400" b="1" i="1" dirty="0"/>
              <a:t>поиск оригинальных и рациональных путей решения,</a:t>
            </a:r>
            <a:endParaRPr lang="ru-RU" sz="2400" b="1" dirty="0"/>
          </a:p>
          <a:p>
            <a:pPr lvl="0"/>
            <a:r>
              <a:rPr lang="ru-RU" sz="2400" b="1" i="1" dirty="0"/>
              <a:t>произвольное внимание,</a:t>
            </a:r>
            <a:endParaRPr lang="ru-RU" sz="2400" b="1" dirty="0"/>
          </a:p>
          <a:p>
            <a:pPr lvl="0"/>
            <a:r>
              <a:rPr lang="ru-RU" sz="2400" b="1" i="1" dirty="0" smtClean="0"/>
              <a:t>память.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1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468" y="347730"/>
            <a:ext cx="9534145" cy="45719"/>
          </a:xfrm>
        </p:spPr>
        <p:txBody>
          <a:bodyPr>
            <a:noAutofit/>
          </a:bodyPr>
          <a:lstStyle/>
          <a:p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42" y="927279"/>
            <a:ext cx="9903856" cy="5602311"/>
          </a:xfrm>
        </p:spPr>
        <p:txBody>
          <a:bodyPr>
            <a:normAutofit fontScale="92500" lnSpcReduction="10000"/>
          </a:bodyPr>
          <a:lstStyle/>
          <a:p>
            <a:r>
              <a:rPr lang="ru-RU" sz="3700" b="1" dirty="0"/>
              <a:t>Задания по всем предметам предоставляют большие возможности в работе над развитием творческого мышления школьников. </a:t>
            </a:r>
            <a:endParaRPr lang="ru-RU" sz="3700" b="1" dirty="0" smtClean="0"/>
          </a:p>
          <a:p>
            <a:endParaRPr lang="ru-RU" sz="3700" b="1" dirty="0"/>
          </a:p>
          <a:p>
            <a:r>
              <a:rPr lang="ru-RU" sz="3700" b="1" dirty="0" smtClean="0"/>
              <a:t>Прогнозируемый результат.</a:t>
            </a:r>
          </a:p>
          <a:p>
            <a:pPr marL="0" indent="0">
              <a:buNone/>
            </a:pPr>
            <a:endParaRPr lang="ru-RU" sz="3700" b="1" dirty="0" smtClean="0"/>
          </a:p>
          <a:p>
            <a:r>
              <a:rPr lang="ru-RU" sz="3700" b="1" dirty="0" smtClean="0"/>
              <a:t>Влияние </a:t>
            </a:r>
            <a:r>
              <a:rPr lang="ru-RU" sz="3700" b="1" dirty="0"/>
              <a:t>игры на развитие творческих способностей детей младшего школьного </a:t>
            </a:r>
            <a:r>
              <a:rPr lang="ru-RU" sz="3700" b="1" dirty="0" smtClean="0"/>
              <a:t>возраста.</a:t>
            </a:r>
            <a:endParaRPr lang="ru-RU" sz="3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</TotalTime>
  <Words>412</Words>
  <Application>Microsoft Office PowerPoint</Application>
  <PresentationFormat>Широкоэкранный</PresentationFormat>
  <Paragraphs>81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 3</vt:lpstr>
      <vt:lpstr>Легкий дым</vt:lpstr>
      <vt:lpstr>Развитие самостоятельности и креативного мышления школьников начальных классов в современных условиях. </vt:lpstr>
      <vt:lpstr>Актуальность темы </vt:lpstr>
      <vt:lpstr>Психолого-педагогические условия развития и формирования творческого мышления младшего школьника. </vt:lpstr>
      <vt:lpstr>Типы мышления:</vt:lpstr>
      <vt:lpstr>Критерии креативности:</vt:lpstr>
      <vt:lpstr>Условия развития и формирование творческого мышления младшего школьника: </vt:lpstr>
      <vt:lpstr>Этапы творческого процесса:</vt:lpstr>
      <vt:lpstr>Компоненты творческих (креативных)  способностей младших школьников:  </vt:lpstr>
      <vt:lpstr>Презентация PowerPoint</vt:lpstr>
      <vt:lpstr>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«Моя любимая буква» </vt:lpstr>
      <vt:lpstr>Презентация PowerPoint</vt:lpstr>
      <vt:lpstr>Презентация PowerPoint</vt:lpstr>
      <vt:lpstr>Презентация PowerPoint</vt:lpstr>
      <vt:lpstr>Проект «Составь загадку»</vt:lpstr>
      <vt:lpstr>Проект «И в шутку и всерьёз»</vt:lpstr>
      <vt:lpstr>Проект «Семья слов»</vt:lpstr>
      <vt:lpstr>Проект «Я и мои друзья»</vt:lpstr>
      <vt:lpstr>Проект «Мой класс»</vt:lpstr>
      <vt:lpstr>Презентация PowerPoint</vt:lpstr>
      <vt:lpstr>Проекты по окружающему миру   «Модель Земли»</vt:lpstr>
      <vt:lpstr>Проект «Созвездия»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70</cp:revision>
  <dcterms:created xsi:type="dcterms:W3CDTF">2015-01-14T19:29:27Z</dcterms:created>
  <dcterms:modified xsi:type="dcterms:W3CDTF">2016-02-22T11:42:09Z</dcterms:modified>
</cp:coreProperties>
</file>