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3" r:id="rId23"/>
    <p:sldId id="284" r:id="rId24"/>
    <p:sldId id="285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3F21663-FC83-4026-82F3-35DEA8ECA76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E78778-7D61-4F9E-8903-48D4AE54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21663-FC83-4026-82F3-35DEA8ECA76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8778-7D61-4F9E-8903-48D4AE54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21663-FC83-4026-82F3-35DEA8ECA76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8778-7D61-4F9E-8903-48D4AE54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21663-FC83-4026-82F3-35DEA8ECA76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8778-7D61-4F9E-8903-48D4AE54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21663-FC83-4026-82F3-35DEA8ECA76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8778-7D61-4F9E-8903-48D4AE54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21663-FC83-4026-82F3-35DEA8ECA76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8778-7D61-4F9E-8903-48D4AE54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21663-FC83-4026-82F3-35DEA8ECA76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8778-7D61-4F9E-8903-48D4AE54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21663-FC83-4026-82F3-35DEA8ECA76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8778-7D61-4F9E-8903-48D4AE54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21663-FC83-4026-82F3-35DEA8ECA76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8778-7D61-4F9E-8903-48D4AE54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21663-FC83-4026-82F3-35DEA8ECA76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8778-7D61-4F9E-8903-48D4AE54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21663-FC83-4026-82F3-35DEA8ECA76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8778-7D61-4F9E-8903-48D4AE54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3F21663-FC83-4026-82F3-35DEA8ECA76F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78778-7D61-4F9E-8903-48D4AE54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labirint.ru/screenshot/goods/283047/2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labirint.ru/screenshot/goods/283047/1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labirint.ru/screenshot/goods/283047/15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 В НАЧАЛЬНОЙ ШКОЛЕ</a:t>
            </a:r>
            <a:b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5715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новым стандартам</a:t>
            </a:r>
            <a:br>
              <a:rPr lang="ru-RU" b="1" spc="50" dirty="0" smtClean="0">
                <a:ln w="5715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5715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/>
          <a:lstStyle/>
          <a:p>
            <a:r>
              <a:rPr lang="ru-RU" sz="1800" dirty="0" smtClean="0"/>
              <a:t>Выступление на районном МО учителей начальных классов</a:t>
            </a:r>
          </a:p>
          <a:p>
            <a:endParaRPr lang="ru-RU" sz="1800" dirty="0" smtClean="0"/>
          </a:p>
          <a:p>
            <a:r>
              <a:rPr lang="ru-RU" sz="1800" dirty="0" smtClean="0"/>
              <a:t>ТАРАРЫКОВА Т.В. </a:t>
            </a:r>
          </a:p>
          <a:p>
            <a:r>
              <a:rPr lang="ru-RU" sz="1800" dirty="0" smtClean="0"/>
              <a:t>25 МАРТА 2014Г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ru-RU" sz="36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Роль </a:t>
            </a:r>
            <a:r>
              <a:rPr lang="ru-RU" sz="3600" b="1" spc="50" dirty="0" err="1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r>
              <a:rPr lang="ru-RU" sz="36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системе оценки  </a:t>
            </a:r>
            <a:br>
              <a:rPr lang="ru-RU" sz="36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результатов.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>
                <a:latin typeface="Comic Sans MS" pitchFamily="66" charset="0"/>
              </a:rPr>
              <a:t>В качестве предмета итоговой оценки выделяют две составляющие:</a:t>
            </a:r>
          </a:p>
          <a:p>
            <a:pPr>
              <a:buNone/>
            </a:pPr>
            <a:r>
              <a:rPr lang="ru-RU" dirty="0" smtClean="0"/>
              <a:t>                                 </a:t>
            </a:r>
            <a:r>
              <a:rPr lang="ru-RU" sz="2400" b="1" dirty="0" smtClean="0">
                <a:solidFill>
                  <a:srgbClr val="00B0F0"/>
                </a:solidFill>
              </a:rPr>
              <a:t>РЕЗУЛЬТАТЫ</a:t>
            </a: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промежуточной аттестации                       итоговой работы </a:t>
            </a:r>
          </a:p>
          <a:p>
            <a:pPr>
              <a:buNone/>
            </a:pPr>
            <a:r>
              <a:rPr lang="ru-RU" sz="1800" dirty="0" smtClean="0"/>
              <a:t>( динамика и продвижение в                                  (лучшие работы и достижения  за  </a:t>
            </a:r>
          </a:p>
          <a:p>
            <a:pPr>
              <a:buNone/>
            </a:pPr>
            <a:r>
              <a:rPr lang="ru-RU" sz="1800" dirty="0" smtClean="0"/>
              <a:t>достижении планируемых результатов             весь курс в области как предметных,</a:t>
            </a:r>
          </a:p>
          <a:p>
            <a:pPr>
              <a:buNone/>
            </a:pPr>
            <a:r>
              <a:rPr lang="ru-RU" sz="1800" dirty="0" smtClean="0"/>
              <a:t> в виде предметных или                                      так и </a:t>
            </a:r>
            <a:r>
              <a:rPr lang="ru-RU" sz="1800" dirty="0" err="1" smtClean="0"/>
              <a:t>метапредметных</a:t>
            </a:r>
            <a:r>
              <a:rPr lang="ru-RU" sz="1800" dirty="0" smtClean="0"/>
              <a:t> результатов)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err="1" smtClean="0"/>
              <a:t>метапредметных</a:t>
            </a:r>
            <a:r>
              <a:rPr lang="ru-RU" sz="1800" dirty="0" smtClean="0"/>
              <a:t> знаний)</a:t>
            </a:r>
          </a:p>
          <a:p>
            <a:pPr>
              <a:buNone/>
            </a:pPr>
            <a:endParaRPr lang="ru-RU" sz="1600" dirty="0" smtClean="0"/>
          </a:p>
          <a:p>
            <a:pPr>
              <a:buAutoNum type="arabicPeriod"/>
            </a:pPr>
            <a:r>
              <a:rPr lang="ru-RU" sz="1600" dirty="0" smtClean="0"/>
              <a:t>Взаимосвязь позиций: учебные цели – содержание учебных результатов – критерии оценки своей деятельности – процедура оценивания – обсуждение результатов оценивания- это система формирующего оценивания.</a:t>
            </a:r>
          </a:p>
          <a:p>
            <a:pPr>
              <a:buAutoNum type="arabicPeriod"/>
            </a:pPr>
            <a:r>
              <a:rPr lang="ru-RU" sz="1600" dirty="0" smtClean="0"/>
              <a:t>Духовно-нравственное развитие и воспитание, формирование УУД.</a:t>
            </a:r>
          </a:p>
          <a:p>
            <a:pPr>
              <a:buAutoNum type="arabicPeriod"/>
            </a:pPr>
            <a:r>
              <a:rPr lang="ru-RU" sz="1600" dirty="0" smtClean="0"/>
              <a:t>Комплексный подход к оценке результатов, позволяющий вести оценку предметных, </a:t>
            </a:r>
            <a:r>
              <a:rPr lang="ru-RU" sz="1600" dirty="0" err="1" smtClean="0"/>
              <a:t>метапредметных</a:t>
            </a:r>
            <a:r>
              <a:rPr lang="ru-RU" sz="1600" dirty="0" smtClean="0"/>
              <a:t> и личностных результатов.</a:t>
            </a:r>
          </a:p>
          <a:p>
            <a:pPr>
              <a:buAutoNum type="arabicPeriod"/>
            </a:pPr>
            <a:r>
              <a:rPr lang="ru-RU" sz="1600" dirty="0" smtClean="0"/>
              <a:t>Осуществлять оценку динамики учебных достижений.</a:t>
            </a:r>
            <a:endParaRPr lang="ru-RU" sz="1600" dirty="0"/>
          </a:p>
        </p:txBody>
      </p:sp>
      <p:sp>
        <p:nvSpPr>
          <p:cNvPr id="5" name="Стрелка вниз 4"/>
          <p:cNvSpPr/>
          <p:nvPr/>
        </p:nvSpPr>
        <p:spPr>
          <a:xfrm rot="3193273">
            <a:off x="3261674" y="1929696"/>
            <a:ext cx="260215" cy="8141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443433" flipH="1">
            <a:off x="6124413" y="1938950"/>
            <a:ext cx="255816" cy="7715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</a:t>
            </a:r>
            <a:r>
              <a:rPr lang="ru-RU" b="1" spc="50" dirty="0" err="1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b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21744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b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2400" b="1" dirty="0" smtClean="0">
                <a:solidFill>
                  <a:srgbClr val="FF0000"/>
                </a:solidFill>
              </a:rPr>
              <a:t> работ </a:t>
            </a:r>
            <a:r>
              <a:rPr lang="ru-RU" sz="2400" dirty="0" smtClean="0"/>
              <a:t>- </a:t>
            </a:r>
            <a:r>
              <a:rPr lang="ru-RU" sz="2000" dirty="0" smtClean="0"/>
              <a:t>собрание формальных и творческих работ, выполненных в ходе учебных занятий, факультативов: проекты, свидетельства о достижении в спорте и творчестве</a:t>
            </a:r>
            <a:r>
              <a:rPr lang="ru-RU" sz="2400" dirty="0" smtClean="0"/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7030A0"/>
                </a:solidFill>
              </a:rPr>
              <a:t>По русскому языку, литературе и иностранному </a:t>
            </a:r>
            <a:r>
              <a:rPr lang="ru-RU" sz="1800" dirty="0" smtClean="0"/>
              <a:t>– диктанты , сочинения и изложения, «Дневники читателя», иллюстрированные авторские работы и.т.д.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7030A0"/>
                </a:solidFill>
              </a:rPr>
              <a:t>По математике </a:t>
            </a:r>
            <a:r>
              <a:rPr lang="ru-RU" sz="1800" dirty="0" smtClean="0"/>
              <a:t>– мат. диктанты, сообщения на математические темы,  записи решения познавательных и практических задач  и т.д.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7030A0"/>
                </a:solidFill>
              </a:rPr>
              <a:t>По окружающему миру </a:t>
            </a:r>
            <a:r>
              <a:rPr lang="ru-RU" sz="1800" dirty="0" smtClean="0"/>
              <a:t>– дневники наблюдений, мини-исследования, проекты, интервью, творческие работы и т.д.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7030A0"/>
                </a:solidFill>
              </a:rPr>
              <a:t>Предметы эстетического цикла </a:t>
            </a:r>
            <a:r>
              <a:rPr lang="ru-RU" sz="1800" dirty="0" smtClean="0"/>
              <a:t>– иллюстрации к муз. произведениям, продукты собственного творчества, высказывания-описания и т.д.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7030A0"/>
                </a:solidFill>
              </a:rPr>
              <a:t>По технологии </a:t>
            </a:r>
            <a:r>
              <a:rPr lang="ru-RU" sz="1800" dirty="0" smtClean="0"/>
              <a:t>– фото- и видеоизображения продуктов исполнительской деятельности, продукты собственного творчества и т.д.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7030A0"/>
                </a:solidFill>
              </a:rPr>
              <a:t>По физкультуре </a:t>
            </a:r>
            <a:r>
              <a:rPr lang="ru-RU" sz="1800" dirty="0" smtClean="0"/>
              <a:t>– дневники наблюдений и самоконтроля, самостоятельно составленные расписания, комплексы физических упражнений ит.д.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</a:t>
            </a:r>
            <a:r>
              <a:rPr lang="ru-RU" b="1" spc="50" dirty="0" err="1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2. </a:t>
            </a:r>
            <a:r>
              <a:rPr lang="ru-RU" sz="2400" b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2400" b="1" dirty="0" smtClean="0">
                <a:solidFill>
                  <a:srgbClr val="FF0000"/>
                </a:solidFill>
              </a:rPr>
              <a:t> документов </a:t>
            </a:r>
            <a:r>
              <a:rPr lang="ru-RU" sz="1800" dirty="0" smtClean="0"/>
              <a:t>–собрание официальных документов, подтверждающие образовательные достижения: грамоты, дипломы, сертификаты, благодарности, свидетельства, удостоверения. 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Результаты участия в олимпиадах, конкурсах, смотрах, выставках, концертах, спортивных мероприятий, специализированных конкурсах и т.д.</a:t>
            </a:r>
          </a:p>
          <a:p>
            <a:pPr>
              <a:buFont typeface="Wingdings" pitchFamily="2" charset="2"/>
              <a:buChar char="§"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Основное требование </a:t>
            </a:r>
            <a:r>
              <a:rPr lang="ru-RU" sz="1800" dirty="0" smtClean="0"/>
              <a:t>– возможность  соотнести уровень достижений с  планируемыми результатами . </a:t>
            </a:r>
            <a:endParaRPr lang="ru-RU" sz="1800" dirty="0"/>
          </a:p>
        </p:txBody>
      </p:sp>
      <p:pic>
        <p:nvPicPr>
          <p:cNvPr id="4" name="Picture 5" descr="j0398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4115">
            <a:off x="2195736" y="4581128"/>
            <a:ext cx="1440160" cy="1801812"/>
          </a:xfrm>
          <a:prstGeom prst="rect">
            <a:avLst/>
          </a:prstGeom>
          <a:noFill/>
        </p:spPr>
      </p:pic>
      <p:pic>
        <p:nvPicPr>
          <p:cNvPr id="5" name="Picture 4" descr="j0398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6573">
            <a:off x="4499992" y="4653136"/>
            <a:ext cx="136207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</a:t>
            </a:r>
            <a:r>
              <a:rPr lang="ru-RU" b="1" spc="50" dirty="0" err="1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3. </a:t>
            </a:r>
            <a:r>
              <a:rPr lang="ru-RU" sz="2400" b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2400" b="1" dirty="0" smtClean="0">
                <a:solidFill>
                  <a:srgbClr val="FF0000"/>
                </a:solidFill>
              </a:rPr>
              <a:t> отзывов </a:t>
            </a:r>
            <a:r>
              <a:rPr lang="ru-RU" sz="2400" dirty="0" smtClean="0"/>
              <a:t>-</a:t>
            </a:r>
            <a:r>
              <a:rPr lang="ru-RU" sz="1800" dirty="0" smtClean="0"/>
              <a:t> систематизированные материалы наблюдений за процессом овладения  предметными знаниями и навыками, УУД, </a:t>
            </a:r>
            <a:r>
              <a:rPr lang="ru-RU" sz="1800" dirty="0" err="1" smtClean="0"/>
              <a:t>метапредметными</a:t>
            </a:r>
            <a:r>
              <a:rPr lang="ru-RU" sz="1800" dirty="0" smtClean="0"/>
              <a:t> навыками, различные формы анализа (и рефлексии) в своей деятельности и результатов.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Тексты заключений, рецензий, отзывов, резюме, эссе, рекомендательных писем 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Главное</a:t>
            </a:r>
            <a:r>
              <a:rPr lang="ru-RU" sz="1800" dirty="0" smtClean="0"/>
              <a:t> - такой  </a:t>
            </a:r>
            <a:r>
              <a:rPr lang="ru-RU" sz="1800" dirty="0" err="1" smtClean="0"/>
              <a:t>портфолио</a:t>
            </a:r>
            <a:r>
              <a:rPr lang="ru-RU" sz="1800" dirty="0" smtClean="0"/>
              <a:t> должен демонстрировать отношение обучающегося к различным видам деятельности.</a:t>
            </a:r>
            <a:endParaRPr lang="ru-RU" sz="2400" dirty="0"/>
          </a:p>
        </p:txBody>
      </p:sp>
      <p:pic>
        <p:nvPicPr>
          <p:cNvPr id="5" name="Picture 5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365104"/>
            <a:ext cx="2163762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</a:t>
            </a:r>
            <a:r>
              <a:rPr lang="ru-RU" b="1" spc="50" dirty="0" err="1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4. Электронный </a:t>
            </a:r>
            <a:r>
              <a:rPr lang="ru-RU" sz="2400" b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</a:t>
            </a:r>
            <a:r>
              <a:rPr lang="ru-RU" sz="1800" dirty="0" smtClean="0"/>
              <a:t>самый простой и доступный для обучающегося способом сбора достижений, а заодно продемонстрировать владение ИКТ – технологиями.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7030A0"/>
                </a:solidFill>
              </a:rPr>
              <a:t>Может создаваться на:</a:t>
            </a:r>
          </a:p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dirty="0" err="1" smtClean="0"/>
              <a:t>флэш-карте</a:t>
            </a:r>
            <a:r>
              <a:rPr lang="ru-RU" sz="1800" dirty="0" smtClean="0"/>
              <a:t> или перезаписываемом диске, где хранятся копии отсканированных материалов на бумажных носителях, дополненные цифровыми  фото-, видео- и аудиоматериалы, оригинальными работами, созданными в цифровом формате.</a:t>
            </a:r>
            <a:endParaRPr lang="ru-RU" sz="2400" dirty="0"/>
          </a:p>
        </p:txBody>
      </p:sp>
      <p:pic>
        <p:nvPicPr>
          <p:cNvPr id="4" name="Picture 4" descr="j0296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509120"/>
            <a:ext cx="2710582" cy="195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b="1" spc="50" dirty="0" err="1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качество образовательного процесса.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Качество управления образовательным процессом, образовательной средой, содержанием образования, методов </a:t>
            </a:r>
            <a:r>
              <a:rPr lang="ru-RU" sz="2000" dirty="0" err="1" smtClean="0"/>
              <a:t>робучения</a:t>
            </a:r>
            <a:r>
              <a:rPr lang="ru-RU" sz="20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Качество организации образования и используемых для этого ресурсов;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Качество </a:t>
            </a:r>
            <a:r>
              <a:rPr lang="ru-RU" sz="2000" dirty="0" err="1" smtClean="0"/>
              <a:t>целеполагания</a:t>
            </a:r>
            <a:r>
              <a:rPr lang="ru-RU" sz="2000" dirty="0" smtClean="0"/>
              <a:t> образовательной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Качество жизни учащихся в школе;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Качество социального и культурного взаимодействия обучающихся.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</a:t>
            </a:r>
          </a:p>
          <a:p>
            <a:pPr>
              <a:buNone/>
            </a:pPr>
            <a:r>
              <a:rPr lang="ru-RU" sz="2000" dirty="0" smtClean="0"/>
              <a:t>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хороший образовательный результат.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971600" y="4941168"/>
            <a:ext cx="6624736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4103948" y="1376772"/>
            <a:ext cx="216024" cy="7200800"/>
          </a:xfrm>
          <a:prstGeom prst="rightBrace">
            <a:avLst>
              <a:gd name="adj1" fmla="val 353911"/>
              <a:gd name="adj2" fmla="val 4905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sz="4000" b="1" spc="50" dirty="0" err="1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r>
              <a:rPr lang="ru-RU" sz="40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профессиональный </a:t>
            </a:r>
            <a:br>
              <a:rPr lang="ru-RU" sz="40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рост учителя.</a:t>
            </a:r>
            <a:r>
              <a:rPr lang="ru-RU" sz="40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492941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dirty="0" smtClean="0"/>
              <a:t>Возможность наблюдать и сопоставлять результативность для использования  разных  методик;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Оценивать результативность методик;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 Обсуждение и консультации коллег и внешних экспертов в использовании и выбора методик в будущем;</a:t>
            </a:r>
            <a:r>
              <a:rPr lang="ru-RU" sz="18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/>
              </a:rPr>
              <a:t>  </a:t>
            </a: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Arial"/>
                <a:cs typeface="Arial"/>
              </a:rPr>
              <a:t>Насколько я удовлетворен своей работой и достижениями обучающихся?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0000"/>
                </a:solidFill>
                <a:latin typeface="Arial"/>
                <a:cs typeface="Arial"/>
              </a:rPr>
              <a:t>Насколько обучающиеся успешны в освоении основной образовательной программы?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0000"/>
                </a:solidFill>
                <a:latin typeface="Arial"/>
                <a:cs typeface="Arial"/>
              </a:rPr>
              <a:t>Насколько и каким образом включены родители в освоение ребенком  образовательной программы?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0000"/>
                </a:solidFill>
                <a:latin typeface="Arial"/>
                <a:cs typeface="Arial"/>
              </a:rPr>
              <a:t>Какие используемые мной методики помогают успешному освоению детьми образовательной программы?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0000"/>
                </a:solidFill>
                <a:latin typeface="Arial"/>
                <a:cs typeface="Arial"/>
              </a:rPr>
              <a:t>Какие виды и направления учебной и </a:t>
            </a:r>
            <a:r>
              <a:rPr lang="ru-RU" sz="1800" dirty="0" err="1" smtClean="0">
                <a:solidFill>
                  <a:srgbClr val="FF0000"/>
                </a:solidFill>
                <a:latin typeface="Arial"/>
                <a:cs typeface="Arial"/>
              </a:rPr>
              <a:t>внеучебной</a:t>
            </a:r>
            <a:r>
              <a:rPr lang="ru-RU" sz="1800" dirty="0" smtClean="0">
                <a:solidFill>
                  <a:srgbClr val="FF0000"/>
                </a:solidFill>
                <a:latin typeface="Arial"/>
                <a:cs typeface="Arial"/>
              </a:rPr>
              <a:t> деятельности детей можно считать осознанными, инициативными и самостоятельными?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0000"/>
                </a:solidFill>
                <a:latin typeface="Arial"/>
                <a:cs typeface="Arial"/>
              </a:rPr>
              <a:t>Как процедуры оценивания помогают улучшению результатов учебной деятельности?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FF0000"/>
                </a:solidFill>
                <a:latin typeface="Arial"/>
                <a:cs typeface="Arial"/>
              </a:rPr>
              <a:t>Соответствует ли система отношений в классе и стиль общения успешности освоения программы?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 typeface="Wingdings" pitchFamily="2" charset="2"/>
              <a:buChar char="v"/>
            </a:pP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r>
              <a:rPr lang="ru-RU" sz="4000" b="1" spc="50" dirty="0" err="1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r>
              <a:rPr lang="ru-RU" sz="40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формирование самооценки учащегося</a:t>
            </a:r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Методы организации самостоятельной оценочной и рефлексивной деятельности обучающегося: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рост внутренней мотивации к достижению хороших образовательных результатов;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повышение осознанности обучающимися собственных учебных и </a:t>
            </a:r>
            <a:r>
              <a:rPr lang="ru-RU" sz="1800" dirty="0" err="1" smtClean="0"/>
              <a:t>внеучебных</a:t>
            </a:r>
            <a:r>
              <a:rPr lang="ru-RU" sz="1800" dirty="0" smtClean="0"/>
              <a:t> действий;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формирование способности самостоятельно планировать свои действия на основе самоанализа.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С помощью портфеля достижений удобно организовать рефлексию детей относительно развития их общего уровня социальной самостоятельности. 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Для этого нужно предложить детям такие виды деятельности и достижения, которые демонстрируют: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Персональную инициативу и независимость;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Способность без внешней помощи делать  важные выборы;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Реализовывать поступки и решения, отражающие степень осознанности за итоги своей деятельности;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Убежденность в правоте и моральной справедливости  своих поступков.</a:t>
            </a:r>
          </a:p>
          <a:p>
            <a:pPr>
              <a:buFont typeface="Wingdings" pitchFamily="2" charset="2"/>
              <a:buChar char="§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sz="4000" b="1" spc="50" dirty="0" err="1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r>
              <a:rPr lang="ru-RU" sz="40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формирование самооценки учащегося.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Для соответствия </a:t>
            </a:r>
            <a:r>
              <a:rPr lang="ru-RU" sz="2000" b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2000" b="1" dirty="0" smtClean="0">
                <a:solidFill>
                  <a:srgbClr val="FF0000"/>
                </a:solidFill>
              </a:rPr>
              <a:t> требованиям ФГОС необходимо:</a:t>
            </a:r>
          </a:p>
          <a:p>
            <a:pPr>
              <a:buNone/>
            </a:pPr>
            <a:r>
              <a:rPr lang="ru-RU" sz="2000" dirty="0" smtClean="0"/>
              <a:t>1. Разрабатывать, обсуждать с учащимися, их родителями и использовать  наглядные и понятные критерии прогресса в самооценке, самоанализе, самоконтроле и самостоятельности;</a:t>
            </a:r>
          </a:p>
          <a:p>
            <a:pPr>
              <a:buNone/>
            </a:pPr>
            <a:r>
              <a:rPr lang="ru-RU" sz="2000" dirty="0" smtClean="0"/>
              <a:t>2. Определять и организовывать обсуждение с учащимися, их родителями тех результатов, которые будут демонстрировать достижение необходимого уровня самооценки, самоанализа и самостоятельности.</a:t>
            </a:r>
          </a:p>
          <a:p>
            <a:pPr>
              <a:buNone/>
            </a:pPr>
            <a:r>
              <a:rPr lang="ru-RU" sz="2000" dirty="0" smtClean="0"/>
              <a:t>3. Создавать условия для составления обучающимся собственного плана деятельности.</a:t>
            </a:r>
          </a:p>
          <a:p>
            <a:pPr>
              <a:buNone/>
            </a:pPr>
            <a:r>
              <a:rPr lang="ru-RU" sz="2000" dirty="0" smtClean="0"/>
              <a:t>4. Формировать и поддерживать понимание важности и ценности достижения конкретных результатов в сфере самоконтроля, самоанализа и самооценки.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sz="4000" b="1" spc="50" dirty="0" err="1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r>
              <a:rPr lang="ru-RU" sz="40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формирование самооценки учащегося.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В этом помогут брошюры-организаторы, которые позволяют направить деятельность детей в таких направлениях, как: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err="1" smtClean="0"/>
              <a:t>Целеполагание</a:t>
            </a:r>
            <a:r>
              <a:rPr lang="ru-RU" sz="1600" dirty="0" smtClean="0"/>
              <a:t> и построение учебных планов в перспективе;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Планирование и организация учебной и </a:t>
            </a:r>
            <a:r>
              <a:rPr lang="ru-RU" sz="1600" dirty="0" err="1" smtClean="0"/>
              <a:t>внеучебной</a:t>
            </a:r>
            <a:r>
              <a:rPr lang="ru-RU" sz="1600" dirty="0" smtClean="0"/>
              <a:t> деятельности;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Определение способов самоконтроля;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Направление усилий на достижение поставленной цели;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Создание письменных и устных описаний своей деятельности;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Проявление инициативы в учебной и </a:t>
            </a:r>
            <a:r>
              <a:rPr lang="ru-RU" sz="1600" dirty="0" err="1" smtClean="0"/>
              <a:t>внеучебной</a:t>
            </a:r>
            <a:r>
              <a:rPr lang="ru-RU" sz="1600" dirty="0" smtClean="0"/>
              <a:t> деятельности;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Умение работать по намеченному плану;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Жизненное и личностное самоопределение;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Действия нравственно-эстетического оценивания;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Ориентация в социальных ролях и межличностных ориентациях;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Актуальность и практическая значимость своей деятельности;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Формулировка учебных и жизненных вопросов;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Интерес к чужому мнению и высказывание своего;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Планирование общих способов работы;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Возможность различных путей достижения цели;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Поиск и определение проблем своей деятельности;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Объяснение содержания и смыслов совершаемых действий, планирования.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«Всегда есть много причин ничего не изменять.</a:t>
            </a:r>
            <a:b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Но одна причина для изменений есть </a:t>
            </a:r>
            <a:b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всегда – </a:t>
            </a:r>
            <a:b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желание жить лучше».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941168"/>
            <a:ext cx="6768752" cy="1752600"/>
          </a:xfrm>
        </p:spPr>
        <p:txBody>
          <a:bodyPr/>
          <a:lstStyle/>
          <a:p>
            <a:r>
              <a:rPr lang="ru-RU" dirty="0" smtClean="0"/>
              <a:t>	</a:t>
            </a:r>
          </a:p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          А.В.Иванов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ru-RU" sz="4000" b="1" spc="50" dirty="0" err="1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r>
              <a:rPr lang="ru-RU" sz="40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системе обратной связи семьи и школы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Использование </a:t>
            </a:r>
            <a:r>
              <a:rPr lang="ru-RU" sz="1800" b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1800" b="1" dirty="0" smtClean="0">
                <a:solidFill>
                  <a:srgbClr val="FF0000"/>
                </a:solidFill>
              </a:rPr>
              <a:t> обеспечивает родителям и школе возможность получения достаточной и наглядной информации для оценки результативности и эффективности образовательного процесса.  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Хороший портфель достижений позволяет родителям ответить на следующие вопросы:</a:t>
            </a:r>
          </a:p>
          <a:p>
            <a:pPr>
              <a:buNone/>
            </a:pPr>
            <a:r>
              <a:rPr lang="ru-RU" sz="1800" dirty="0" smtClean="0"/>
              <a:t>-Каких основных результатов достиг ребенок?</a:t>
            </a:r>
          </a:p>
          <a:p>
            <a:pPr>
              <a:buNone/>
            </a:pPr>
            <a:r>
              <a:rPr lang="ru-RU" sz="1800" dirty="0" smtClean="0"/>
              <a:t>-Какими способами достигаются требования стандарта?</a:t>
            </a:r>
          </a:p>
          <a:p>
            <a:pPr>
              <a:buNone/>
            </a:pPr>
            <a:r>
              <a:rPr lang="ru-RU" sz="1800" dirty="0" smtClean="0"/>
              <a:t>-Как формируется культура самостоятельной деятельности ребенка?</a:t>
            </a:r>
          </a:p>
          <a:p>
            <a:pPr>
              <a:buNone/>
            </a:pPr>
            <a:r>
              <a:rPr lang="ru-RU" sz="1800" dirty="0" smtClean="0"/>
              <a:t>-Насколько успешно формируются поведенческие модели, основанные на сложившейся системе ценностей?   и т.д.</a:t>
            </a:r>
          </a:p>
          <a:p>
            <a:pPr>
              <a:buNone/>
            </a:pPr>
            <a:r>
              <a:rPr lang="ru-RU" sz="1800" dirty="0" smtClean="0"/>
              <a:t>    </a:t>
            </a:r>
            <a:r>
              <a:rPr lang="ru-RU" sz="1800" b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1800" b="1" dirty="0" smtClean="0">
                <a:solidFill>
                  <a:srgbClr val="FF0000"/>
                </a:solidFill>
              </a:rPr>
              <a:t> вносит в систему обратной связи принцип открытости, делает общение семьи и школы предельно конструктивным. Полезная обратная связь всегда должна быть ориентирована на помощь: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 семье, в решении педагогических или иных проблем обучающегося;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учителю в подборе более подходящих методов, стратегий работы в конкретной ситуации;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школе для  существенного улучшения какого-то процесса, связанного с выполнением школой своих обязательств.</a:t>
            </a:r>
          </a:p>
          <a:p>
            <a:pPr>
              <a:buFontTx/>
              <a:buChar char="-"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Простые правила работы с </a:t>
            </a:r>
            <a:r>
              <a:rPr lang="ru-RU" sz="4000" b="1" spc="50" dirty="0" err="1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r>
              <a:rPr lang="ru-RU" sz="40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dirty="0" smtClean="0"/>
              <a:t>Не нужно назначать специальные встречи с родителями для обсуждения основных моментов работы с </a:t>
            </a:r>
            <a:r>
              <a:rPr lang="ru-RU" sz="1800" dirty="0" err="1" smtClean="0"/>
              <a:t>портфолио</a:t>
            </a:r>
            <a:r>
              <a:rPr lang="ru-RU" sz="1800" dirty="0" smtClean="0"/>
              <a:t> (15-20 минут на родительских собраниях);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Используйте наглядные средства, </a:t>
            </a:r>
            <a:r>
              <a:rPr lang="ru-RU" sz="1800" dirty="0" err="1" smtClean="0"/>
              <a:t>представляющиие</a:t>
            </a:r>
            <a:r>
              <a:rPr lang="ru-RU" sz="1800" dirty="0" smtClean="0"/>
              <a:t> детям и родителям основные этапы и принципы работы с </a:t>
            </a:r>
            <a:r>
              <a:rPr lang="ru-RU" sz="1800" dirty="0" err="1" smtClean="0"/>
              <a:t>портфолио</a:t>
            </a:r>
            <a:r>
              <a:rPr lang="ru-RU" sz="1800" dirty="0" smtClean="0"/>
              <a:t>  (стенды, листовки , электронные сообщения и пр.);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Не переоценивайте роль и возможности родителей, терпеливо разъясняйте им необходимость и пользу работы с </a:t>
            </a:r>
            <a:r>
              <a:rPr lang="ru-RU" sz="1800" dirty="0" err="1" smtClean="0"/>
              <a:t>портфолио</a:t>
            </a:r>
            <a:r>
              <a:rPr lang="ru-RU" sz="18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Прорабатывайте план работы с каждой брошюрой-организатором на весь год сразу, в конце года можете корректировать и дополнять.</a:t>
            </a:r>
          </a:p>
          <a:p>
            <a:pPr>
              <a:buFont typeface="Wingdings" pitchFamily="2" charset="2"/>
              <a:buChar char="Ø"/>
            </a:pPr>
            <a:endParaRPr lang="ru-RU" sz="1800" dirty="0"/>
          </a:p>
        </p:txBody>
      </p:sp>
      <p:pic>
        <p:nvPicPr>
          <p:cNvPr id="4" name="Рисунок 3" descr="preview_publication"/>
          <p:cNvPicPr/>
          <p:nvPr/>
        </p:nvPicPr>
        <p:blipFill>
          <a:blip r:embed="rId2" cstate="print">
            <a:clrChange>
              <a:clrFrom>
                <a:srgbClr val="F7F5E8"/>
              </a:clrFrom>
              <a:clrTo>
                <a:srgbClr val="F7F5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797188"/>
            <a:ext cx="3099300" cy="20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Иллюстрация № 1 к книге &quot;Мой портфолио. 1 класс: Пособие для учащихся общеобразовательных учреждений. ФГОС&quot;, фотография, изображение, картинка">
            <a:hlinkClick r:id="rId2" tooltip="Иллюстрация № 1 к книге &quot;Мой портфолио. 1 класс: Пособие для учащихся общеобразовательных учреждений. ФГОС&quot;, фотография, изображение, картинка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7620000" cy="52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Иллюстрация № 16 к книге &quot;Мой портфолио. 1 класс: Пособие для учащихся общеобразовательных учреждений. ФГОС&quot;, фотография, изображение, картинка">
            <a:hlinkClick r:id="rId2" tooltip="Иллюстрация № 16 к книге &quot;Мой портфолио. 1 класс: Пособие для учащихся общеобразовательных учреждений. ФГОС&quot;, фотография, изображение, картинка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0"/>
            <a:ext cx="5676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Иллюстрация № 14 к книге &quot;Мой портфолио. 1 класс: Пособие для учащихся общеобразовательных учреждений. ФГОС&quot;, фотография, изображение, картинка">
            <a:hlinkClick r:id="rId2" tooltip="Иллюстрация № 14 к книге &quot;Мой портфолио. 1 класс: Пособие для учащихся общеобразовательных учреждений. ФГОС&quot;, фотография, изображение, картинка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5638800" cy="6656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2.labirint.ru/books/312912/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0511" y="714375"/>
            <a:ext cx="6858002" cy="542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2.labirint.ru/books/307768/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7620000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2.labirint.ru/books/307770/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7620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j0424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25202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987a952c6565c030ea8aa84ec1e352a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77072"/>
            <a:ext cx="37444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 flipH="1">
            <a:off x="4139952" y="1844824"/>
            <a:ext cx="4752528" cy="2556864"/>
          </a:xfrm>
          <a:prstGeom prst="cloud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03440" y="2276872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ru-RU" sz="28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«ЧТО Я УЧУ?»</a:t>
            </a:r>
          </a:p>
          <a:p>
            <a:r>
              <a:rPr lang="ru-RU" sz="28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</a:p>
          <a:p>
            <a:r>
              <a:rPr lang="ru-RU" sz="2800" b="1" spc="50" dirty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«ЗАЧЕМ Я УЧУ?»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1043608" y="692696"/>
            <a:ext cx="2736304" cy="2160240"/>
          </a:xfrm>
          <a:prstGeom prst="cloud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spc="50" dirty="0" smtClean="0">
              <a:ln w="5715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«КАК  Я УЧУ?»</a:t>
            </a:r>
          </a:p>
          <a:p>
            <a:pPr algn="ctr"/>
            <a:r>
              <a:rPr lang="ru-RU" sz="2800" b="1" spc="50" dirty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</a:p>
          <a:p>
            <a:pPr algn="ctr"/>
            <a:r>
              <a:rPr lang="ru-RU" sz="2800" b="1" spc="50" dirty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</a:t>
            </a:r>
            <a:r>
              <a:rPr lang="ru-RU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омп\Мои документы\Мои рисунки\MP Navigator EX\2011_09_13\IMG.jpg"/>
          <p:cNvPicPr>
            <a:picLocks noChangeAspect="1" noChangeArrowheads="1"/>
          </p:cNvPicPr>
          <p:nvPr/>
        </p:nvPicPr>
        <p:blipFill>
          <a:blip r:embed="rId2" cstate="print"/>
          <a:srcRect t="1111" r="1724"/>
          <a:stretch>
            <a:fillRect/>
          </a:stretch>
        </p:blipFill>
        <p:spPr bwMode="auto">
          <a:xfrm>
            <a:off x="4644008" y="260648"/>
            <a:ext cx="4104456" cy="64068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692696"/>
            <a:ext cx="468141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Пособие для учителей</a:t>
            </a:r>
          </a:p>
          <a:p>
            <a:r>
              <a:rPr lang="ru-RU" sz="28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общеобразовательных </a:t>
            </a:r>
          </a:p>
          <a:p>
            <a:r>
              <a:rPr lang="ru-RU" sz="28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учреждений </a:t>
            </a:r>
          </a:p>
          <a:p>
            <a:endParaRPr lang="ru-RU" b="1" spc="50" dirty="0" smtClean="0">
              <a:ln w="5715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5715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5715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 редакцией А.В.Иванова</a:t>
            </a:r>
          </a:p>
          <a:p>
            <a:r>
              <a:rPr lang="ru-RU" b="1" spc="50" dirty="0" smtClean="0">
                <a:ln w="5715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издание</a:t>
            </a:r>
          </a:p>
          <a:p>
            <a:r>
              <a:rPr lang="ru-RU" b="1" spc="50" dirty="0" smtClean="0">
                <a:ln w="5715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Москва</a:t>
            </a:r>
          </a:p>
          <a:p>
            <a:r>
              <a:rPr lang="ru-RU" b="1" spc="50" dirty="0" smtClean="0">
                <a:ln w="5715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«Просвещение» – 2012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Андрей Иванов - Мой портфолио. 1 класс: Пособие для учащихся общеобразовательных учреждений. ФГОС обложка книги"/>
          <p:cNvPicPr>
            <a:picLocks noChangeAspect="1" noChangeArrowheads="1"/>
          </p:cNvPicPr>
          <p:nvPr/>
        </p:nvPicPr>
        <p:blipFill>
          <a:blip r:embed="rId2" cstate="print"/>
          <a:srcRect t="6837" r="3504" b="7180"/>
          <a:stretch>
            <a:fillRect/>
          </a:stretch>
        </p:blipFill>
        <p:spPr bwMode="auto">
          <a:xfrm rot="20581170">
            <a:off x="2017401" y="296405"/>
            <a:ext cx="2642553" cy="4104467"/>
          </a:xfrm>
          <a:prstGeom prst="rect">
            <a:avLst/>
          </a:prstGeom>
          <a:noFill/>
        </p:spPr>
      </p:pic>
      <p:pic>
        <p:nvPicPr>
          <p:cNvPr id="2056" name="Picture 8" descr="Андрей Иванов - Мой портфолио. 2 класс. Пособие для учащихся общеобразовательных учреждений. ФГОС обложка книги"/>
          <p:cNvPicPr>
            <a:picLocks noChangeAspect="1" noChangeArrowheads="1"/>
          </p:cNvPicPr>
          <p:nvPr/>
        </p:nvPicPr>
        <p:blipFill>
          <a:blip r:embed="rId3" cstate="print"/>
          <a:srcRect t="6670" r="347" b="6613"/>
          <a:stretch>
            <a:fillRect/>
          </a:stretch>
        </p:blipFill>
        <p:spPr bwMode="auto">
          <a:xfrm rot="1303255">
            <a:off x="4652528" y="589435"/>
            <a:ext cx="2551489" cy="4037836"/>
          </a:xfrm>
          <a:prstGeom prst="rect">
            <a:avLst/>
          </a:prstGeom>
          <a:noFill/>
        </p:spPr>
      </p:pic>
      <p:pic>
        <p:nvPicPr>
          <p:cNvPr id="2050" name="Picture 2" descr="Андрей Иванов - Мой портфолио. 3 класс. Пособие для учащихся общеобразовательных учреждений. ФГОС обложка книги"/>
          <p:cNvPicPr>
            <a:picLocks noChangeAspect="1" noChangeArrowheads="1"/>
          </p:cNvPicPr>
          <p:nvPr/>
        </p:nvPicPr>
        <p:blipFill>
          <a:blip r:embed="rId4" cstate="print"/>
          <a:srcRect t="7149" r="4028" b="7312"/>
          <a:stretch>
            <a:fillRect/>
          </a:stretch>
        </p:blipFill>
        <p:spPr bwMode="auto">
          <a:xfrm rot="20076947">
            <a:off x="747184" y="2418033"/>
            <a:ext cx="2618059" cy="4075543"/>
          </a:xfrm>
          <a:prstGeom prst="rect">
            <a:avLst/>
          </a:prstGeom>
          <a:noFill/>
        </p:spPr>
      </p:pic>
      <p:pic>
        <p:nvPicPr>
          <p:cNvPr id="2054" name="Picture 6" descr="Андрей Иванов - Мой портфолио. 4 класс. Пособие для учащихся общеобразовательных учреждений. ФГОС обложка книги"/>
          <p:cNvPicPr>
            <a:picLocks noChangeAspect="1" noChangeArrowheads="1"/>
          </p:cNvPicPr>
          <p:nvPr/>
        </p:nvPicPr>
        <p:blipFill>
          <a:blip r:embed="rId5" cstate="print"/>
          <a:srcRect t="6165" r="3020" b="5956"/>
          <a:stretch>
            <a:fillRect/>
          </a:stretch>
        </p:blipFill>
        <p:spPr bwMode="auto">
          <a:xfrm rot="2161652">
            <a:off x="5696062" y="2654998"/>
            <a:ext cx="2573384" cy="38106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6237312"/>
            <a:ext cx="9082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5715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Брошюры-организаторы </a:t>
            </a:r>
            <a:r>
              <a:rPr lang="ru-RU" sz="1400" b="1" spc="50" dirty="0" smtClean="0">
                <a:ln w="5715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ЭТО СИСТЕМАТИЧЕСКАЯ ДЕЯТЕЛЬНОСТЬ С ПОРТФОЛИО</a:t>
            </a:r>
            <a:r>
              <a:rPr lang="ru-RU" b="1" spc="50" dirty="0" smtClean="0">
                <a:ln w="5715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Рекомендации:</a:t>
            </a:r>
            <a:b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1. Начинать с простого и понятного.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2. Работа с брошюрой</a:t>
            </a:r>
            <a:r>
              <a:rPr lang="ru-RU" sz="2000" dirty="0" smtClean="0"/>
              <a:t> – повод помнить о  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, обсуждать, интересоваться своим 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 и  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 друзей,  использовать 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 для улучшения своей работы.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3. Простые правила: </a:t>
            </a:r>
          </a:p>
          <a:p>
            <a:pPr>
              <a:buNone/>
            </a:pPr>
            <a:r>
              <a:rPr lang="ru-RU" sz="2000" dirty="0" smtClean="0"/>
              <a:t>      - учитель  ПОМОГАЕТ создавать 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      - родители ПОМОГАЮТ детям, но не делают за них 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      - семья несет ответственность за наполнение 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      - письменное разрешение на фото,  видео-  и аудиозапись их детей;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4. Цели работы по формированию </a:t>
            </a:r>
            <a:r>
              <a:rPr lang="ru-RU" sz="2000" b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sz="2000" dirty="0" smtClean="0"/>
              <a:t>     - добиться прогресса ребенка в самооценки;</a:t>
            </a:r>
          </a:p>
          <a:p>
            <a:pPr>
              <a:buNone/>
            </a:pPr>
            <a:r>
              <a:rPr lang="ru-RU" sz="2000" dirty="0" smtClean="0"/>
              <a:t>     - поддержать склонность ребенка к систематической работе и самоконтролю;</a:t>
            </a:r>
          </a:p>
          <a:p>
            <a:pPr>
              <a:buNone/>
            </a:pPr>
            <a:r>
              <a:rPr lang="ru-RU" sz="2000" dirty="0" smtClean="0"/>
              <a:t>     - контролировать динамику наполнения 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     - развивать у ребенка способность создавать тексты самоанализа;</a:t>
            </a:r>
          </a:p>
          <a:p>
            <a:pPr>
              <a:buNone/>
            </a:pPr>
            <a:r>
              <a:rPr lang="ru-RU" sz="2000" dirty="0" smtClean="0"/>
              <a:t>     - научить ребенка навыкам планирования и т.д.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/>
          <a:lstStyle/>
          <a:p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Основное назначение брошюр-</a:t>
            </a:r>
            <a:b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4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помочь организовать работу учащихся, их родителей </a:t>
            </a:r>
            <a:br>
              <a:rPr lang="ru-RU" sz="24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и учителей с </a:t>
            </a:r>
            <a:r>
              <a:rPr lang="ru-RU" sz="2400" b="1" spc="50" dirty="0" err="1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r>
              <a:rPr lang="ru-RU" sz="24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таким образом, чтобы:</a:t>
            </a:r>
            <a:br>
              <a:rPr lang="ru-RU" sz="2400" b="1" spc="50" dirty="0" smtClean="0">
                <a:ln w="5715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В 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 накапливалась систематизированная информация о том, какого уровня достиг ребенок в изучении основных учебных предметов, какова его социальная активность, особенности личностного развития;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Портфолио</a:t>
            </a:r>
            <a:r>
              <a:rPr lang="ru-RU" sz="2000" dirty="0" smtClean="0"/>
              <a:t> содержал  необходимую информацию для выбора индивидуальных методик обучения и постановки новых учебных целей;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Портфолио</a:t>
            </a:r>
            <a:r>
              <a:rPr lang="ru-RU" sz="2000" dirty="0" smtClean="0"/>
              <a:t> содержал разнообразные свидетельства  достижения учащимся предметных, </a:t>
            </a:r>
            <a:r>
              <a:rPr lang="ru-RU" sz="2000" dirty="0" err="1" smtClean="0"/>
              <a:t>метапредметных</a:t>
            </a:r>
            <a:r>
              <a:rPr lang="ru-RU" sz="2000" dirty="0" smtClean="0"/>
              <a:t> и личностных результатов, оценка, которых была бы возможна по указанным ФГОС критериям;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Портфолио</a:t>
            </a:r>
            <a:r>
              <a:rPr lang="ru-RU" sz="2000" dirty="0" smtClean="0"/>
              <a:t> мог быть использован при проведении независимой внешней оценки для аттестации учителя.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означает термин «</a:t>
            </a:r>
            <a:r>
              <a:rPr lang="ru-RU" b="1" spc="50" dirty="0" err="1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r>
              <a:rPr lang="ru-RU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ru-RU" sz="2400" dirty="0" smtClean="0"/>
              <a:t>Фр. – «собрание листов»;</a:t>
            </a:r>
          </a:p>
          <a:p>
            <a:r>
              <a:rPr lang="ru-RU" sz="2400" dirty="0" smtClean="0"/>
              <a:t>Ит. – «портфель, папка с документами»;</a:t>
            </a:r>
          </a:p>
          <a:p>
            <a:r>
              <a:rPr lang="ru-RU" sz="2400" dirty="0" err="1" smtClean="0"/>
              <a:t>Анг</a:t>
            </a:r>
            <a:r>
              <a:rPr lang="ru-RU" sz="2400" dirty="0" smtClean="0"/>
              <a:t>.- «портфель для документов»;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15-16 в.в </a:t>
            </a:r>
            <a:r>
              <a:rPr lang="ru-RU" sz="2400" dirty="0" smtClean="0"/>
              <a:t>– Зап.Европа – архитекторы, позднее </a:t>
            </a:r>
          </a:p>
          <a:p>
            <a:pPr>
              <a:buNone/>
            </a:pPr>
            <a:r>
              <a:rPr lang="ru-RU" sz="2400" dirty="0" smtClean="0"/>
              <a:t>                     художники;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20в</a:t>
            </a:r>
            <a:r>
              <a:rPr lang="ru-RU" sz="2400" dirty="0" smtClean="0"/>
              <a:t>. – фотографы и фотомодели, резюме работника </a:t>
            </a:r>
          </a:p>
          <a:p>
            <a:pPr>
              <a:buNone/>
            </a:pPr>
            <a:r>
              <a:rPr lang="ru-RU" sz="2400" dirty="0" smtClean="0"/>
              <a:t>                при приеме на работу;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1983-1985 г.г. </a:t>
            </a:r>
            <a:r>
              <a:rPr lang="ru-RU" sz="2400" dirty="0" smtClean="0"/>
              <a:t>–  в системе образования в США, затем </a:t>
            </a:r>
          </a:p>
          <a:p>
            <a:pPr>
              <a:buNone/>
            </a:pPr>
            <a:r>
              <a:rPr lang="ru-RU" sz="2400" dirty="0" smtClean="0"/>
              <a:t>                 в школах Европы, Канады, Японии, а сначала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21 в. </a:t>
            </a:r>
            <a:r>
              <a:rPr lang="ru-RU" sz="2400" dirty="0" smtClean="0"/>
              <a:t>– в России – </a:t>
            </a:r>
            <a:r>
              <a:rPr lang="ru-RU" sz="2400" b="1" dirty="0" smtClean="0">
                <a:solidFill>
                  <a:srgbClr val="00B0F0"/>
                </a:solidFill>
              </a:rPr>
              <a:t>«портфель достижений»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143000"/>
          </a:xfrm>
        </p:spPr>
        <p:txBody>
          <a:bodyPr/>
          <a:lstStyle/>
          <a:p>
            <a:r>
              <a:rPr lang="ru-RU" sz="40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чего нужно </a:t>
            </a:r>
            <a:r>
              <a:rPr lang="ru-RU" sz="4000" b="1" spc="50" dirty="0" err="1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r>
              <a:rPr lang="ru-RU" sz="40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– система, объединяющая возможности             </a:t>
            </a:r>
          </a:p>
          <a:p>
            <a:pPr>
              <a:buNone/>
            </a:pPr>
            <a:r>
              <a:rPr lang="ru-RU" sz="2400" dirty="0" smtClean="0"/>
              <a:t>                     итоговой оценки и формирующего оценивания</a:t>
            </a:r>
          </a:p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(</a:t>
            </a:r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предметом оценивания является  не только предметные  достижения, но личностные и </a:t>
            </a:r>
            <a:r>
              <a:rPr lang="ru-RU" sz="1800" dirty="0" err="1" smtClean="0">
                <a:solidFill>
                  <a:srgbClr val="7030A0"/>
                </a:solidFill>
                <a:latin typeface="Comic Sans MS" pitchFamily="66" charset="0"/>
              </a:rPr>
              <a:t>метапредметные</a:t>
            </a:r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  достижения обучающегося).</a:t>
            </a:r>
          </a:p>
          <a:p>
            <a:pPr>
              <a:buNone/>
            </a:pPr>
            <a:r>
              <a:rPr lang="ru-RU" sz="40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    </a:t>
            </a:r>
            <a:r>
              <a:rPr lang="ru-RU" sz="4000" b="1" spc="50" dirty="0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000" b="1" spc="50" dirty="0" err="1" smtClean="0">
                <a:ln w="5715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endParaRPr lang="ru-RU" sz="4000" b="1" spc="50" dirty="0" smtClean="0">
              <a:ln w="5715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сборник материалов                           новая система обратной связи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  (учёба, творчество, спорт)                 (динамика достижений,               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                                                                    эффективность  методик)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                                 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процесс и мероприятия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                              (сбор материалов и 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                                   формирование сборника)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3913170">
            <a:off x="1861190" y="2568483"/>
            <a:ext cx="202625" cy="12961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067944" y="3284984"/>
            <a:ext cx="196600" cy="7863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7741112">
            <a:off x="6097482" y="2591792"/>
            <a:ext cx="235328" cy="12961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ь болотная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зелень болотная</Template>
  <TotalTime>872</TotalTime>
  <Words>1637</Words>
  <Application>Microsoft Office PowerPoint</Application>
  <PresentationFormat>Экран (4:3)</PresentationFormat>
  <Paragraphs>176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зелень болотная</vt:lpstr>
      <vt:lpstr>ПОРТФОЛИО В НАЧАЛЬНОЙ ШКОЛЕ по новым стандартам </vt:lpstr>
      <vt:lpstr>«Всегда есть много причин ничего не изменять. Но одна причина для изменений есть  всегда –  желание жить лучше».</vt:lpstr>
      <vt:lpstr>Слайд 3</vt:lpstr>
      <vt:lpstr>Слайд 4</vt:lpstr>
      <vt:lpstr>Слайд 5</vt:lpstr>
      <vt:lpstr>Рекомендации: </vt:lpstr>
      <vt:lpstr> Основное назначение брошюр-   помочь организовать работу учащихся, их родителей       и учителей с портфолио таким образом, чтобы: </vt:lpstr>
      <vt:lpstr>Что означает термин «портфолио»?</vt:lpstr>
      <vt:lpstr>Для чего нужно портфолио?</vt:lpstr>
      <vt:lpstr>   Роль портфолио в системе оценки                    результатов.</vt:lpstr>
      <vt:lpstr>Виды портфолио. </vt:lpstr>
      <vt:lpstr>Виды портфолио.</vt:lpstr>
      <vt:lpstr>Виды портфолио.</vt:lpstr>
      <vt:lpstr>Виды портфолио.</vt:lpstr>
      <vt:lpstr>  Портфолио и качество образовательного процесса.</vt:lpstr>
      <vt:lpstr>Портфолио и профессиональный  рост учителя. </vt:lpstr>
      <vt:lpstr>Портфолио и формирование самооценки учащегося.</vt:lpstr>
      <vt:lpstr>Портфолио и формирование самооценки учащегося.</vt:lpstr>
      <vt:lpstr>Портфолио и формирование самооценки учащегося.</vt:lpstr>
      <vt:lpstr>Портфолио в системе обратной связи семьи и школы</vt:lpstr>
      <vt:lpstr> Простые правила работы с портфолио.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 НАЧАЛЬНОЙ ШКОЛЕ по новым стандартам </dc:title>
  <dc:creator>комп</dc:creator>
  <cp:lastModifiedBy>шкуратова</cp:lastModifiedBy>
  <cp:revision>92</cp:revision>
  <dcterms:created xsi:type="dcterms:W3CDTF">2011-09-13T13:12:30Z</dcterms:created>
  <dcterms:modified xsi:type="dcterms:W3CDTF">2014-03-29T22:20:28Z</dcterms:modified>
</cp:coreProperties>
</file>