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1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2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39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0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2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1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4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5CC87-D098-4648-AE20-DFC7CEC91B4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296E-4856-451E-B284-2B85DBAC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800000"/>
                </a:solidFill>
              </a:rPr>
              <a:t>«Семья и школа</a:t>
            </a:r>
            <a:r>
              <a:rPr lang="ru-RU" sz="4400" b="1" dirty="0" smtClean="0">
                <a:solidFill>
                  <a:srgbClr val="800000"/>
                </a:solidFill>
              </a:rPr>
              <a:t>:</a:t>
            </a:r>
          </a:p>
          <a:p>
            <a:r>
              <a:rPr lang="ru-RU" sz="4400" b="1" dirty="0" smtClean="0">
                <a:solidFill>
                  <a:srgbClr val="800000"/>
                </a:solidFill>
              </a:rPr>
              <a:t> </a:t>
            </a:r>
            <a:r>
              <a:rPr lang="ru-RU" sz="4400" b="1" dirty="0">
                <a:solidFill>
                  <a:srgbClr val="800000"/>
                </a:solidFill>
              </a:rPr>
              <a:t>от диалога к партнёрству».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974124"/>
            <a:ext cx="4541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800000"/>
                </a:solidFill>
              </a:rPr>
              <a:t>Работа с родителями</a:t>
            </a:r>
            <a:endParaRPr lang="ru-RU" sz="3600" dirty="0">
              <a:solidFill>
                <a:srgbClr val="800000"/>
              </a:solidFill>
            </a:endParaRPr>
          </a:p>
        </p:txBody>
      </p:sp>
      <p:pic>
        <p:nvPicPr>
          <p:cNvPr id="1026" name="Picture 2" descr="http://perluna.com.ua/wp-content/uploads/2010/08/orig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3" y="3789040"/>
            <a:ext cx="4561267" cy="29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28" y="332656"/>
            <a:ext cx="8780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Рекомендации </a:t>
            </a:r>
            <a:r>
              <a:rPr lang="ru-RU" sz="3600" b="1" dirty="0">
                <a:solidFill>
                  <a:srgbClr val="800000"/>
                </a:solidFill>
              </a:rPr>
              <a:t>для работы с родителями: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765590" y="1358184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9870" y="1307371"/>
            <a:ext cx="5906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</a:rPr>
              <a:t>Составление совместного  плана работы.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89369" y="1911988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021" y="1828879"/>
            <a:ext cx="7468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</a:rPr>
              <a:t>Учёт возрастных тенденций психического развития учащихся: благоприятные, неблагоприятные.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789369" y="2851044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811901" y="3846549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808400" y="4484799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3088" y="2755563"/>
            <a:ext cx="5883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</a:rPr>
              <a:t>Заботится о результативности каждого мероприятия. Рефлексия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59534" y="3744924"/>
            <a:ext cx="3304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>
                <a:solidFill>
                  <a:srgbClr val="800000"/>
                </a:solidFill>
              </a:rPr>
              <a:t>Цените время семьи.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021" y="4362198"/>
            <a:ext cx="6186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</a:rPr>
              <a:t>Оставляйте время для ответов на вопросы родителей</a:t>
            </a:r>
            <a:r>
              <a:rPr lang="ru-RU" sz="2400" dirty="0">
                <a:solidFill>
                  <a:srgbClr val="800000"/>
                </a:solidFill>
              </a:rPr>
              <a:t>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59534" y="5301208"/>
            <a:ext cx="7288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Отвечая на вопросы родителей, опирайтесь на материал, только что прослушанный родителями, выводя их самих на верное решение.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765590" y="5412691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261" y="210026"/>
            <a:ext cx="828092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800000"/>
                </a:solidFill>
              </a:rPr>
              <a:t>Основные этапы подготовки родительского собрания</a:t>
            </a:r>
            <a:r>
              <a:rPr lang="ru-RU" sz="3600" b="1" dirty="0" smtClean="0">
                <a:solidFill>
                  <a:srgbClr val="800000"/>
                </a:solidFill>
              </a:rPr>
              <a:t>:</a:t>
            </a:r>
          </a:p>
          <a:p>
            <a:pPr marL="342900" indent="-342900" algn="ctr">
              <a:buFont typeface="Wingdings" pitchFamily="2" charset="2"/>
              <a:buChar char="v"/>
            </a:pPr>
            <a:endParaRPr lang="ru-RU" sz="3600" b="1" dirty="0">
              <a:solidFill>
                <a:srgbClr val="80000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Анкетирование родителей по теме собрания</a:t>
            </a:r>
            <a:r>
              <a:rPr lang="ru-RU" sz="2800" b="1" dirty="0" smtClean="0">
                <a:solidFill>
                  <a:srgbClr val="800000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dirty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Изготовление приглашений каждой семье</a:t>
            </a:r>
            <a:r>
              <a:rPr lang="ru-RU" sz="2800" b="1" dirty="0" smtClean="0">
                <a:solidFill>
                  <a:srgbClr val="800000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dirty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Разработка оригинальных памяток с советами  на тему собрания</a:t>
            </a:r>
            <a:r>
              <a:rPr lang="ru-RU" sz="2800" b="1" dirty="0" smtClean="0">
                <a:solidFill>
                  <a:srgbClr val="800000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dirty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Подготовка выставок по теме собрания</a:t>
            </a:r>
            <a:r>
              <a:rPr lang="ru-RU" sz="2800" b="1" dirty="0" smtClean="0">
                <a:solidFill>
                  <a:srgbClr val="800000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Подготовка плакатов по теме собрания с афоризмами, «крылатыми» высказываниями известных педагогов и психологов.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dirty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Проведение (до собрания) заседания родительского комитета.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dirty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Распределение обязанностей по подготовке к собранию.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sz="2800" b="1" dirty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dirty="0">
                <a:solidFill>
                  <a:srgbClr val="800000"/>
                </a:solidFill>
              </a:rPr>
              <a:t>Расстановка на столах карточек с именами и отчествами родителей.</a:t>
            </a:r>
          </a:p>
          <a:p>
            <a:r>
              <a:rPr lang="ru-RU" sz="2800" b="1" dirty="0">
                <a:solidFill>
                  <a:srgbClr val="800000"/>
                </a:solidFill>
              </a:rPr>
              <a:t> 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3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800000"/>
                </a:solidFill>
              </a:rPr>
              <a:t>Основные этапы проведения родительского собрания:</a:t>
            </a:r>
            <a:endParaRPr lang="ru-RU" sz="3600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04864"/>
            <a:ext cx="258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Вступление</a:t>
            </a:r>
            <a:r>
              <a:rPr lang="ru-RU" sz="2800" b="1" dirty="0">
                <a:solidFill>
                  <a:srgbClr val="800000"/>
                </a:solidFill>
              </a:rPr>
              <a:t>.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734614"/>
            <a:ext cx="2398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Дискуссия</a:t>
            </a:r>
            <a:r>
              <a:rPr lang="ru-RU" sz="2800" b="1" dirty="0">
                <a:solidFill>
                  <a:srgbClr val="800000"/>
                </a:solidFill>
              </a:rPr>
              <a:t>.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246704"/>
            <a:ext cx="4005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Работа </a:t>
            </a:r>
            <a:r>
              <a:rPr lang="ru-RU" sz="2800" b="1" dirty="0">
                <a:solidFill>
                  <a:srgbClr val="800000"/>
                </a:solidFill>
              </a:rPr>
              <a:t>с памятками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75216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Характеристика </a:t>
            </a:r>
            <a:r>
              <a:rPr lang="ru-RU" sz="2800" b="1" dirty="0">
                <a:solidFill>
                  <a:srgbClr val="800000"/>
                </a:solidFill>
              </a:rPr>
              <a:t>детей, или ваши дети – наше мнение</a:t>
            </a:r>
            <a:r>
              <a:rPr lang="ru-RU" sz="2800" b="1" dirty="0" smtClean="0">
                <a:solidFill>
                  <a:srgbClr val="800000"/>
                </a:solidFill>
              </a:rPr>
              <a:t>.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3842" y="470627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Окно</a:t>
            </a:r>
            <a:r>
              <a:rPr lang="ru-RU" sz="2800" b="1" dirty="0">
                <a:solidFill>
                  <a:srgbClr val="800000"/>
                </a:solidFill>
              </a:rPr>
              <a:t>. 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8259" y="5274430"/>
            <a:ext cx="3338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Обратная </a:t>
            </a:r>
            <a:r>
              <a:rPr lang="ru-RU" sz="2800" b="1" dirty="0">
                <a:solidFill>
                  <a:srgbClr val="800000"/>
                </a:solidFill>
              </a:rPr>
              <a:t>связь. 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2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800000"/>
                </a:solidFill>
              </a:rPr>
              <a:t>Что можно и что нельзя делать на родительском собрании</a:t>
            </a:r>
            <a:r>
              <a:rPr lang="ru-RU" sz="3600" b="1" dirty="0" smtClean="0">
                <a:solidFill>
                  <a:srgbClr val="800000"/>
                </a:solidFill>
              </a:rPr>
              <a:t>.</a:t>
            </a:r>
          </a:p>
          <a:p>
            <a:endParaRPr lang="ru-RU" dirty="0"/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Ни в коем случае нельзя</a:t>
            </a:r>
            <a:r>
              <a:rPr lang="ru-RU" sz="28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необоснованно </a:t>
            </a:r>
            <a:r>
              <a:rPr lang="ru-RU" sz="2400" b="1" dirty="0">
                <a:solidFill>
                  <a:srgbClr val="800000"/>
                </a:solidFill>
              </a:rPr>
              <a:t>расхваливать детей, сравнивать их, хвалить одного и ругать </a:t>
            </a:r>
            <a:r>
              <a:rPr lang="ru-RU" sz="2400" b="1" dirty="0" smtClean="0">
                <a:solidFill>
                  <a:srgbClr val="800000"/>
                </a:solidFill>
              </a:rPr>
              <a:t>другого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упрекать </a:t>
            </a:r>
            <a:r>
              <a:rPr lang="ru-RU" sz="2400" b="1" dirty="0">
                <a:solidFill>
                  <a:srgbClr val="800000"/>
                </a:solidFill>
              </a:rPr>
              <a:t>родителей, обещать им больше, чем можно сделать</a:t>
            </a:r>
            <a:r>
              <a:rPr lang="ru-RU" sz="2400" b="1" dirty="0" smtClean="0">
                <a:solidFill>
                  <a:srgbClr val="80000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выдавать </a:t>
            </a:r>
            <a:r>
              <a:rPr lang="ru-RU" sz="2400" b="1" dirty="0">
                <a:solidFill>
                  <a:srgbClr val="800000"/>
                </a:solidFill>
              </a:rPr>
              <a:t>случайные рекомендации</a:t>
            </a:r>
            <a:r>
              <a:rPr lang="ru-RU" sz="2400" b="1" dirty="0" smtClean="0">
                <a:solidFill>
                  <a:srgbClr val="800000"/>
                </a:solidFill>
              </a:rPr>
              <a:t>;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требовать </a:t>
            </a:r>
            <a:r>
              <a:rPr lang="ru-RU" sz="2400" b="1" dirty="0">
                <a:solidFill>
                  <a:srgbClr val="800000"/>
                </a:solidFill>
              </a:rPr>
              <a:t>денег, помощи, участия, не зная, как родители относятся к школе, классу, не зная о возможных родительских инициативах</a:t>
            </a:r>
            <a:r>
              <a:rPr lang="ru-RU" sz="2400" b="1" dirty="0" smtClean="0">
                <a:solidFill>
                  <a:srgbClr val="80000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23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799288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>
                <a:solidFill>
                  <a:srgbClr val="800000"/>
                </a:solidFill>
              </a:rPr>
              <a:t>зачитывать и комментировать оценки учащихся;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>
                <a:solidFill>
                  <a:srgbClr val="800000"/>
                </a:solidFill>
              </a:rPr>
              <a:t>навязывать план работы класса;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>
                <a:solidFill>
                  <a:srgbClr val="800000"/>
                </a:solidFill>
              </a:rPr>
              <a:t>требовать обязательного прихода на собрание;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говорить </a:t>
            </a:r>
            <a:r>
              <a:rPr lang="ru-RU" sz="2400" b="1" dirty="0">
                <a:solidFill>
                  <a:srgbClr val="800000"/>
                </a:solidFill>
              </a:rPr>
              <a:t>только самому в течение всего и каждого собрания</a:t>
            </a:r>
            <a:r>
              <a:rPr lang="ru-RU" sz="2400" b="1" dirty="0" smtClean="0">
                <a:solidFill>
                  <a:srgbClr val="800000"/>
                </a:solidFill>
              </a:rPr>
              <a:t>;</a:t>
            </a:r>
          </a:p>
          <a:p>
            <a:endParaRPr lang="ru-RU" sz="2400" b="1" dirty="0">
              <a:solidFill>
                <a:srgbClr val="8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r>
              <a:rPr lang="ru-RU" sz="2400" b="1" dirty="0">
                <a:solidFill>
                  <a:srgbClr val="800000"/>
                </a:solidFill>
              </a:rPr>
              <a:t>превращать собрание в </a:t>
            </a:r>
            <a:r>
              <a:rPr lang="ru-RU" sz="2400" b="1" dirty="0" smtClean="0">
                <a:solidFill>
                  <a:srgbClr val="800000"/>
                </a:solidFill>
              </a:rPr>
              <a:t>формальный </a:t>
            </a:r>
            <a:r>
              <a:rPr lang="ru-RU" sz="2400" b="1" dirty="0">
                <a:solidFill>
                  <a:srgbClr val="800000"/>
                </a:solidFill>
              </a:rPr>
              <a:t>чиновничий акт зачитывания правил, инструкций, приказов.</a:t>
            </a:r>
            <a:endParaRPr lang="ru-RU" sz="2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3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204" y="548680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Можно</a:t>
            </a:r>
            <a:r>
              <a:rPr lang="ru-RU" sz="3600" b="1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sz="3600" b="1" dirty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800000"/>
                </a:solidFill>
              </a:rPr>
              <a:t>вместе </a:t>
            </a:r>
            <a:r>
              <a:rPr lang="ru-RU" sz="2800" b="1" dirty="0">
                <a:solidFill>
                  <a:srgbClr val="800000"/>
                </a:solidFill>
              </a:rPr>
              <a:t>с родителями устраивать чаепитие</a:t>
            </a:r>
            <a:r>
              <a:rPr lang="ru-RU" sz="2800" b="1" dirty="0" smtClean="0">
                <a:solidFill>
                  <a:srgbClr val="800000"/>
                </a:solidFill>
              </a:rPr>
              <a:t>;</a:t>
            </a:r>
          </a:p>
          <a:p>
            <a:endParaRPr lang="ru-RU" sz="2800" b="1" dirty="0">
              <a:solidFill>
                <a:srgbClr val="8000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800000"/>
                </a:solidFill>
              </a:rPr>
              <a:t>часть </a:t>
            </a:r>
            <a:r>
              <a:rPr lang="ru-RU" sz="2800" b="1" dirty="0">
                <a:solidFill>
                  <a:srgbClr val="800000"/>
                </a:solidFill>
              </a:rPr>
              <a:t>родительских собраний проводить вместе с детьми</a:t>
            </a:r>
            <a:r>
              <a:rPr lang="ru-RU" sz="2800" b="1" dirty="0" smtClean="0">
                <a:solidFill>
                  <a:srgbClr val="800000"/>
                </a:solidFill>
              </a:rPr>
              <a:t>;</a:t>
            </a:r>
          </a:p>
          <a:p>
            <a:endParaRPr lang="ru-RU" sz="2800" b="1" dirty="0">
              <a:solidFill>
                <a:srgbClr val="8000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800000"/>
                </a:solidFill>
              </a:rPr>
              <a:t>делить </a:t>
            </a:r>
            <a:r>
              <a:rPr lang="ru-RU" sz="2800" b="1" dirty="0">
                <a:solidFill>
                  <a:srgbClr val="800000"/>
                </a:solidFill>
              </a:rPr>
              <a:t>родительское собрание на официальную и творческую части, где каждый может показать свои таланты и умения.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8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78182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 </a:t>
            </a:r>
            <a:r>
              <a:rPr lang="ru-RU" sz="3200" b="1" dirty="0">
                <a:solidFill>
                  <a:srgbClr val="800000"/>
                </a:solidFill>
              </a:rPr>
              <a:t>“Воспитание есть процесс социальный в самом широком смысле. Воспитывает </a:t>
            </a:r>
            <a:r>
              <a:rPr lang="ru-RU" sz="3200" b="1" dirty="0" smtClean="0">
                <a:solidFill>
                  <a:srgbClr val="800000"/>
                </a:solidFill>
              </a:rPr>
              <a:t>всё: </a:t>
            </a:r>
            <a:r>
              <a:rPr lang="ru-RU" sz="3200" b="1" dirty="0">
                <a:solidFill>
                  <a:srgbClr val="800000"/>
                </a:solidFill>
              </a:rPr>
              <a:t>люди, вещи, явления, но прежде всего и больше всего – люди. Из них на первом месте – родители и педагоги”. </a:t>
            </a:r>
            <a:endParaRPr lang="ru-RU" sz="3200" b="1" dirty="0" smtClean="0">
              <a:solidFill>
                <a:srgbClr val="800000"/>
              </a:solidFill>
            </a:endParaRPr>
          </a:p>
          <a:p>
            <a:r>
              <a:rPr lang="ru-RU" sz="3200" b="1" dirty="0">
                <a:solidFill>
                  <a:srgbClr val="800000"/>
                </a:solidFill>
              </a:rPr>
              <a:t> </a:t>
            </a:r>
            <a:r>
              <a:rPr lang="ru-RU" sz="3200" b="1" dirty="0" smtClean="0">
                <a:solidFill>
                  <a:srgbClr val="800000"/>
                </a:solidFill>
              </a:rPr>
              <a:t>                        </a:t>
            </a:r>
            <a:r>
              <a:rPr lang="ru-RU" sz="3200" b="1" dirty="0" err="1" smtClean="0">
                <a:solidFill>
                  <a:srgbClr val="800000"/>
                </a:solidFill>
              </a:rPr>
              <a:t>А.С.Макаренко</a:t>
            </a:r>
            <a:endParaRPr lang="ru-RU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2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ЛЯП</dc:creator>
  <cp:lastModifiedBy>ЛЯП</cp:lastModifiedBy>
  <cp:revision>14</cp:revision>
  <dcterms:created xsi:type="dcterms:W3CDTF">2013-03-25T11:24:37Z</dcterms:created>
  <dcterms:modified xsi:type="dcterms:W3CDTF">2013-03-25T13:43:10Z</dcterms:modified>
</cp:coreProperties>
</file>