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58" r:id="rId5"/>
    <p:sldId id="259" r:id="rId6"/>
    <p:sldId id="260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Relationship Id="rId9" Type="http://schemas.openxmlformats.org/officeDocument/2006/relationships/image" Target="../media/image1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7" Type="http://schemas.openxmlformats.org/officeDocument/2006/relationships/image" Target="../media/image24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23.jpeg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Владимир Михайлович Конашевич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0" y="3886200"/>
            <a:ext cx="3200400" cy="1400188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Презентацию составила учитель начальных классов </a:t>
            </a:r>
            <a:r>
              <a:rPr lang="ru-RU" dirty="0" err="1" smtClean="0"/>
              <a:t>Степочкина</a:t>
            </a:r>
            <a:r>
              <a:rPr lang="ru-RU" dirty="0" smtClean="0"/>
              <a:t> Т.В.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Владимир Михайлович Конашевич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Русский советский художник В.М. Конашевич родился 7 (19) мая 1888 года в Новочеркасске. Мальчику был всего год, когда семья перебралась в Москву. Жили скромно. Его отец, Михаил </a:t>
            </a:r>
            <a:r>
              <a:rPr lang="ru-RU" dirty="0" err="1" smtClean="0"/>
              <a:t>Дометиевич</a:t>
            </a:r>
            <a:r>
              <a:rPr lang="ru-RU" dirty="0" smtClean="0"/>
              <a:t>, служил в Крестьянском банке, расположенном в том же доме. Это была простая, бесхитростная жизнь с визитами к тёткам, играми в детской, придумыванием сказочных историй, новогодними ёлками… Много лет спустя в блокадном Ленинграде Конашевич с нежностью вспоминал о такой ёлке из детства: "Мы с сестрой стояли на пороге столовой в немом, восторженном изумлении. Ёлка сверкала живыми огоньками свечек. Огоньки отражались искрами на золотом и серебряном дожде, на позолоте орехов, блёстках коробочек и золотой обёртке шоколадных конфет. Крымские яблочки вертелись на своих нитках вправо и влево, показывая то жёлтые свои, то красные бока; а наверху сияла серебряная стеклянная пика". </a:t>
            </a:r>
            <a:endParaRPr lang="ru-RU" dirty="0"/>
          </a:p>
        </p:txBody>
      </p:sp>
      <p:pic>
        <p:nvPicPr>
          <p:cNvPr id="1026" name="Picture 2" descr="http://im0-tub-ru.yandex.net/i?id=d2cabba5da756160eb45d3bf3dc39f8d-90-144&amp;n=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48" y="357166"/>
            <a:ext cx="3786214" cy="49717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Владимир Михайлович Конашевич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dirty="0" smtClean="0"/>
              <a:t>В 1908 году Владимир Михайлович был зачислен в МУЖВЗ - Московское училище живописи, ваяния и зодчества (1908-1913).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Владимир Михайлович Конашевич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Первой детской книгой Владимира Михайловича стала "Азбука в рисунках" (1918. Как вспоминала дочь художника, "Азбука" родилась из писем, которые Конашевич писал жене, уехавшей с дочкой к родным на Урал и застрявшей там на долгое время (Урал оказался отрезан армией Колчака): "Папа писал маме письма, а мне присылал картинки. На каждую букву алфавита. Мне было уже четыре года, и, очевидно, он считал, что пора уже знать буквы. Позднее эти картинки были изданы под заглавием "Азбука в картинках"". В том же году он проиллюстрировал книгу Е.Е. Соловьёвой "</a:t>
            </a:r>
            <a:r>
              <a:rPr lang="ru-RU" dirty="0" err="1" smtClean="0"/>
              <a:t>Розовая</a:t>
            </a:r>
            <a:r>
              <a:rPr lang="ru-RU" dirty="0" smtClean="0"/>
              <a:t> азбука", составленной по новому правописанию, более живую, сделанную литографским карандашом с написанным от руки текстом. Предмет на рисунке в детской книге, считал Конашевич, должен быть показан полностью, "чтобы все его части были видны". Перспективные искажения недопустимы, а цвет должен быть локальным, без светотени. "Композиция должна быть проста и непосредственно вытекать из самого действия, заключённого в тексте. Только этим будет достигнута необходимая ясность. Ребёнок с первого взгляда должен "понимать" картинку, то есть уяснить себе изображённое на ней событие". Этот принцип закладывается уже в первых его работах. 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21506" name="Picture 2" descr="http://im0-tub-ru.yandex.net/i?id=45198d6b9b307fdf35a00c16f122cb2c-37-144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14744" y="500042"/>
            <a:ext cx="1785950" cy="2329500"/>
          </a:xfrm>
          <a:prstGeom prst="rect">
            <a:avLst/>
          </a:prstGeom>
          <a:noFill/>
        </p:spPr>
      </p:pic>
      <p:pic>
        <p:nvPicPr>
          <p:cNvPr id="21510" name="Picture 6" descr="http://im3-tub-ru.yandex.net/i?id=f6e7945ace0a6e97a9952082df6fb12f-46-144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2132" y="2571744"/>
            <a:ext cx="1857388" cy="24439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Владимир Михайлович Конашевич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Как иллюстратор детской книги Владимир Михайлович начал активно работать с 1922 года. В том году с его иллюстрациями вышло несколько сказок Шарля Перро ("Кот в сапогах", "Мальчик с пальчик", "Красная Шапочка") и "Сказка о рыбаке и рыбке" А.С. Пушкина. В книжках этих - нарядных, изысканных - прослеживались традиции художников объединения "Мир искусства". Печатались сказки в Берлине, на хорошей бумаге, при помощи офсетной печати (которой в России тогда ещё не было), позволявшей воспроизвести все нюансы лёгкого акварельного рисунка, но в прессе подвергались нападкам за то, что были сделаны "скорее для библиофилов, чем для детей". 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20482" name="Picture 2" descr="http://im2-tub-ru.yandex.net/i?id=a3c3443600b6683ec34d7baac1297d2d-64-144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43306" y="357166"/>
            <a:ext cx="1428760" cy="1800958"/>
          </a:xfrm>
          <a:prstGeom prst="rect">
            <a:avLst/>
          </a:prstGeom>
          <a:noFill/>
        </p:spPr>
      </p:pic>
      <p:pic>
        <p:nvPicPr>
          <p:cNvPr id="20484" name="Picture 4" descr="http://im3-tub-ru.yandex.net/i?id=5a0e9d0d973d1ce574b5958de0126717-90-144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6380" y="285728"/>
            <a:ext cx="1782616" cy="1357322"/>
          </a:xfrm>
          <a:prstGeom prst="rect">
            <a:avLst/>
          </a:prstGeom>
          <a:noFill/>
        </p:spPr>
      </p:pic>
      <p:pic>
        <p:nvPicPr>
          <p:cNvPr id="20486" name="Picture 6" descr="http://im1-tub-ru.yandex.net/i?id=e8ac2b6dcb9cd828b2a2eedf48b85099-43-144&amp;n=2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86182" y="2357430"/>
            <a:ext cx="1423997" cy="1857388"/>
          </a:xfrm>
          <a:prstGeom prst="rect">
            <a:avLst/>
          </a:prstGeom>
          <a:noFill/>
        </p:spPr>
      </p:pic>
      <p:pic>
        <p:nvPicPr>
          <p:cNvPr id="20488" name="Picture 8" descr="http://im0-tub-ru.yandex.net/i?id=04f61a49dba755bd227aa5552dc8f9c6-36-144&amp;n=2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72198" y="2357429"/>
            <a:ext cx="1500198" cy="1991413"/>
          </a:xfrm>
          <a:prstGeom prst="rect">
            <a:avLst/>
          </a:prstGeom>
          <a:noFill/>
        </p:spPr>
      </p:pic>
      <p:pic>
        <p:nvPicPr>
          <p:cNvPr id="20490" name="Picture 10" descr="http://im1-tub-ru.yandex.net/i?id=32913eda36421316c56c9a8bd2bd42bc-118-144&amp;n=2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418978" y="4429132"/>
            <a:ext cx="2267442" cy="1643074"/>
          </a:xfrm>
          <a:prstGeom prst="rect">
            <a:avLst/>
          </a:prstGeom>
          <a:noFill/>
        </p:spPr>
      </p:pic>
      <p:pic>
        <p:nvPicPr>
          <p:cNvPr id="20492" name="Picture 12" descr="http://im2-tub-ru.yandex.net/i?id=70d1fb1736a8e82d0eae9d63e6fbb236-14-144&amp;n=2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357950" y="4429132"/>
            <a:ext cx="2214578" cy="1757602"/>
          </a:xfrm>
          <a:prstGeom prst="rect">
            <a:avLst/>
          </a:prstGeom>
          <a:noFill/>
        </p:spPr>
      </p:pic>
      <p:pic>
        <p:nvPicPr>
          <p:cNvPr id="20494" name="Picture 14" descr="http://im3-tub-ru.yandex.net/i?id=2741d49a27172df3589409714132fd90-103-144&amp;n=21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179956" y="357166"/>
            <a:ext cx="1497340" cy="17145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Владимир Михайлович Конашевич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dirty="0" smtClean="0"/>
              <a:t>В 20-е годы состоялось знакомство художника с Корнеем Ивановичем Чуковским, переросшее затем в дружбу, тесное сотрудничество, а иногда и соавторскую работу по созданию книги. Между тем, начало этого знакомства было не очень приятным. Чуковскому крайне не понравились рисунки Конашевича: "Третьего дня пошёл я в литографию Шумахера и вижу, что рисунки к "Мухе-цокотухе" так же тупы, как и рисунки к "</a:t>
            </a:r>
            <a:r>
              <a:rPr lang="ru-RU" dirty="0" err="1" smtClean="0"/>
              <a:t>Муркиной</a:t>
            </a:r>
            <a:r>
              <a:rPr lang="ru-RU" dirty="0" smtClean="0"/>
              <a:t> книге". Это привело меня в ужас", - записал Корней Иванович в дневнике. Чуковский поехал в Павловск знакомиться с художником…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19458" name="Picture 2" descr="http://im2-tub-ru.yandex.net/i?id=e38224adf8e777c032e3d7bdcc42cd65-56-144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43306" y="357166"/>
            <a:ext cx="1114425" cy="1428750"/>
          </a:xfrm>
          <a:prstGeom prst="rect">
            <a:avLst/>
          </a:prstGeom>
          <a:noFill/>
        </p:spPr>
      </p:pic>
      <p:pic>
        <p:nvPicPr>
          <p:cNvPr id="19460" name="Picture 4" descr="http://im2-tub-ru.yandex.net/i?id=96bcc1e6e4ebe84d7fa148da5285c91b-100-144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4" y="500042"/>
            <a:ext cx="1162050" cy="1428750"/>
          </a:xfrm>
          <a:prstGeom prst="rect">
            <a:avLst/>
          </a:prstGeom>
          <a:noFill/>
        </p:spPr>
      </p:pic>
      <p:pic>
        <p:nvPicPr>
          <p:cNvPr id="19462" name="Picture 6" descr="http://im1-tub-ru.yandex.net/i?id=7b1aeea62d680b21fea522cfa0767b54-134-144&amp;n=2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58016" y="714356"/>
            <a:ext cx="1133475" cy="1428750"/>
          </a:xfrm>
          <a:prstGeom prst="rect">
            <a:avLst/>
          </a:prstGeom>
          <a:noFill/>
        </p:spPr>
      </p:pic>
      <p:pic>
        <p:nvPicPr>
          <p:cNvPr id="19464" name="Picture 8" descr="http://im0-tub-ru.yandex.net/i?id=a6f55eac45818ee20aa5247f8cddb098-14-144&amp;n=2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86182" y="2285992"/>
            <a:ext cx="1104900" cy="1428750"/>
          </a:xfrm>
          <a:prstGeom prst="rect">
            <a:avLst/>
          </a:prstGeom>
          <a:noFill/>
        </p:spPr>
      </p:pic>
      <p:pic>
        <p:nvPicPr>
          <p:cNvPr id="19466" name="Picture 10" descr="http://im0-tub-ru.yandex.net/i?id=934c2bd60374cfe4afac7f492dceceb5-35-144&amp;n=2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429256" y="2357430"/>
            <a:ext cx="1200150" cy="1428750"/>
          </a:xfrm>
          <a:prstGeom prst="rect">
            <a:avLst/>
          </a:prstGeom>
          <a:noFill/>
        </p:spPr>
      </p:pic>
      <p:pic>
        <p:nvPicPr>
          <p:cNvPr id="19468" name="Picture 12" descr="http://im2-tub-ru.yandex.net/i?id=3728f4cb4d696bca405f3c2991d280c5-77-144&amp;n=2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143768" y="2357430"/>
            <a:ext cx="1133475" cy="1428750"/>
          </a:xfrm>
          <a:prstGeom prst="rect">
            <a:avLst/>
          </a:prstGeom>
          <a:noFill/>
        </p:spPr>
      </p:pic>
      <p:pic>
        <p:nvPicPr>
          <p:cNvPr id="19470" name="Picture 14" descr="http://im2-tub-ru.yandex.net/i?id=3217cfac38926038e72be4d78285ce42-120-144&amp;n=21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857620" y="4429132"/>
            <a:ext cx="2028825" cy="1428750"/>
          </a:xfrm>
          <a:prstGeom prst="rect">
            <a:avLst/>
          </a:prstGeom>
          <a:noFill/>
        </p:spPr>
      </p:pic>
      <p:pic>
        <p:nvPicPr>
          <p:cNvPr id="19472" name="Picture 16" descr="http://im0-tub-ru.yandex.net/i?id=e3a58b53f1204d921ead05e06df759b5-19-144&amp;n=21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786578" y="4286256"/>
            <a:ext cx="1076325" cy="1428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Владимир Михайлович Конашевич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dirty="0" smtClean="0"/>
              <a:t>Художник был очень точен в деталях. Хотелось внимательно разглядывать каждый предмет. Если он изображал пир у Мухи-Цокотухи, то каждый кренделек на столе, каждая ягодка в варенье, каждый цветочек на чайнике был прорисован тщательно и словно бы зыбко. Все в этих рисунках жило своей жизнью: мерцало, дышало, переливалось. </a:t>
            </a:r>
            <a:endParaRPr lang="ru-RU" dirty="0"/>
          </a:p>
        </p:txBody>
      </p:sp>
      <p:pic>
        <p:nvPicPr>
          <p:cNvPr id="17410" name="Picture 2" descr="http://im1-tub-ru.yandex.net/i?id=9e40ec727d25f6025dbcc86363605894-125-144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0" y="285728"/>
            <a:ext cx="1500198" cy="1891006"/>
          </a:xfrm>
          <a:prstGeom prst="rect">
            <a:avLst/>
          </a:prstGeom>
          <a:noFill/>
        </p:spPr>
      </p:pic>
      <p:pic>
        <p:nvPicPr>
          <p:cNvPr id="17412" name="Picture 4" descr="http://im3-tub-ru.yandex.net/i?id=bf436724f758053ededa9a74b3e546dc-119-144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86446" y="285727"/>
            <a:ext cx="1428760" cy="1930757"/>
          </a:xfrm>
          <a:prstGeom prst="rect">
            <a:avLst/>
          </a:prstGeom>
          <a:noFill/>
        </p:spPr>
      </p:pic>
      <p:pic>
        <p:nvPicPr>
          <p:cNvPr id="17414" name="Picture 6" descr="http://im0-tub-ru.yandex.net/i?id=ec477b46b9ae2312f21f4fa70abac241-108-144&amp;n=2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43306" y="2285992"/>
            <a:ext cx="1357322" cy="1740156"/>
          </a:xfrm>
          <a:prstGeom prst="rect">
            <a:avLst/>
          </a:prstGeom>
          <a:noFill/>
        </p:spPr>
      </p:pic>
      <p:pic>
        <p:nvPicPr>
          <p:cNvPr id="17416" name="Picture 8" descr="http://im1-tub-ru.yandex.net/i?id=aa67a4ffb5d919fa871b195fa44c7022-05-144&amp;n=2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215206" y="1853503"/>
            <a:ext cx="1430189" cy="1932687"/>
          </a:xfrm>
          <a:prstGeom prst="rect">
            <a:avLst/>
          </a:prstGeom>
          <a:noFill/>
        </p:spPr>
      </p:pic>
      <p:pic>
        <p:nvPicPr>
          <p:cNvPr id="17418" name="Picture 10" descr="http://im2-tub-ru.yandex.net/i?id=fa22405464b7c58e83748f50f4013fa5-02-144&amp;n=2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500562" y="4214818"/>
            <a:ext cx="2918942" cy="1928816"/>
          </a:xfrm>
          <a:prstGeom prst="rect">
            <a:avLst/>
          </a:prstGeom>
          <a:noFill/>
        </p:spPr>
      </p:pic>
      <p:pic>
        <p:nvPicPr>
          <p:cNvPr id="17420" name="Picture 12" descr="http://im0-tub-ru.yandex.net/i?id=b453e0a9516618823c1483c0ce08d589-52-144&amp;n=2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643570" y="2357430"/>
            <a:ext cx="1285884" cy="169195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Владимир Михайлович Конашевич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dirty="0" smtClean="0"/>
              <a:t>С детскими журналами Конашевич сотрудничал постоянно. Он делал иллюстрации для первого советского журнала для детей "Северное сияние", который выходил под редакцией М.Горького. Рисовал для "Чижа" и "Ежа", "Весёлых картинок", "</a:t>
            </a:r>
            <a:r>
              <a:rPr lang="ru-RU" dirty="0" err="1" smtClean="0"/>
              <a:t>Мурзилки</a:t>
            </a:r>
            <a:r>
              <a:rPr lang="ru-RU" dirty="0" smtClean="0"/>
              <a:t>"… Война застала художника в Павловске. Уже перед самым наступлением фашистских войск он успел уехать в Ленинград, где и провёл всю блокаду и всю войну. </a:t>
            </a:r>
            <a:endParaRPr lang="ru-RU" dirty="0"/>
          </a:p>
        </p:txBody>
      </p:sp>
      <p:pic>
        <p:nvPicPr>
          <p:cNvPr id="16386" name="Picture 2" descr="http://im3-tub-ru.yandex.net/i?id=ad75a312de6962eef672fb29730d94d2-94-144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8" y="285728"/>
            <a:ext cx="2643206" cy="3388726"/>
          </a:xfrm>
          <a:prstGeom prst="rect">
            <a:avLst/>
          </a:prstGeom>
          <a:noFill/>
        </p:spPr>
      </p:pic>
      <p:pic>
        <p:nvPicPr>
          <p:cNvPr id="16388" name="Picture 4" descr="http://im0-tub-ru.yandex.net/i?id=78a1eb88c8de4a1a9e5b720cb3a8baa9-24-144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10092" y="3857628"/>
            <a:ext cx="4776730" cy="21336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Владимир Михайлович Конашевич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Через все нападки и травлю художник прошёл так же размеренно и внешне спокойно, ни под кого не подстраиваясь и оставаясь самим собой не только в жизненных ситуациях, но и в творчестве, сохранив до конца своих дней умение радоваться жизни и умение передать эту радость детям. "Ваше чудотворное искусство, - писал Конашевичу К.И. Чуковский, - воспитывает в детях вкус, чувство красоты и гармонии, радость бытия и доброту. Потому что помимо всего Ваша живопись - добрая, в каждом Вашем штрихе, в каждом блике я всегда чувствовал талант доброты - огромное, в три обхвата сердце, без которого было бы никак невозможно Ваше доблестное служение детям". </a:t>
            </a:r>
          </a:p>
          <a:p>
            <a:endParaRPr lang="ru-RU" dirty="0" smtClean="0"/>
          </a:p>
          <a:p>
            <a:r>
              <a:rPr lang="ru-RU" dirty="0" smtClean="0"/>
              <a:t>В.М. Конашевич умер в Ленинграде 27 февраля 1963 года и был похоронен на Богословском кладбище. </a:t>
            </a:r>
            <a:endParaRPr lang="ru-RU" dirty="0"/>
          </a:p>
        </p:txBody>
      </p:sp>
      <p:pic>
        <p:nvPicPr>
          <p:cNvPr id="15362" name="Picture 2" descr="могила В.М. Конашевич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9058" y="285728"/>
            <a:ext cx="4286240" cy="57149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880</Words>
  <PresentationFormat>Экран (4:3)</PresentationFormat>
  <Paragraphs>20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Владимир Михайлович Конашевич</vt:lpstr>
      <vt:lpstr>Владимир Михайлович Конашевич</vt:lpstr>
      <vt:lpstr>Владимир Михайлович Конашевич</vt:lpstr>
      <vt:lpstr>Владимир Михайлович Конашевич</vt:lpstr>
      <vt:lpstr>Владимир Михайлович Конашевич</vt:lpstr>
      <vt:lpstr>Владимир Михайлович Конашевич</vt:lpstr>
      <vt:lpstr>Владимир Михайлович Конашевич</vt:lpstr>
      <vt:lpstr>Владимир Михайлович Конашевич</vt:lpstr>
      <vt:lpstr>Владимир Михайлович Конашевич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Владимир Михайлович Конашевич</dc:title>
  <cp:lastModifiedBy>Владелец</cp:lastModifiedBy>
  <cp:revision>5</cp:revision>
  <dcterms:modified xsi:type="dcterms:W3CDTF">2016-02-22T10:20:32Z</dcterms:modified>
</cp:coreProperties>
</file>