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методов и приемов технологии РКМЧП на уроках русского языка и литера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ru-RU" dirty="0" err="1" smtClean="0"/>
              <a:t>турного</a:t>
            </a:r>
            <a:r>
              <a:rPr lang="ru-RU" dirty="0" smtClean="0"/>
              <a:t>  чтения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Донгак</a:t>
            </a:r>
            <a:r>
              <a:rPr lang="ru-RU" dirty="0" smtClean="0"/>
              <a:t>  </a:t>
            </a:r>
            <a:r>
              <a:rPr lang="ru-RU" dirty="0" err="1" smtClean="0"/>
              <a:t>Лориса</a:t>
            </a:r>
            <a:r>
              <a:rPr lang="ru-RU" dirty="0" smtClean="0"/>
              <a:t>  </a:t>
            </a:r>
            <a:r>
              <a:rPr lang="ru-RU" dirty="0" err="1" smtClean="0"/>
              <a:t>Ак</a:t>
            </a:r>
            <a:r>
              <a:rPr lang="ru-RU" dirty="0" smtClean="0"/>
              <a:t>- </a:t>
            </a:r>
            <a:r>
              <a:rPr lang="ru-RU" dirty="0" err="1" smtClean="0"/>
              <a:t>кысовна</a:t>
            </a:r>
            <a:r>
              <a:rPr lang="ru-RU" dirty="0" smtClean="0"/>
              <a:t>- учитель начальных  классов МБОУ</a:t>
            </a:r>
          </a:p>
          <a:p>
            <a:r>
              <a:rPr lang="ru-RU" dirty="0" err="1" smtClean="0"/>
              <a:t>Ак-Дашской</a:t>
            </a:r>
            <a:r>
              <a:rPr lang="ru-RU" dirty="0" smtClean="0"/>
              <a:t>  СОШ.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Технологические этапы.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501122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866"/>
                <a:gridCol w="2966549"/>
                <a:gridCol w="2833707"/>
              </a:tblGrid>
              <a:tr h="337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стадия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r>
                        <a:rPr lang="ru-RU" sz="2400" dirty="0" smtClean="0"/>
                        <a:t> стадия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 </a:t>
                      </a:r>
                      <a:r>
                        <a:rPr lang="ru-RU" sz="2400" dirty="0" smtClean="0"/>
                        <a:t>стадия</a:t>
                      </a:r>
                      <a:endParaRPr lang="ru-RU" sz="2400" dirty="0"/>
                    </a:p>
                  </a:txBody>
                  <a:tcPr/>
                </a:tc>
              </a:tr>
              <a:tr h="492076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Вызов:</a:t>
                      </a:r>
                    </a:p>
                    <a:p>
                      <a:pPr algn="l"/>
                      <a:r>
                        <a:rPr lang="ru-RU" sz="2400" b="0" dirty="0" smtClean="0"/>
                        <a:t>--</a:t>
                      </a:r>
                      <a:r>
                        <a:rPr lang="ru-RU" sz="2400" b="0" baseline="0" dirty="0" smtClean="0"/>
                        <a:t> имеющиеся знания;</a:t>
                      </a:r>
                    </a:p>
                    <a:p>
                      <a:pPr algn="l"/>
                      <a:r>
                        <a:rPr lang="ru-RU" sz="2400" b="0" baseline="0" dirty="0" smtClean="0"/>
                        <a:t>-- интерес к получению новой информации;</a:t>
                      </a:r>
                    </a:p>
                    <a:p>
                      <a:pPr algn="l"/>
                      <a:r>
                        <a:rPr lang="ru-RU" sz="2400" b="0" baseline="0" dirty="0" smtClean="0"/>
                        <a:t>-- постановка учеником собственных целей обучения.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Осмысление</a:t>
                      </a:r>
                      <a:r>
                        <a:rPr lang="ru-RU" sz="2400" b="1" baseline="0" dirty="0" smtClean="0"/>
                        <a:t> содержания:</a:t>
                      </a:r>
                    </a:p>
                    <a:p>
                      <a:pPr algn="l"/>
                      <a:r>
                        <a:rPr lang="ru-RU" sz="2400" b="0" baseline="0" dirty="0" smtClean="0"/>
                        <a:t>--  получение новой информации;</a:t>
                      </a:r>
                    </a:p>
                    <a:p>
                      <a:pPr algn="l"/>
                      <a:r>
                        <a:rPr lang="ru-RU" sz="2400" b="0" baseline="0" dirty="0" smtClean="0"/>
                        <a:t>-- корректировка учеником поставленных целей обучения.</a:t>
                      </a:r>
                    </a:p>
                    <a:p>
                      <a:pPr algn="l"/>
                      <a:endParaRPr lang="ru-RU" sz="24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Рефлексия:</a:t>
                      </a:r>
                    </a:p>
                    <a:p>
                      <a:pPr algn="l"/>
                      <a:r>
                        <a:rPr lang="ru-RU" sz="2400" b="0" dirty="0" smtClean="0"/>
                        <a:t>-- размышление, рождение нового знания;</a:t>
                      </a:r>
                    </a:p>
                    <a:p>
                      <a:pPr algn="l"/>
                      <a:r>
                        <a:rPr lang="ru-RU" sz="2400" b="0" dirty="0" smtClean="0"/>
                        <a:t>-- постановка учеником новых целей обучения.</a:t>
                      </a:r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 smtClean="0"/>
                    </a:p>
                    <a:p>
                      <a:pPr algn="l"/>
                      <a:endParaRPr lang="ru-RU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Функции трех стадий технологии развития критического мышления.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85875"/>
          <a:ext cx="9001126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1"/>
                <a:gridCol w="6929455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Times New Roman"/>
                          <a:cs typeface="Times New Roman"/>
                        </a:rPr>
                        <a:t>Стадия (фаза)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Times New Roman"/>
                          <a:cs typeface="Times New Roman"/>
                        </a:rPr>
                        <a:t>Функция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Вызов.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Мотивационная (побуждение к работе с новой информацией, пробуждение интереса к теме).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Информационная (вызов «на поверхность» имеющихся знаний по теме).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Коммуникационная (бесконфликтный обмен мнениями).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Функции трех стадий технологии развития критического мышления.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38"/>
          <a:ext cx="9144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6929454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Times New Roman"/>
                          <a:cs typeface="Times New Roman"/>
                        </a:rPr>
                        <a:t>Стадия (фаза)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Times New Roman"/>
                          <a:cs typeface="Times New Roman"/>
                        </a:rPr>
                        <a:t>Функция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Осмысление содержания.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Информационная (получение новой информации по теме).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Calibri"/>
                          <a:ea typeface="Times New Roman"/>
                          <a:cs typeface="Times New Roman"/>
                        </a:rPr>
                        <a:t>Систематизационная</a:t>
                      </a: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 (классификация полученной информации по категориям знания).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Мотивационная (сохранение интереса к изучаемой теме).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трех стадий технологии развития критического мышления.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651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174"/>
                <a:gridCol w="6500826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Times New Roman"/>
                          <a:cs typeface="Times New Roman"/>
                        </a:rPr>
                        <a:t>Стадия (фаза)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Times New Roman"/>
                          <a:cs typeface="Times New Roman"/>
                        </a:rPr>
                        <a:t>Функция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Рефлексия.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Коммуникационная (обмен мнениями о новой информации).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Информационная (приобретение </a:t>
                      </a: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нового </a:t>
                      </a:r>
                      <a:r>
                        <a:rPr lang="ru-RU" sz="2800" smtClean="0">
                          <a:latin typeface="Calibri"/>
                          <a:ea typeface="Times New Roman"/>
                          <a:cs typeface="Times New Roman"/>
                        </a:rPr>
                        <a:t>знания).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Мотивационная (побуждение к дальнейшему расширению информационного поля).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Оценочная (соотнесение новой информации и имеющихся знаний, выработка собственной позиции, оценка процесса).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и стратегии.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/>
              <a:t>КЛАСТЕРЫ («грозди») - это выделение смысловых единиц текста и графическое их оформление в определённом порядке в виде «грозди», т.е. графический прием систематизации материала.</a:t>
            </a:r>
          </a:p>
          <a:p>
            <a:pPr algn="just">
              <a:buNone/>
            </a:pPr>
            <a:r>
              <a:rPr lang="ru-RU" b="1" i="1" dirty="0" smtClean="0"/>
              <a:t>Система кластеров охватывает большее количество информации, чем при обычной письменной работе. Может быть применён на стадии вызова.</a:t>
            </a:r>
          </a:p>
          <a:p>
            <a:pPr algn="just"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Имя существительное. (для 4 класса).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28926" y="1714488"/>
            <a:ext cx="335758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Имя существительное</a:t>
            </a:r>
            <a:endParaRPr lang="ru-RU" sz="2800" dirty="0">
              <a:solidFill>
                <a:schemeClr val="accent2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143504" y="2857496"/>
            <a:ext cx="128588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786050" y="2786058"/>
            <a:ext cx="100013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072198" y="1643050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071670" y="1571612"/>
            <a:ext cx="107157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4"/>
          </p:cNvCxnSpPr>
          <p:nvPr/>
        </p:nvCxnSpPr>
        <p:spPr>
          <a:xfrm rot="5400000">
            <a:off x="3546861" y="3939780"/>
            <a:ext cx="208599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57158" y="1071546"/>
            <a:ext cx="214314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57158" y="3143248"/>
            <a:ext cx="271464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786578" y="1142984"/>
            <a:ext cx="207170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000760" y="3143248"/>
            <a:ext cx="257176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28926" y="4429132"/>
            <a:ext cx="3214710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ИНСЕРТ</a:t>
            </a:r>
            <a:r>
              <a:rPr lang="ru-RU" b="1" i="1" dirty="0" smtClean="0"/>
              <a:t> – это маркировка текста значками по мере его чтения:</a:t>
            </a:r>
          </a:p>
          <a:p>
            <a:pPr>
              <a:buNone/>
            </a:pPr>
            <a:r>
              <a:rPr lang="ru-RU" b="1" i="1" dirty="0" smtClean="0"/>
              <a:t>«</a:t>
            </a:r>
            <a:r>
              <a:rPr lang="en-US" b="1" i="1" dirty="0" smtClean="0"/>
              <a:t>V</a:t>
            </a:r>
            <a:r>
              <a:rPr lang="ru-RU" b="1" i="1" dirty="0" smtClean="0"/>
              <a:t>» – уже знал,</a:t>
            </a:r>
          </a:p>
          <a:p>
            <a:pPr>
              <a:buNone/>
            </a:pPr>
            <a:r>
              <a:rPr lang="ru-RU" b="1" i="1" dirty="0" smtClean="0"/>
              <a:t>«+» - новое для меня,</a:t>
            </a:r>
          </a:p>
          <a:p>
            <a:pPr>
              <a:buNone/>
            </a:pPr>
            <a:r>
              <a:rPr lang="ru-RU" b="1" i="1" dirty="0" smtClean="0"/>
              <a:t>«-» – думал иначе,</a:t>
            </a:r>
          </a:p>
          <a:p>
            <a:pPr>
              <a:buNone/>
            </a:pPr>
            <a:r>
              <a:rPr lang="ru-RU" b="1" i="1" dirty="0" smtClean="0"/>
              <a:t>«?» – не понял, есть вопросы.</a:t>
            </a:r>
          </a:p>
          <a:p>
            <a:pPr algn="just">
              <a:buNone/>
            </a:pPr>
            <a:r>
              <a:rPr lang="ru-RU" b="1" i="1" dirty="0" smtClean="0"/>
              <a:t>Во время чтения текста следует рекомендовать  учащимся делать на полях пометки, а после этого заполнить таблицу, в которой значки будут заголовками её граф.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Инсерт</a:t>
            </a:r>
            <a:r>
              <a:rPr lang="ru-RU" b="1" dirty="0" smtClean="0"/>
              <a:t> -1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«</a:t>
                      </a:r>
                      <a:r>
                        <a:rPr lang="en-US" sz="3200" b="1" i="1" dirty="0" smtClean="0"/>
                        <a:t>V</a:t>
                      </a:r>
                      <a:r>
                        <a:rPr lang="ru-RU" sz="3200" b="1" i="1" dirty="0" smtClean="0"/>
                        <a:t>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«+»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«-»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«?»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Эффективная лекция.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Бортовой журнал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357430"/>
          <a:ext cx="8929718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150019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Предположения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Новая информация</a:t>
                      </a:r>
                      <a:endParaRPr lang="ru-RU" sz="4000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Чтение с остановками --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Чтение текста с использованием различных типов вопросов.</a:t>
            </a:r>
          </a:p>
          <a:p>
            <a:r>
              <a:rPr lang="ru-RU" dirty="0" smtClean="0"/>
              <a:t>Данный прием учитывает следующее:</a:t>
            </a:r>
          </a:p>
          <a:p>
            <a:r>
              <a:rPr lang="ru-RU" dirty="0" smtClean="0"/>
              <a:t>- текст не должен быть знаком учащимся (иначе теряется смысл и логика использования приема:</a:t>
            </a:r>
          </a:p>
          <a:p>
            <a:r>
              <a:rPr lang="ru-RU" dirty="0" smtClean="0"/>
              <a:t>- текст заранее делится на части: помечается «1 остановка», «2 остановка» и т.д. Остановок не больше 5.</a:t>
            </a:r>
          </a:p>
          <a:p>
            <a:r>
              <a:rPr lang="ru-RU" dirty="0" smtClean="0"/>
              <a:t>-задания и вопросы к тексту формулируются с учетом иерархии уровней познавательной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072494" cy="5929354"/>
          </a:xfrm>
        </p:spPr>
        <p:txBody>
          <a:bodyPr>
            <a:normAutofit fontScale="92500"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</a:rPr>
              <a:t>Изначально как программу «Развитие критического мышления через чтения и письмо» разработали педагоги из США </a:t>
            </a:r>
            <a:r>
              <a:rPr lang="ru-RU" sz="4000" b="1" i="1" dirty="0" err="1" smtClean="0">
                <a:solidFill>
                  <a:schemeClr val="tx1"/>
                </a:solidFill>
              </a:rPr>
              <a:t>Джинни</a:t>
            </a:r>
            <a:r>
              <a:rPr lang="ru-RU" sz="4000" b="1" i="1" dirty="0" smtClean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</a:rPr>
              <a:t>Стил</a:t>
            </a:r>
            <a:r>
              <a:rPr lang="ru-RU" sz="4000" b="1" i="1" dirty="0" smtClean="0">
                <a:solidFill>
                  <a:schemeClr val="tx1"/>
                </a:solidFill>
              </a:rPr>
              <a:t> и </a:t>
            </a:r>
            <a:r>
              <a:rPr lang="ru-RU" sz="4000" b="1" i="1" dirty="0" err="1" smtClean="0">
                <a:solidFill>
                  <a:schemeClr val="tx1"/>
                </a:solidFill>
              </a:rPr>
              <a:t>Курт</a:t>
            </a:r>
            <a:r>
              <a:rPr lang="ru-RU" sz="4000" b="1" i="1" dirty="0" smtClean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</a:rPr>
              <a:t>Мередит</a:t>
            </a:r>
            <a:r>
              <a:rPr lang="ru-RU" sz="4000" b="1" i="1" dirty="0" smtClean="0">
                <a:solidFill>
                  <a:schemeClr val="tx1"/>
                </a:solidFill>
              </a:rPr>
              <a:t> для реформы образования в Словакии, а затем вместе с </a:t>
            </a:r>
            <a:r>
              <a:rPr lang="ru-RU" sz="4000" b="1" i="1" dirty="0" err="1" smtClean="0">
                <a:solidFill>
                  <a:schemeClr val="tx1"/>
                </a:solidFill>
              </a:rPr>
              <a:t>Чарлзом</a:t>
            </a:r>
            <a:r>
              <a:rPr lang="ru-RU" sz="4000" b="1" i="1" dirty="0" smtClean="0">
                <a:solidFill>
                  <a:schemeClr val="tx1"/>
                </a:solidFill>
              </a:rPr>
              <a:t> Темплом они модифицировали ее для стран Восточной и Центральной Европы.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Какие бывают сказки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Вид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Авторство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животных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Развлекает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Народная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Бытовая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Учит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Литературная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Волшебная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Воспитывает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заполнения </a:t>
            </a:r>
            <a:r>
              <a:rPr lang="ru-RU" b="1" dirty="0" err="1" smtClean="0"/>
              <a:t>двухчастной</a:t>
            </a:r>
            <a:r>
              <a:rPr lang="ru-RU" b="1" dirty="0" smtClean="0"/>
              <a:t> таблицы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Ключевые слова и словосочетания</a:t>
                      </a:r>
                      <a:r>
                        <a:rPr lang="ru-RU" sz="2800" baseline="0" dirty="0" smtClean="0"/>
                        <a:t> из текста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Объяснение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заполнения </a:t>
            </a:r>
            <a:r>
              <a:rPr lang="ru-RU" b="1" dirty="0" err="1" smtClean="0"/>
              <a:t>двухчастной</a:t>
            </a:r>
            <a:r>
              <a:rPr lang="ru-RU" b="1" dirty="0" smtClean="0"/>
              <a:t> таблицы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Ожидаемое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Неожиданное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Обобщение материала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Форма: что описывается в рассказе?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Содержание: о чем рассказ?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Прием «Выглядит, как… . Звучит, как… .» ( направлен для запоминания понятий, терминов)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00371"/>
          <a:ext cx="8229600" cy="357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9063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Выглядит, как …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Звучит,</a:t>
                      </a:r>
                      <a:r>
                        <a:rPr lang="ru-RU" sz="3600" baseline="0" dirty="0" smtClean="0"/>
                        <a:t> как … </a:t>
                      </a:r>
                      <a:endParaRPr lang="ru-RU" sz="3600" dirty="0"/>
                    </a:p>
                  </a:txBody>
                  <a:tcPr/>
                </a:tc>
              </a:tr>
              <a:tr h="1190634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1190634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Прием «Плюс – Минус – Интересно» (на стадии вызова)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«+»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«-»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Интересно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Прием «Тонкие и толстые вопросы»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9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236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«Тонкие» вопросы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«Толстые» вопросы</a:t>
                      </a:r>
                      <a:endParaRPr lang="ru-RU" sz="3600" dirty="0"/>
                    </a:p>
                  </a:txBody>
                  <a:tcPr/>
                </a:tc>
              </a:tr>
              <a:tr h="133643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Кто …?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Дайте объяснение, почему…?</a:t>
                      </a:r>
                    </a:p>
                  </a:txBody>
                  <a:tcPr/>
                </a:tc>
              </a:tr>
              <a:tr h="133643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Что …?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Почему вы думаете …?</a:t>
                      </a:r>
                    </a:p>
                  </a:txBody>
                  <a:tcPr/>
                </a:tc>
              </a:tr>
              <a:tr h="133643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Когда</a:t>
                      </a:r>
                      <a:r>
                        <a:rPr lang="ru-RU" sz="3600" baseline="0" dirty="0" smtClean="0"/>
                        <a:t> …?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 чем различие …?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Концептуальная таблица (для сравнения)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Объект сравнения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Линия сравнения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Линия сравнения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Персоналии или факты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Персоналии или факты</a:t>
                      </a:r>
                    </a:p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Таблица-синтез (для худ. текстов)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Ключевые слова (словосочетания)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Выписки из текста (связанные с ключевыми словами)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Почему эта цитата важна для меня (мысли,</a:t>
                      </a:r>
                      <a:r>
                        <a:rPr lang="ru-RU" sz="2800" baseline="0" dirty="0" smtClean="0"/>
                        <a:t> рассуждение)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Таблица «З – Х – У»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 – что мы знаем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Х – что мы хотим узнать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 – что мы узнали или нам осталось</a:t>
                      </a:r>
                      <a:r>
                        <a:rPr lang="ru-RU" sz="3200" baseline="0" dirty="0" smtClean="0"/>
                        <a:t> узнать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i="1" dirty="0"/>
              <a:t>В 1997г. при поддержке Международной ассоциации чтения программа «Развитие критического мышления» стала внедряться в России и еще в 11 странах Центральной и Восточной Европы и Азии.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По </a:t>
            </a:r>
            <a:r>
              <a:rPr lang="ru-RU" b="1" i="1" dirty="0" err="1" smtClean="0"/>
              <a:t>Д.Халперну</a:t>
            </a:r>
            <a:r>
              <a:rPr lang="ru-RU" b="1" i="1" dirty="0" smtClean="0"/>
              <a:t>:</a:t>
            </a:r>
          </a:p>
          <a:p>
            <a:pPr algn="ctr">
              <a:buNone/>
            </a:pPr>
            <a:r>
              <a:rPr lang="ru-RU" b="1" i="1" dirty="0" smtClean="0"/>
              <a:t>«</a:t>
            </a:r>
            <a:r>
              <a:rPr lang="ru-RU" sz="3600" b="1" i="1" dirty="0" smtClean="0"/>
              <a:t>Критическое мышление – это направленное мышление, оно отличается взвешенностью, логичностью и целенаправленностью, его отличает использование таких когнитивных навыков и стратегий, которые увеличивают вероятность получения желательного результата».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i="1" u="sng" dirty="0"/>
              <a:t>Критическое мышление </a:t>
            </a:r>
            <a:r>
              <a:rPr lang="ru-RU" b="1" i="1" dirty="0"/>
              <a:t>– это процесс соотнесения внешней информации с имеющимися у человека знаниями, выработка решений о том, что можно принять, что необходимо дополнить, а что – отвергнуть. При этом иногда приходится корректировать собственные убеждения или даже отказаться от них, если они противоречат новому знанию. Критическое мышление учит активно действовать и помогает понять, как надо поступать в соответствии с полученной информацией.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Любой ли человек может мыслить критически?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dirty="0" smtClean="0"/>
              <a:t>Ж. Пиаже писал, что к 14-16 годам у человека наступает этап, когда создаются наилучшие условия для развития критического мышления. Для того чтобы учащийся мог воспользоваться своим критическим мышлением, ему важно развить в себе ряд качеств, среди которых Д. </a:t>
            </a:r>
            <a:r>
              <a:rPr lang="ru-RU" sz="3600" b="1" i="1" dirty="0" err="1" smtClean="0"/>
              <a:t>Халперн</a:t>
            </a:r>
            <a:r>
              <a:rPr lang="ru-RU" sz="3600" b="1" i="1" dirty="0" smtClean="0"/>
              <a:t> выделяет: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ru-RU" b="1" i="1" dirty="0" smtClean="0"/>
              <a:t>Готовность к планированию. </a:t>
            </a:r>
            <a:r>
              <a:rPr lang="ru-RU" dirty="0" smtClean="0"/>
              <a:t>Мысли часто возникают хаотично. Важно упорядочить их, выстроить последовательность изложения.</a:t>
            </a:r>
          </a:p>
          <a:p>
            <a:pPr marL="514350" indent="-514350" algn="ctr">
              <a:buAutoNum type="arabicPeriod"/>
            </a:pPr>
            <a:r>
              <a:rPr lang="ru-RU" b="1" i="1" dirty="0" smtClean="0"/>
              <a:t>Гибкость. </a:t>
            </a:r>
            <a:r>
              <a:rPr lang="ru-RU" dirty="0" smtClean="0"/>
              <a:t>Если учащийся не готов воспринимать идеи других, он никогда не может стать генератором собственных идей и мыслей. Гибкость позволяет подождать с вынесением суждения, пока не обладаешь разнообразной информацией.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3. </a:t>
            </a:r>
            <a:r>
              <a:rPr lang="ru-RU" b="1" i="1" dirty="0" smtClean="0"/>
              <a:t>Настойчивость</a:t>
            </a:r>
            <a:r>
              <a:rPr lang="ru-RU" dirty="0" smtClean="0"/>
              <a:t>. Часто, сталкиваясь с трудной задачей мы откладываем ее решение на потом. Вырабатывая настойчивость в напряжении ума, ученик обязательно добьется гораздо лучших результатов в обучении.</a:t>
            </a:r>
          </a:p>
          <a:p>
            <a:pPr algn="ctr">
              <a:buNone/>
            </a:pPr>
            <a:r>
              <a:rPr lang="ru-RU" dirty="0" smtClean="0"/>
              <a:t>4. </a:t>
            </a:r>
            <a:r>
              <a:rPr lang="ru-RU" b="1" i="1" dirty="0" smtClean="0"/>
              <a:t>Готовность исправлять свои ошибки.</a:t>
            </a:r>
            <a:r>
              <a:rPr lang="ru-RU" dirty="0" smtClean="0"/>
              <a:t> Критически мыслящий человек не будет оправдывать свои неправильные решения, а сделает правильные выводы, воспользуется ошибкой для продолжения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/>
              <a:t>5. Осознание. </a:t>
            </a:r>
            <a:r>
              <a:rPr lang="ru-RU" sz="3600" dirty="0" smtClean="0"/>
              <a:t>Очень важное качество, предполагающее умение наблюдать за собой в процессе мыслительной деятельности, отслеживать ход рассуждений.</a:t>
            </a:r>
          </a:p>
          <a:p>
            <a:pPr algn="ctr">
              <a:buNone/>
            </a:pPr>
            <a:r>
              <a:rPr lang="ru-RU" sz="3600" b="1" i="1" dirty="0" smtClean="0"/>
              <a:t>6. Поиск компромиссных решений. </a:t>
            </a:r>
            <a:r>
              <a:rPr lang="ru-RU" sz="3600" dirty="0" smtClean="0"/>
              <a:t>Важно, чтобы принятые решения воспринимались другими людьми, иначе они так и останутся на уровне высказываний.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1023</Words>
  <Application>Microsoft Office PowerPoint</Application>
  <PresentationFormat>Экран (4:3)</PresentationFormat>
  <Paragraphs>147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Использование методов и приемов технологии РКМЧП на уроках русского языка и литера- турного  чтения   </vt:lpstr>
      <vt:lpstr>Слайд 2</vt:lpstr>
      <vt:lpstr>Слайд 3</vt:lpstr>
      <vt:lpstr>Слайд 4</vt:lpstr>
      <vt:lpstr>Слайд 5</vt:lpstr>
      <vt:lpstr>Любой ли человек может мыслить критически?</vt:lpstr>
      <vt:lpstr>Слайд 7</vt:lpstr>
      <vt:lpstr>Слайд 8</vt:lpstr>
      <vt:lpstr>Слайд 9</vt:lpstr>
      <vt:lpstr>Технологические этапы.</vt:lpstr>
      <vt:lpstr>Функции трех стадий технологии развития критического мышления. </vt:lpstr>
      <vt:lpstr>Функции трех стадий технологии развития критического мышления. </vt:lpstr>
      <vt:lpstr>Функции трех стадий технологии развития критического мышления.</vt:lpstr>
      <vt:lpstr>Приёмы и стратегии.</vt:lpstr>
      <vt:lpstr>Тема: Имя существительное. (для 4 класса).</vt:lpstr>
      <vt:lpstr>Слайд 16</vt:lpstr>
      <vt:lpstr>Инсерт -1. </vt:lpstr>
      <vt:lpstr>Эффективная лекция.</vt:lpstr>
      <vt:lpstr>Чтение с остановками --</vt:lpstr>
      <vt:lpstr>Какие бывают сказки</vt:lpstr>
      <vt:lpstr>Пример заполнения двухчастной таблицы</vt:lpstr>
      <vt:lpstr>Пример заполнения двухчастной таблицы</vt:lpstr>
      <vt:lpstr>Обобщение материала урока</vt:lpstr>
      <vt:lpstr>Прием «Выглядит, как… . Звучит, как… .» ( направлен для запоминания понятий, терминов)</vt:lpstr>
      <vt:lpstr>Прием «Плюс – Минус – Интересно» (на стадии вызова)</vt:lpstr>
      <vt:lpstr>Прием «Тонкие и толстые вопросы»</vt:lpstr>
      <vt:lpstr>Концептуальная таблица (для сравнения)</vt:lpstr>
      <vt:lpstr>Таблица-синтез (для худ. текстов)</vt:lpstr>
      <vt:lpstr>Таблица «З – Х – 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РКМЧП на уроке.</dc:title>
  <dc:creator>2015</dc:creator>
  <cp:lastModifiedBy>2015</cp:lastModifiedBy>
  <cp:revision>31</cp:revision>
  <dcterms:modified xsi:type="dcterms:W3CDTF">2016-02-22T14:11:15Z</dcterms:modified>
</cp:coreProperties>
</file>