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6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A8A3D-E570-48E1-8575-55CD568D0B3D}" type="datetimeFigureOut">
              <a:rPr lang="ru-RU" smtClean="0"/>
              <a:pPr/>
              <a:t>17.02.2016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1467F-329E-4491-A393-D1001D2CD669}" type="slidenum">
              <a:rPr lang="ru-RU" smtClean="0"/>
              <a:pPr/>
              <a:t>‹#›</a:t>
            </a:fld>
            <a:endParaRPr lang="ru-RU"/>
          </a:p>
        </p:txBody>
      </p:sp>
    </p:spTree>
    <p:extLst>
      <p:ext uri="{BB962C8B-B14F-4D97-AF65-F5344CB8AC3E}">
        <p14:creationId xmlns:p14="http://schemas.microsoft.com/office/powerpoint/2010/main" val="235168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17.02.2016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17.02.2016</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17.02.2016</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17.02.2016</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17.02.2016</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17.02.2016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s5790.vkontakte.ru/u146906454/-14/x_3a2c5e89.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yandex.ru/yandsearch?text=%D0%BA%D0%B0%D1%80%D1%82%D0%B8%D0%BD%D0%BA%D0%B8%20%D0%B4%D0%B5%D1%82%D0%B8%20%D0%B2%D0%B5%D0%BB%D0%BE%D1%81%D0%B8%D0%BF%D0%B5%D0%B4%D0%B8%D1%81%D1%82%D0%BE%D0%B2&amp;noreask=1&amp;img_url=www.severinform.ru/media/img/800x600_1320647684_velosiped-www-ipcoder-ru.jpg&amp;pos=25&amp;rpt=simage&amp;lr=237&amp;nojs=1"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yandex.ru/yandsearch?text=%D0%BA%D0%B0%D1%80%D1%82%D0%B8%D0%BD%D0%BA%D0%B8%20%D0%BF%D0%B4%D0%B4&amp;noreask=1&amp;img_url=1vbspb.caduk.ru/images/svetoforchik.gif&amp;pos=10&amp;rpt=simage&amp;lr=237&amp;nojs=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bankreceptov.ru/pic/skazki-0043.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orshatut.by/wp-content/uploads/2012/01/33810e682165.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propaganda-bdd.ru/images/image/knigi/18.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60.radikal.ru/i169/0911/96/b45504595360.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ilvitablanco.com.ar/conducta-vial/d541467aec6b.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g0.liveinternet.ru/images/attach/b/3/20/887/20887025_55.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edu.of.ru/attach/17/96192.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ndiecitizen.files.wordpress.com/2008/04/ttc.jpg"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900igr.net/datai/religii-i-etika/Istorija-etiketa/0020-015-Kto-pervym-zakhodit-v-transport.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signbusiness.ru/upload/blog/4d6/04.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knigge.ru/images/transport-01.jpg" TargetMode="Externa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www.knigge.ru/images/transport-04.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knigge.ru/images/obshestvenni_transport-05.jpg" TargetMode="Externa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hyperlink" Target="http://images.yandex.ru/yandsearch?text=%D0%BA%D0%B0%D1%80%D1%82%D0%B8%D0%BD%D0%BA%D0%B8%20%D0%B4%D0%B5%D1%82%D0%B8%20%D0%B2%20%D0%B0%D0%B2%D1%82%D0%BE%D0%B1%D1%83%D1%81%D0%B5&amp;noreask=1&amp;img_url=mystatic.ru/m/xpeCRdZR7O.jpg&amp;pos=27&amp;rpt=simage&amp;lr=237&amp;noj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zarulem.ws/forum/uploads/post-742-1336939038.jpg" TargetMode="External"/><Relationship Id="rId1" Type="http://schemas.openxmlformats.org/officeDocument/2006/relationships/slideLayout" Target="../slideLayouts/slideLayout7.xml"/><Relationship Id="rId6" Type="http://schemas.openxmlformats.org/officeDocument/2006/relationships/hyperlink" Target="http://www.media-kuban.ru/images/thumbs/6/0/3/87306_original.jpg" TargetMode="External"/><Relationship Id="rId5" Type="http://schemas.openxmlformats.org/officeDocument/2006/relationships/image" Target="../media/image5.jpeg"/><Relationship Id="rId4" Type="http://schemas.openxmlformats.org/officeDocument/2006/relationships/hyperlink" Target="http://www.zarulem.ws/forum/uploads/post-742-1336939021.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yandex.ru/yandsearch?text=%D0%BA%D0%B0%D1%80%D1%82%D0%B8%D0%BD%D0%BA%D0%B8%20%D0%BF%D0%BE%D0%B6%D0%B0%D1%80%20%D0%B2%20%D0%B0%D0%B2%D1%82%D0%BE%D0%B1%D1%83%D1%81%D0%B5&amp;noreask=1&amp;img_url=englishrussia.com/images/bus_on_fire/0.jpg&amp;pos=3&amp;rpt=simage&amp;lr=237&amp;nojs=1" TargetMode="Externa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hyperlink" Target="http://pogkontrol.ru/blog/wp-content/uploads/2011/12/vladzt.ru_-e1324383479301.jpe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hyperlink" Target="http://img.board.com.ua/a/1043622450/wm/1-rul-kapot-kreslo-kovshyi-karbon-spojler-tyuning.jpg" TargetMode="External"/><Relationship Id="rId1" Type="http://schemas.openxmlformats.org/officeDocument/2006/relationships/slideLayout" Target="../slideLayouts/slideLayout7.xml"/><Relationship Id="rId6" Type="http://schemas.openxmlformats.org/officeDocument/2006/relationships/hyperlink" Target="http://images.yandex.ru/yandsearch?img_url=detki.gomel.by/images/b1003.jpg&amp;iorient=&amp;icolor=&amp;p=2&amp;site=&amp;text=%D0%BA%D0%B0%D1%80%D1%82%D0%B8%D0%BD%D0%BA%D0%B8%20%D1%80%D0%B5%D0%BC%D0%BD%D0%B8%20%D0%B1%D0%B5%D0%B7%D0%BE%D0%BF%D0%B0%D1%81%D0%BD%D0%BE%D1%81%D1%82%D0%B8%20%D0%B8%20%D0%BA%D1%80%D0%B5%D1%81%D0%BB%D0%B0%20%D0%B1%D0%B5%D0%B7%D0%BE%D0%BF%D0%B0%D1%81%D0%BD%D0%BE%D1%81%D1%82%D0%B8&amp;wp=&amp;pos=70&amp;isize=&amp;type=&amp;recent=&amp;rpt=simage&amp;itype=&amp;nojs=1" TargetMode="External"/><Relationship Id="rId5" Type="http://schemas.openxmlformats.org/officeDocument/2006/relationships/image" Target="../media/image46.jpeg"/><Relationship Id="rId4" Type="http://schemas.openxmlformats.org/officeDocument/2006/relationships/hyperlink" Target="http://www.4baby.ru/products_pictures/adapter_pop.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mages.yandex.ru/yandsearch?text=%D0%BA%D0%B0%D1%80%D1%82%D0%B8%D0%BD%D0%BA%D0%B8%20%D0%B4%D0%B5%D1%82%D0%B8%20%D0%BD%D0%B0%20%D0%B2%D0%B5%D0%BB%D0%BE%D1%81%D0%B8%D0%BF%D0%B5%D0%B4%D0%B5&amp;noreask=1&amp;img_url=www.clipart.net.ua/images/clip7253.jpg&amp;pos=19&amp;rpt=simage&amp;lr=237&amp;nojs=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42.gibdd.ru/"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amic.ru/images/gallery_05-2011/640.iQgZAwIBD8.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afisha.academ.org/storage/r/2011/02/19/8c2fc75d5e942de249cd248e8e4fc7a0.jpg?w=750&amp;h=500" TargetMode="External"/><Relationship Id="rId1" Type="http://schemas.openxmlformats.org/officeDocument/2006/relationships/slideLayout" Target="../slideLayouts/slideLayout7.xml"/><Relationship Id="rId6" Type="http://schemas.openxmlformats.org/officeDocument/2006/relationships/hyperlink" Target="http://www.edu.cap.ru/Home/4590/mult41.jpg" TargetMode="External"/><Relationship Id="rId5" Type="http://schemas.openxmlformats.org/officeDocument/2006/relationships/image" Target="../media/image10.jpeg"/><Relationship Id="rId4" Type="http://schemas.openxmlformats.org/officeDocument/2006/relationships/hyperlink" Target="http://74442s012.edusite.ru/images/c09-33.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sdot.wa.gov/NR/rdonlyres/14F7BADF-03F9-461B-BB47-D76E8C0C376D/0/Sidewalk510.jpg"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bankreceptov.ru/pic/skazki-0042.jpg"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1714488"/>
            <a:ext cx="6457968" cy="1428760"/>
          </a:xfrm>
        </p:spPr>
        <p:txBody>
          <a:bodyPr>
            <a:noAutofit/>
          </a:bodyPr>
          <a:lstStyle/>
          <a:p>
            <a:pPr algn="ctr"/>
            <a:r>
              <a:rPr lang="ru-RU" sz="4000" dirty="0" smtClean="0">
                <a:solidFill>
                  <a:srgbClr val="FF0000"/>
                </a:solidFill>
              </a:rPr>
              <a:t>«ОПАСНЫЕ  СИТУАЦИИ  НА  ДОРОГАХ  И  ТРОТУАРАХ»</a:t>
            </a:r>
            <a:endParaRPr lang="ru-RU" sz="4000" dirty="0">
              <a:solidFill>
                <a:srgbClr val="FF0000"/>
              </a:solidFill>
            </a:endParaRPr>
          </a:p>
        </p:txBody>
      </p:sp>
      <p:sp>
        <p:nvSpPr>
          <p:cNvPr id="3" name="Подзаголовок 2"/>
          <p:cNvSpPr>
            <a:spLocks noGrp="1"/>
          </p:cNvSpPr>
          <p:nvPr>
            <p:ph type="subTitle" idx="1"/>
          </p:nvPr>
        </p:nvSpPr>
        <p:spPr>
          <a:xfrm>
            <a:off x="4572000" y="3571876"/>
            <a:ext cx="3886200" cy="1500198"/>
          </a:xfrm>
        </p:spPr>
        <p:txBody>
          <a:bodyPr>
            <a:normAutofit fontScale="92500" lnSpcReduction="20000"/>
          </a:bodyPr>
          <a:lstStyle/>
          <a:p>
            <a:endParaRPr lang="ru-RU" u="sng" dirty="0" smtClean="0">
              <a:solidFill>
                <a:srgbClr val="FF0000"/>
              </a:solidFill>
            </a:endParaRPr>
          </a:p>
          <a:p>
            <a:endParaRPr lang="ru-RU" u="sng" dirty="0">
              <a:solidFill>
                <a:srgbClr val="FF0000"/>
              </a:solidFill>
            </a:endParaRPr>
          </a:p>
          <a:p>
            <a:endParaRPr lang="ru-RU" u="sng" dirty="0" smtClean="0">
              <a:solidFill>
                <a:srgbClr val="FF0000"/>
              </a:solidFill>
            </a:endParaRPr>
          </a:p>
          <a:p>
            <a:endParaRPr lang="ru-RU" u="sng" dirty="0">
              <a:solidFill>
                <a:srgbClr val="FF0000"/>
              </a:solidFill>
            </a:endParaRPr>
          </a:p>
          <a:p>
            <a:r>
              <a:rPr lang="ru-RU" u="sng" dirty="0" smtClean="0">
                <a:solidFill>
                  <a:srgbClr val="FF0000"/>
                </a:solidFill>
              </a:rPr>
              <a:t>Разработала: </a:t>
            </a:r>
            <a:r>
              <a:rPr lang="ru-RU" u="sng" dirty="0" err="1" smtClean="0">
                <a:solidFill>
                  <a:srgbClr val="FF0000"/>
                </a:solidFill>
              </a:rPr>
              <a:t>Максатова</a:t>
            </a:r>
            <a:r>
              <a:rPr lang="ru-RU" u="sng" dirty="0" smtClean="0">
                <a:solidFill>
                  <a:srgbClr val="FF0000"/>
                </a:solidFill>
              </a:rPr>
              <a:t> Л.В.</a:t>
            </a:r>
          </a:p>
        </p:txBody>
      </p:sp>
      <p:pic>
        <p:nvPicPr>
          <p:cNvPr id="14338" name="Picture 2" descr="http://cs5790.vkontakte.ru/u146906454/-14/x_3a2c5e89.jpg">
            <a:hlinkClick r:id="rId2"/>
          </p:cNvPr>
          <p:cNvPicPr>
            <a:picLocks noChangeAspect="1" noChangeArrowheads="1"/>
          </p:cNvPicPr>
          <p:nvPr/>
        </p:nvPicPr>
        <p:blipFill>
          <a:blip r:embed="rId3" cstate="print"/>
          <a:srcRect/>
          <a:stretch>
            <a:fillRect/>
          </a:stretch>
        </p:blipFill>
        <p:spPr bwMode="auto">
          <a:xfrm>
            <a:off x="357158" y="2857496"/>
            <a:ext cx="3286148" cy="3810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14546" y="357166"/>
            <a:ext cx="5363969" cy="400110"/>
          </a:xfrm>
          <a:prstGeom prst="rect">
            <a:avLst/>
          </a:prstGeom>
          <a:noFill/>
        </p:spPr>
        <p:txBody>
          <a:bodyPr wrap="none" rtlCol="0">
            <a:spAutoFit/>
          </a:bodyPr>
          <a:lstStyle/>
          <a:p>
            <a:r>
              <a:rPr lang="ru-RU" sz="2000" b="1" dirty="0" smtClean="0">
                <a:solidFill>
                  <a:srgbClr val="FF0000"/>
                </a:solidFill>
              </a:rPr>
              <a:t>МБОУ «</a:t>
            </a:r>
            <a:r>
              <a:rPr lang="ru-RU" sz="2000" b="1" dirty="0" err="1" smtClean="0">
                <a:solidFill>
                  <a:srgbClr val="FF0000"/>
                </a:solidFill>
              </a:rPr>
              <a:t>БольшеберезниковскаяСОШ</a:t>
            </a:r>
            <a:r>
              <a:rPr lang="ru-RU" sz="2000" b="1" dirty="0" smtClean="0">
                <a:solidFill>
                  <a:srgbClr val="FF0000"/>
                </a:solidFill>
              </a:rPr>
              <a:t>»</a:t>
            </a:r>
            <a:endParaRPr lang="ru-RU" sz="2000" b="1" dirty="0">
              <a:solidFill>
                <a:srgbClr val="FF0000"/>
              </a:solidFill>
            </a:endParaRPr>
          </a:p>
        </p:txBody>
      </p:sp>
      <p:sp>
        <p:nvSpPr>
          <p:cNvPr id="6" name="TextBox 5"/>
          <p:cNvSpPr txBox="1"/>
          <p:nvPr/>
        </p:nvSpPr>
        <p:spPr>
          <a:xfrm>
            <a:off x="4286248" y="6143644"/>
            <a:ext cx="2880917" cy="369332"/>
          </a:xfrm>
          <a:prstGeom prst="rect">
            <a:avLst/>
          </a:prstGeom>
          <a:noFill/>
        </p:spPr>
        <p:txBody>
          <a:bodyPr wrap="none" rtlCol="0">
            <a:spAutoFit/>
          </a:bodyPr>
          <a:lstStyle/>
          <a:p>
            <a:r>
              <a:rPr lang="ru-RU" b="1" dirty="0">
                <a:solidFill>
                  <a:srgbClr val="FF0000"/>
                </a:solidFill>
              </a:rPr>
              <a:t>с</a:t>
            </a:r>
            <a:r>
              <a:rPr lang="ru-RU" b="1" dirty="0" smtClean="0">
                <a:solidFill>
                  <a:srgbClr val="FF0000"/>
                </a:solidFill>
              </a:rPr>
              <a:t>. </a:t>
            </a:r>
            <a:r>
              <a:rPr lang="ru-RU" b="1" dirty="0" err="1" smtClean="0">
                <a:solidFill>
                  <a:srgbClr val="FF0000"/>
                </a:solidFill>
              </a:rPr>
              <a:t>Б.Березники</a:t>
            </a:r>
            <a:r>
              <a:rPr lang="ru-RU" b="1" smtClean="0">
                <a:solidFill>
                  <a:srgbClr val="FF0000"/>
                </a:solidFill>
              </a:rPr>
              <a:t> 2016 </a:t>
            </a:r>
            <a:r>
              <a:rPr lang="ru-RU" b="1" dirty="0" smtClean="0">
                <a:solidFill>
                  <a:srgbClr val="FF0000"/>
                </a:solidFill>
              </a:rPr>
              <a:t>г.</a:t>
            </a:r>
            <a:endParaRPr lang="ru-RU"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571480"/>
            <a:ext cx="4572032" cy="1938992"/>
          </a:xfrm>
          <a:prstGeom prst="rect">
            <a:avLst/>
          </a:prstGeom>
        </p:spPr>
        <p:txBody>
          <a:bodyPr wrap="square">
            <a:spAutoFit/>
          </a:bodyPr>
          <a:lstStyle/>
          <a:p>
            <a:r>
              <a:rPr lang="ru-RU" sz="2400" b="1" dirty="0" smtClean="0">
                <a:latin typeface="Times New Roman" pitchFamily="18" charset="0"/>
                <a:cs typeface="Times New Roman" pitchFamily="18" charset="0"/>
              </a:rPr>
              <a:t>В этом месте пешеход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Терпеливо транспорт ждет.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Он пешком устал шагать,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Хочет пассажиром стать.</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4578" name="Picture 2" descr="http://little.com.ua/images/stories/useful/1_34.gif"/>
          <p:cNvPicPr>
            <a:picLocks noChangeAspect="1" noChangeArrowheads="1"/>
          </p:cNvPicPr>
          <p:nvPr/>
        </p:nvPicPr>
        <p:blipFill>
          <a:blip r:embed="rId2" cstate="print"/>
          <a:srcRect/>
          <a:stretch>
            <a:fillRect/>
          </a:stretch>
        </p:blipFill>
        <p:spPr bwMode="auto">
          <a:xfrm>
            <a:off x="428596" y="0"/>
            <a:ext cx="1428750" cy="2381250"/>
          </a:xfrm>
          <a:prstGeom prst="rect">
            <a:avLst/>
          </a:prstGeom>
          <a:noFill/>
        </p:spPr>
      </p:pic>
      <p:pic>
        <p:nvPicPr>
          <p:cNvPr id="24580" name="Picture 4" descr="http://little.com.ua/images/stories/useful/1_37.gif"/>
          <p:cNvPicPr>
            <a:picLocks noChangeAspect="1" noChangeArrowheads="1"/>
          </p:cNvPicPr>
          <p:nvPr/>
        </p:nvPicPr>
        <p:blipFill>
          <a:blip r:embed="rId3" cstate="print"/>
          <a:srcRect/>
          <a:stretch>
            <a:fillRect/>
          </a:stretch>
        </p:blipFill>
        <p:spPr bwMode="auto">
          <a:xfrm>
            <a:off x="7143768" y="214290"/>
            <a:ext cx="1428750" cy="2028826"/>
          </a:xfrm>
          <a:prstGeom prst="rect">
            <a:avLst/>
          </a:prstGeom>
          <a:noFill/>
        </p:spPr>
      </p:pic>
      <p:sp>
        <p:nvSpPr>
          <p:cNvPr id="5" name="TextBox 4"/>
          <p:cNvSpPr txBox="1"/>
          <p:nvPr/>
        </p:nvSpPr>
        <p:spPr>
          <a:xfrm>
            <a:off x="2857488" y="2214554"/>
            <a:ext cx="4071966"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«Место остановки автотранспорта»</a:t>
            </a:r>
            <a:endParaRPr lang="ru-RU" dirty="0">
              <a:latin typeface="Times New Roman" pitchFamily="18" charset="0"/>
              <a:cs typeface="Times New Roman" pitchFamily="18" charset="0"/>
            </a:endParaRPr>
          </a:p>
        </p:txBody>
      </p:sp>
      <p:sp>
        <p:nvSpPr>
          <p:cNvPr id="6" name="Прямоугольник 5"/>
          <p:cNvSpPr/>
          <p:nvPr/>
        </p:nvSpPr>
        <p:spPr>
          <a:xfrm>
            <a:off x="714348" y="3929066"/>
            <a:ext cx="4143404" cy="1938992"/>
          </a:xfrm>
          <a:prstGeom prst="rect">
            <a:avLst/>
          </a:prstGeom>
        </p:spPr>
        <p:txBody>
          <a:bodyPr wrap="square">
            <a:spAutoFit/>
          </a:bodyPr>
          <a:lstStyle/>
          <a:p>
            <a:r>
              <a:rPr lang="ru-RU" sz="2400" b="1" dirty="0" smtClean="0">
                <a:latin typeface="Times New Roman" pitchFamily="18" charset="0"/>
                <a:cs typeface="Times New Roman" pitchFamily="18" charset="0"/>
              </a:rPr>
              <a:t>Не один здесь знак, а много:</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Здесь железная дорога!</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Рельсы, шпалы и пути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 электричкой не шути.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4582" name="Picture 6" descr="http://little.com.ua/images/stories/useful/1_30.gif"/>
          <p:cNvPicPr>
            <a:picLocks noChangeAspect="1" noChangeArrowheads="1"/>
          </p:cNvPicPr>
          <p:nvPr/>
        </p:nvPicPr>
        <p:blipFill>
          <a:blip r:embed="rId4" cstate="print"/>
          <a:srcRect/>
          <a:stretch>
            <a:fillRect/>
          </a:stretch>
        </p:blipFill>
        <p:spPr bwMode="auto">
          <a:xfrm>
            <a:off x="5786446" y="3929066"/>
            <a:ext cx="1714512" cy="2000254"/>
          </a:xfrm>
          <a:prstGeom prst="rect">
            <a:avLst/>
          </a:prstGeom>
          <a:noFill/>
        </p:spPr>
      </p:pic>
      <p:sp>
        <p:nvSpPr>
          <p:cNvPr id="8" name="TextBox 7"/>
          <p:cNvSpPr txBox="1"/>
          <p:nvPr/>
        </p:nvSpPr>
        <p:spPr>
          <a:xfrm>
            <a:off x="2285984" y="5643578"/>
            <a:ext cx="350046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«Железнодорожный переезд»</a:t>
            </a:r>
            <a:endParaRPr lang="ru-RU"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additive="base">
                                        <p:cTn id="13" dur="500" fill="hold"/>
                                        <p:tgtEl>
                                          <p:spTgt spid="24578"/>
                                        </p:tgtEl>
                                        <p:attrNameLst>
                                          <p:attrName>ppt_x</p:attrName>
                                        </p:attrNameLst>
                                      </p:cBhvr>
                                      <p:tavLst>
                                        <p:tav tm="0">
                                          <p:val>
                                            <p:strVal val="0-#ppt_w/2"/>
                                          </p:val>
                                        </p:tav>
                                        <p:tav tm="100000">
                                          <p:val>
                                            <p:strVal val="#ppt_x"/>
                                          </p:val>
                                        </p:tav>
                                      </p:tavLst>
                                    </p:anim>
                                    <p:anim calcmode="lin" valueType="num">
                                      <p:cBhvr additive="base">
                                        <p:cTn id="14"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1+#ppt_w/2"/>
                                          </p:val>
                                        </p:tav>
                                        <p:tav tm="100000">
                                          <p:val>
                                            <p:strVal val="#ppt_x"/>
                                          </p:val>
                                        </p:tav>
                                      </p:tavLst>
                                    </p:anim>
                                    <p:anim calcmode="lin" valueType="num">
                                      <p:cBhvr additive="base">
                                        <p:cTn id="20"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4582"/>
                                        </p:tgtEl>
                                        <p:attrNameLst>
                                          <p:attrName>style.visibility</p:attrName>
                                        </p:attrNameLst>
                                      </p:cBhvr>
                                      <p:to>
                                        <p:strVal val="visible"/>
                                      </p:to>
                                    </p:set>
                                    <p:anim calcmode="lin" valueType="num">
                                      <p:cBhvr additive="base">
                                        <p:cTn id="37" dur="500" fill="hold"/>
                                        <p:tgtEl>
                                          <p:spTgt spid="24582"/>
                                        </p:tgtEl>
                                        <p:attrNameLst>
                                          <p:attrName>ppt_x</p:attrName>
                                        </p:attrNameLst>
                                      </p:cBhvr>
                                      <p:tavLst>
                                        <p:tav tm="0">
                                          <p:val>
                                            <p:strVal val="1+#ppt_w/2"/>
                                          </p:val>
                                        </p:tav>
                                        <p:tav tm="100000">
                                          <p:val>
                                            <p:strVal val="#ppt_x"/>
                                          </p:val>
                                        </p:tav>
                                      </p:tavLst>
                                    </p:anim>
                                    <p:anim calcmode="lin" valueType="num">
                                      <p:cBhvr additive="base">
                                        <p:cTn id="38"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6" grpId="0" build="allAtOnce"/>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4000528" cy="1938992"/>
          </a:xfrm>
          <a:prstGeom prst="rect">
            <a:avLst/>
          </a:prstGeom>
        </p:spPr>
        <p:txBody>
          <a:bodyPr wrap="square">
            <a:spAutoFit/>
          </a:bodyPr>
          <a:lstStyle/>
          <a:p>
            <a:r>
              <a:rPr lang="ru-RU" sz="2400" b="1" dirty="0" smtClean="0">
                <a:latin typeface="Times New Roman" pitchFamily="18" charset="0"/>
                <a:cs typeface="Times New Roman" pitchFamily="18" charset="0"/>
              </a:rPr>
              <a:t>Знает каждый пешеход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Про подземный этот 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Город он не украшает,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Но машинам не мешает!</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5602" name="Picture 2" descr="http://little.com.ua/images/stories/useful/1_38.gif"/>
          <p:cNvPicPr>
            <a:picLocks noChangeAspect="1" noChangeArrowheads="1"/>
          </p:cNvPicPr>
          <p:nvPr/>
        </p:nvPicPr>
        <p:blipFill>
          <a:blip r:embed="rId2" cstate="print"/>
          <a:srcRect/>
          <a:stretch>
            <a:fillRect/>
          </a:stretch>
        </p:blipFill>
        <p:spPr bwMode="auto">
          <a:xfrm>
            <a:off x="5429256" y="571480"/>
            <a:ext cx="1785950" cy="1928826"/>
          </a:xfrm>
          <a:prstGeom prst="rect">
            <a:avLst/>
          </a:prstGeom>
          <a:noFill/>
        </p:spPr>
      </p:pic>
      <p:sp>
        <p:nvSpPr>
          <p:cNvPr id="4" name="Прямоугольник 3"/>
          <p:cNvSpPr/>
          <p:nvPr/>
        </p:nvSpPr>
        <p:spPr>
          <a:xfrm>
            <a:off x="3786182" y="4357694"/>
            <a:ext cx="4429156" cy="1938992"/>
          </a:xfrm>
          <a:prstGeom prst="rect">
            <a:avLst/>
          </a:prstGeom>
        </p:spPr>
        <p:txBody>
          <a:bodyPr wrap="square">
            <a:spAutoFit/>
          </a:bodyPr>
          <a:lstStyle/>
          <a:p>
            <a:r>
              <a:rPr lang="ru-RU" sz="2400" b="1" dirty="0" smtClean="0">
                <a:latin typeface="Times New Roman" pitchFamily="18" charset="0"/>
                <a:cs typeface="Times New Roman" pitchFamily="18" charset="0"/>
              </a:rPr>
              <a:t>Здесь наземный переход,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Ходит целый день народ.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Ты, водитель, не грусти,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Пешехода пропусти!</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5606" name="Picture 6" descr="http://upload.wikimedia.org/wikipedia/commons/thumb/b/be/5_19_1_%28Road_sign%29.svg/120px-5_19_1_%28Road_sign%29.svg.png"/>
          <p:cNvPicPr>
            <a:picLocks noChangeAspect="1" noChangeArrowheads="1"/>
          </p:cNvPicPr>
          <p:nvPr/>
        </p:nvPicPr>
        <p:blipFill>
          <a:blip r:embed="rId3" cstate="print"/>
          <a:srcRect/>
          <a:stretch>
            <a:fillRect/>
          </a:stretch>
        </p:blipFill>
        <p:spPr bwMode="auto">
          <a:xfrm>
            <a:off x="928662" y="3714752"/>
            <a:ext cx="1928826" cy="2071702"/>
          </a:xfrm>
          <a:prstGeom prst="rect">
            <a:avLst/>
          </a:prstGeom>
          <a:noFill/>
        </p:spPr>
      </p:pic>
      <p:sp>
        <p:nvSpPr>
          <p:cNvPr id="7" name="TextBox 6"/>
          <p:cNvSpPr txBox="1"/>
          <p:nvPr/>
        </p:nvSpPr>
        <p:spPr>
          <a:xfrm>
            <a:off x="2143108" y="2285992"/>
            <a:ext cx="236327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«Подземный переход»</a:t>
            </a:r>
            <a:endParaRPr lang="ru-RU" dirty="0">
              <a:latin typeface="Times New Roman" pitchFamily="18" charset="0"/>
              <a:cs typeface="Times New Roman" pitchFamily="18" charset="0"/>
            </a:endParaRPr>
          </a:p>
        </p:txBody>
      </p:sp>
      <p:sp>
        <p:nvSpPr>
          <p:cNvPr id="8" name="TextBox 7"/>
          <p:cNvSpPr txBox="1"/>
          <p:nvPr/>
        </p:nvSpPr>
        <p:spPr>
          <a:xfrm>
            <a:off x="1071538" y="6143644"/>
            <a:ext cx="5221997"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«Пешеходный переход»</a:t>
            </a:r>
            <a:endParaRPr lang="ru-RU"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1+#ppt_w/2"/>
                                          </p:val>
                                        </p:tav>
                                        <p:tav tm="100000">
                                          <p:val>
                                            <p:strVal val="#ppt_x"/>
                                          </p:val>
                                        </p:tav>
                                      </p:tavLst>
                                    </p:anim>
                                    <p:anim calcmode="lin" valueType="num">
                                      <p:cBhvr additive="base">
                                        <p:cTn id="14"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6"/>
                                        </p:tgtEl>
                                        <p:attrNameLst>
                                          <p:attrName>style.visibility</p:attrName>
                                        </p:attrNameLst>
                                      </p:cBhvr>
                                      <p:to>
                                        <p:strVal val="visible"/>
                                      </p:to>
                                    </p:set>
                                    <p:anim calcmode="lin" valueType="num">
                                      <p:cBhvr additive="base">
                                        <p:cTn id="31" dur="500" fill="hold"/>
                                        <p:tgtEl>
                                          <p:spTgt spid="25606"/>
                                        </p:tgtEl>
                                        <p:attrNameLst>
                                          <p:attrName>ppt_x</p:attrName>
                                        </p:attrNameLst>
                                      </p:cBhvr>
                                      <p:tavLst>
                                        <p:tav tm="0">
                                          <p:val>
                                            <p:strVal val="0-#ppt_w/2"/>
                                          </p:val>
                                        </p:tav>
                                        <p:tav tm="100000">
                                          <p:val>
                                            <p:strVal val="#ppt_x"/>
                                          </p:val>
                                        </p:tav>
                                      </p:tavLst>
                                    </p:anim>
                                    <p:anim calcmode="lin" valueType="num">
                                      <p:cBhvr additive="base">
                                        <p:cTn id="32"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500042"/>
            <a:ext cx="6715172" cy="584775"/>
          </a:xfrm>
          <a:prstGeom prst="rect">
            <a:avLst/>
          </a:prstGeom>
          <a:noFill/>
        </p:spPr>
        <p:txBody>
          <a:bodyPr wrap="square" rtlCol="0">
            <a:spAutoFit/>
          </a:bodyPr>
          <a:lstStyle/>
          <a:p>
            <a:pPr algn="ctr"/>
            <a:r>
              <a:rPr lang="ru-RU" sz="3200" b="1" u="sng" dirty="0" smtClean="0">
                <a:latin typeface="Times New Roman" pitchFamily="18" charset="0"/>
                <a:cs typeface="Times New Roman" pitchFamily="18" charset="0"/>
              </a:rPr>
              <a:t>НЕМНОГО  СТАТИСТИКИ:</a:t>
            </a:r>
            <a:endParaRPr lang="ru-RU" sz="3200" b="1" u="sng" dirty="0">
              <a:latin typeface="Times New Roman" pitchFamily="18" charset="0"/>
              <a:cs typeface="Times New Roman" pitchFamily="18" charset="0"/>
            </a:endParaRPr>
          </a:p>
        </p:txBody>
      </p:sp>
      <p:sp>
        <p:nvSpPr>
          <p:cNvPr id="3" name="TextBox 2"/>
          <p:cNvSpPr txBox="1"/>
          <p:nvPr/>
        </p:nvSpPr>
        <p:spPr>
          <a:xfrm flipH="1">
            <a:off x="285720" y="1285860"/>
            <a:ext cx="8358246" cy="2554545"/>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Виновниками дорожных происшествий с велосипедистами в 70 случаях из 100 оказываются сами велосипедисты!</a:t>
            </a:r>
          </a:p>
          <a:p>
            <a:pPr>
              <a:buFont typeface="Wingdings" pitchFamily="2" charset="2"/>
              <a:buChar char="Ø"/>
            </a:pPr>
            <a:r>
              <a:rPr lang="ru-RU" sz="3200" dirty="0" smtClean="0">
                <a:latin typeface="Times New Roman" pitchFamily="18" charset="0"/>
                <a:cs typeface="Times New Roman" pitchFamily="18" charset="0"/>
              </a:rPr>
              <a:t>До 70% уличных травм дети получают по дороге из школы домой! </a:t>
            </a:r>
            <a:endParaRPr lang="ru-RU" sz="3200" dirty="0">
              <a:latin typeface="Times New Roman" pitchFamily="18" charset="0"/>
              <a:cs typeface="Times New Roman" pitchFamily="18" charset="0"/>
            </a:endParaRPr>
          </a:p>
        </p:txBody>
      </p:sp>
      <p:pic>
        <p:nvPicPr>
          <p:cNvPr id="26626" name="Picture 2" descr="Правила маленького пешехода"/>
          <p:cNvPicPr>
            <a:picLocks noChangeAspect="1" noChangeArrowheads="1"/>
          </p:cNvPicPr>
          <p:nvPr/>
        </p:nvPicPr>
        <p:blipFill>
          <a:blip r:embed="rId2" cstate="print"/>
          <a:srcRect/>
          <a:stretch>
            <a:fillRect/>
          </a:stretch>
        </p:blipFill>
        <p:spPr bwMode="auto">
          <a:xfrm>
            <a:off x="5643570" y="4572008"/>
            <a:ext cx="3071834" cy="2019301"/>
          </a:xfrm>
          <a:prstGeom prst="rect">
            <a:avLst/>
          </a:prstGeom>
          <a:noFill/>
        </p:spPr>
      </p:pic>
      <p:pic>
        <p:nvPicPr>
          <p:cNvPr id="26630" name="Picture 6" descr="http://im0-tub-ru.yandex.net/i?id=136611236-18-72&amp;n=21">
            <a:hlinkClick r:id="rId3"/>
          </p:cNvPr>
          <p:cNvPicPr>
            <a:picLocks noChangeAspect="1" noChangeArrowheads="1"/>
          </p:cNvPicPr>
          <p:nvPr/>
        </p:nvPicPr>
        <p:blipFill>
          <a:blip r:embed="rId4" cstate="print"/>
          <a:srcRect/>
          <a:stretch>
            <a:fillRect/>
          </a:stretch>
        </p:blipFill>
        <p:spPr bwMode="auto">
          <a:xfrm>
            <a:off x="571472" y="4143380"/>
            <a:ext cx="3429024" cy="2214578"/>
          </a:xfrm>
          <a:prstGeom prst="rect">
            <a:avLst/>
          </a:prstGeom>
          <a:noFill/>
        </p:spPr>
      </p:pic>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928670"/>
            <a:ext cx="8501122" cy="5262979"/>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Пешеходы должны двигаться по тротуарам или пешеходным дорожкам, а при их отсутствии — по обочинам.</a:t>
            </a:r>
          </a:p>
          <a:p>
            <a:pPr>
              <a:buFont typeface="Wingdings" pitchFamily="2" charset="2"/>
              <a:buChar char="Ø"/>
            </a:pPr>
            <a:r>
              <a:rPr lang="ru-RU" sz="2400" dirty="0" smtClean="0">
                <a:latin typeface="Times New Roman" pitchFamily="18" charset="0"/>
                <a:cs typeface="Times New Roman" pitchFamily="18" charset="0"/>
              </a:rPr>
              <a:t>При отсутствии тротуаров, пешеходных дорожек или обочин, а также в случае невозможности двигаться по ним пешеходы могут двигаться по велосипедной дорожке или идти в один ряд по краю проезжей части (на дорогах с разделительной полосой — по внешнему краю проезжей части).</a:t>
            </a:r>
          </a:p>
          <a:p>
            <a:pPr>
              <a:buFont typeface="Wingdings" pitchFamily="2" charset="2"/>
              <a:buChar char="Ø"/>
            </a:pPr>
            <a:r>
              <a:rPr lang="ru-RU" sz="2400" dirty="0" smtClean="0">
                <a:latin typeface="Times New Roman" pitchFamily="18" charset="0"/>
                <a:cs typeface="Times New Roman" pitchFamily="18" charset="0"/>
              </a:rPr>
              <a:t>При движении по краю проезжей части пешеходы должны идти навстречу движению транспортных средств.</a:t>
            </a:r>
          </a:p>
          <a:p>
            <a:pPr>
              <a:buFont typeface="Wingdings" pitchFamily="2" charset="2"/>
              <a:buChar char="Ø"/>
            </a:pPr>
            <a:r>
              <a:rPr lang="ru-RU" sz="2400" dirty="0" smtClean="0">
                <a:latin typeface="Times New Roman" pitchFamily="18" charset="0"/>
                <a:cs typeface="Times New Roman" pitchFamily="18" charset="0"/>
              </a:rPr>
              <a:t>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a:t>
            </a:r>
            <a:r>
              <a:rPr lang="ru-RU" sz="2400" dirty="0" err="1" smtClean="0">
                <a:latin typeface="Times New Roman" pitchFamily="18" charset="0"/>
                <a:cs typeface="Times New Roman" pitchFamily="18" charset="0"/>
              </a:rPr>
              <a:t>свето</a:t>
            </a:r>
            <a:r>
              <a:rPr lang="ru-RU" sz="2400" dirty="0" smtClean="0">
                <a:latin typeface="Times New Roman" pitchFamily="18" charset="0"/>
                <a:cs typeface="Times New Roman" pitchFamily="18" charset="0"/>
              </a:rPr>
              <a:t> возвращающими </a:t>
            </a:r>
            <a:r>
              <a:rPr lang="ru-RU" sz="2400" dirty="0" smtClean="0">
                <a:latin typeface="Times New Roman" pitchFamily="18" charset="0"/>
                <a:cs typeface="Times New Roman" pitchFamily="18" charset="0"/>
              </a:rPr>
              <a:t>элементами и обеспечивать видимость этих предметов водителями транспортных </a:t>
            </a:r>
            <a:r>
              <a:rPr lang="ru-RU" sz="2400" dirty="0" smtClean="0">
                <a:latin typeface="Times New Roman" pitchFamily="18" charset="0"/>
                <a:cs typeface="Times New Roman" pitchFamily="18" charset="0"/>
              </a:rPr>
              <a:t>средств.</a:t>
            </a:r>
            <a:endParaRPr lang="ru-RU" sz="2400" dirty="0" smtClean="0">
              <a:latin typeface="Times New Roman" pitchFamily="18" charset="0"/>
              <a:cs typeface="Times New Roman" pitchFamily="18" charset="0"/>
            </a:endParaRPr>
          </a:p>
        </p:txBody>
      </p:sp>
      <p:sp>
        <p:nvSpPr>
          <p:cNvPr id="5" name="TextBox 4"/>
          <p:cNvSpPr txBox="1"/>
          <p:nvPr/>
        </p:nvSpPr>
        <p:spPr>
          <a:xfrm>
            <a:off x="1142976" y="285728"/>
            <a:ext cx="7143800" cy="584775"/>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858180" cy="4893647"/>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Группы детей разрешается водить только по тротуарам и пешеходным дорожкам, а при их отсутствии — и по обочинам, но лишь в светлое время суток и только в сопровождении взрослых.</a:t>
            </a:r>
          </a:p>
          <a:p>
            <a:pPr>
              <a:buFont typeface="Wingdings" pitchFamily="2" charset="2"/>
              <a:buChar char="Ø"/>
            </a:pPr>
            <a:r>
              <a:rPr lang="ru-RU" sz="2400" dirty="0" smtClean="0">
                <a:latin typeface="Times New Roman" pitchFamily="18" charset="0"/>
                <a:cs typeface="Times New Roman" pitchFamily="18" charset="0"/>
              </a:rPr>
              <a:t>Пешеходы должны пересекать проезжую часть по пешеходным переходам, в том числе по подземным и надземным, а при их отсутствии — на перекрестках по линии тротуаров или обочин.</a:t>
            </a:r>
          </a:p>
          <a:p>
            <a:pPr>
              <a:buFont typeface="Wingdings" pitchFamily="2" charset="2"/>
              <a:buChar char="Ø"/>
            </a:pPr>
            <a:r>
              <a:rPr lang="ru-RU" sz="2400" dirty="0" smtClean="0">
                <a:latin typeface="Times New Roman" pitchFamily="18" charset="0"/>
                <a:cs typeface="Times New Roman" pitchFamily="18" charset="0"/>
              </a:rPr>
              <a:t>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 где она хорошо просматривается в обе стороны.</a:t>
            </a:r>
          </a:p>
        </p:txBody>
      </p:sp>
      <p:sp>
        <p:nvSpPr>
          <p:cNvPr id="4" name="Прямоугольник 3"/>
          <p:cNvSpPr/>
          <p:nvPr/>
        </p:nvSpPr>
        <p:spPr>
          <a:xfrm>
            <a:off x="1428728" y="428604"/>
            <a:ext cx="6572296"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14422"/>
            <a:ext cx="8215370" cy="5539978"/>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В местах, где движение регулируется, пешеходы должны руководствоваться сигналами регулировщика или пешеходного светофора, а при его отсутствии — транспортного светофора.</a:t>
            </a:r>
          </a:p>
          <a:p>
            <a:pPr>
              <a:buFont typeface="Wingdings" pitchFamily="2" charset="2"/>
              <a:buChar char="Ø"/>
            </a:pPr>
            <a:r>
              <a:rPr lang="ru-RU" sz="2400" dirty="0" smtClean="0">
                <a:latin typeface="Times New Roman" pitchFamily="18" charset="0"/>
                <a:cs typeface="Times New Roman" pitchFamily="18" charset="0"/>
              </a:rPr>
              <a:t>На нерегулируемых пешеходных переходах пешеходы могут выходить на проезжую часть после того, как оценят расстояние до приближающихся транспортных средств, их скорость и убедятся, что переход будет для них безопасен. </a:t>
            </a:r>
          </a:p>
          <a:p>
            <a:pPr>
              <a:buFont typeface="Wingdings" pitchFamily="2" charset="2"/>
              <a:buChar char="Ø"/>
            </a:pPr>
            <a:r>
              <a:rPr lang="ru-RU" sz="2400" dirty="0" smtClean="0">
                <a:latin typeface="Times New Roman" pitchFamily="18" charset="0"/>
                <a:cs typeface="Times New Roman" pitchFamily="18" charset="0"/>
              </a:rPr>
              <a:t>При пересечении проезжей части вне пешеходного перехода пешеходы, кроме того, не должны создавать помех для движения транспортных средств и выходить из-за стоящего транспортного средства или иного препятствия, ограничивающего обзорность, не убедившись в отсутствии приближающихся транспортных средств.</a:t>
            </a:r>
          </a:p>
          <a:p>
            <a:endParaRPr lang="ru-RU" dirty="0"/>
          </a:p>
        </p:txBody>
      </p:sp>
      <p:sp>
        <p:nvSpPr>
          <p:cNvPr id="3" name="Прямоугольник 2"/>
          <p:cNvSpPr/>
          <p:nvPr/>
        </p:nvSpPr>
        <p:spPr>
          <a:xfrm>
            <a:off x="1142976" y="285728"/>
            <a:ext cx="6643734"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85860"/>
            <a:ext cx="8215370" cy="3416320"/>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Выйдя на проезжую часть, пешеходы не должны задерживаться или останавливаться, если это не связано с обеспечением безопасности движения. </a:t>
            </a:r>
          </a:p>
          <a:p>
            <a:pPr>
              <a:buFont typeface="Wingdings" pitchFamily="2" charset="2"/>
              <a:buChar char="Ø"/>
            </a:pPr>
            <a:r>
              <a:rPr lang="ru-RU" sz="2400" dirty="0" smtClean="0">
                <a:latin typeface="Times New Roman" pitchFamily="18" charset="0"/>
                <a:cs typeface="Times New Roman" pitchFamily="18" charset="0"/>
              </a:rPr>
              <a:t>Пешеходы, не успевшие закончить переход, должны остановиться на линии, разделяющей транспортные потоки противоположных направлений. </a:t>
            </a:r>
          </a:p>
          <a:p>
            <a:pPr>
              <a:buFont typeface="Wingdings" pitchFamily="2" charset="2"/>
              <a:buChar char="Ø"/>
            </a:pPr>
            <a:r>
              <a:rPr lang="ru-RU" sz="2400" dirty="0" smtClean="0">
                <a:latin typeface="Times New Roman" pitchFamily="18" charset="0"/>
                <a:cs typeface="Times New Roman" pitchFamily="18" charset="0"/>
              </a:rPr>
              <a:t>Продолжать переход можно лишь убедившись в безопасности дальнейшего движения и с учетом сигнала светофора (регулировщика</a:t>
            </a:r>
            <a:endParaRPr lang="ru-RU" sz="2400" dirty="0">
              <a:latin typeface="Times New Roman" pitchFamily="18" charset="0"/>
              <a:cs typeface="Times New Roman" pitchFamily="18" charset="0"/>
            </a:endParaRPr>
          </a:p>
        </p:txBody>
      </p:sp>
      <p:sp>
        <p:nvSpPr>
          <p:cNvPr id="3" name="Прямоугольник 2"/>
          <p:cNvSpPr/>
          <p:nvPr/>
        </p:nvSpPr>
        <p:spPr>
          <a:xfrm>
            <a:off x="928662" y="357166"/>
            <a:ext cx="7000924"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pic>
        <p:nvPicPr>
          <p:cNvPr id="28674" name="Picture 2" descr="http://im8-tub-ru.yandex.net/i?id=5331199-30-72&amp;n=21">
            <a:hlinkClick r:id="rId2"/>
          </p:cNvPr>
          <p:cNvPicPr>
            <a:picLocks noChangeAspect="1" noChangeArrowheads="1"/>
          </p:cNvPicPr>
          <p:nvPr/>
        </p:nvPicPr>
        <p:blipFill>
          <a:blip r:embed="rId3" cstate="print"/>
          <a:srcRect/>
          <a:stretch>
            <a:fillRect/>
          </a:stretch>
        </p:blipFill>
        <p:spPr bwMode="auto">
          <a:xfrm>
            <a:off x="6500826" y="4429132"/>
            <a:ext cx="2214578" cy="2214578"/>
          </a:xfrm>
          <a:prstGeom prst="rect">
            <a:avLst/>
          </a:prstGeom>
          <a:noFill/>
        </p:spPr>
      </p:pic>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214422"/>
            <a:ext cx="749684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«Семь правил ПДД для детей»</a:t>
            </a:r>
            <a:endParaRPr lang="ru-RU" sz="4000" b="1" dirty="0">
              <a:latin typeface="Times New Roman" pitchFamily="18" charset="0"/>
              <a:cs typeface="Times New Roman" pitchFamily="18" charset="0"/>
            </a:endParaRPr>
          </a:p>
        </p:txBody>
      </p:sp>
      <p:pic>
        <p:nvPicPr>
          <p:cNvPr id="34818" name="Picture 2" descr="http://www.bankreceptov.ru/pic/skazki-0043.jpg">
            <a:hlinkClick r:id="rId2"/>
          </p:cNvPr>
          <p:cNvPicPr>
            <a:picLocks noChangeAspect="1" noChangeArrowheads="1"/>
          </p:cNvPicPr>
          <p:nvPr/>
        </p:nvPicPr>
        <p:blipFill>
          <a:blip r:embed="rId3" cstate="print"/>
          <a:srcRect/>
          <a:stretch>
            <a:fillRect/>
          </a:stretch>
        </p:blipFill>
        <p:spPr bwMode="auto">
          <a:xfrm>
            <a:off x="1785918" y="2714620"/>
            <a:ext cx="5076825" cy="3448051"/>
          </a:xfrm>
          <a:prstGeom prst="rect">
            <a:avLst/>
          </a:prstGeom>
          <a:noFill/>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14291"/>
            <a:ext cx="8215370" cy="3693319"/>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первое.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Выберите безопасное место для перехода.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Если вблизи нет пешеходного перехода или перехода со светофором, выберите место, откуда хорошо видно дорогу во всех направлениях. Не пытайтесь пробраться на дорогу между стоящими машинами. Важно, чтобы не только вы хорошо видели дорогу, но и чтобы вас хорошо было видно любому водителю. Выбрав подходящее для перехода место, постойте, осмотритесь.</a:t>
            </a:r>
            <a:br>
              <a:rPr lang="ru-RU" sz="2400"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35842" name="Picture 2" descr="http://orshatut.by/wp-content/uploads/2012/01/33810e682165.jpg">
            <a:hlinkClick r:id="rId2"/>
          </p:cNvPr>
          <p:cNvPicPr>
            <a:picLocks noChangeAspect="1" noChangeArrowheads="1"/>
          </p:cNvPicPr>
          <p:nvPr/>
        </p:nvPicPr>
        <p:blipFill>
          <a:blip r:embed="rId3" cstate="print"/>
          <a:srcRect b="7968"/>
          <a:stretch>
            <a:fillRect/>
          </a:stretch>
        </p:blipFill>
        <p:spPr bwMode="auto">
          <a:xfrm>
            <a:off x="2071670" y="3643314"/>
            <a:ext cx="5076825" cy="3000396"/>
          </a:xfrm>
          <a:prstGeom prst="rect">
            <a:avLst/>
          </a:prstGeom>
          <a:noFill/>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7929618" cy="3785652"/>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второе.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Перед переходом обязательно остановитесь, прежде чем ступить на проезжую часть, и внимательно осмотрите дорогу. Стоять нужно у края тротуара, немного отступив от бордюра — так, чтобы видеть приближение машин.</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Правило третье.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Осмотритесь и прислушайтесь. Машина может выехать неожиданно. Но если быть внимательным, «держать ушки на макушке», можно услышать приближение машины еще до того, как она станет видна.</a:t>
            </a:r>
            <a:endParaRPr lang="ru-RU" sz="2400" dirty="0">
              <a:latin typeface="Times New Roman" pitchFamily="18" charset="0"/>
              <a:cs typeface="Times New Roman" pitchFamily="18" charset="0"/>
            </a:endParaRPr>
          </a:p>
        </p:txBody>
      </p:sp>
      <p:pic>
        <p:nvPicPr>
          <p:cNvPr id="33796" name="Picture 4" descr="http://www.propaganda-bdd.ru/images/image/knigi/18.jpg">
            <a:hlinkClick r:id="rId2"/>
          </p:cNvPr>
          <p:cNvPicPr>
            <a:picLocks noChangeAspect="1" noChangeArrowheads="1"/>
          </p:cNvPicPr>
          <p:nvPr/>
        </p:nvPicPr>
        <p:blipFill>
          <a:blip r:embed="rId3" cstate="print"/>
          <a:srcRect b="13157"/>
          <a:stretch>
            <a:fillRect/>
          </a:stretch>
        </p:blipFill>
        <p:spPr bwMode="auto">
          <a:xfrm>
            <a:off x="1857356" y="4143380"/>
            <a:ext cx="5076825" cy="2500330"/>
          </a:xfrm>
          <a:prstGeom prst="rect">
            <a:avLst/>
          </a:prstGeom>
          <a:noFill/>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7643866" cy="1077218"/>
          </a:xfrm>
          <a:prstGeom prst="rect">
            <a:avLst/>
          </a:prstGeom>
          <a:noFill/>
        </p:spPr>
        <p:txBody>
          <a:bodyPr wrap="square" rtlCol="0">
            <a:spAutoFit/>
          </a:bodyPr>
          <a:lstStyle/>
          <a:p>
            <a:pPr algn="ctr"/>
            <a:r>
              <a:rPr lang="ru-RU" sz="3200" b="1" u="sng" dirty="0" smtClean="0">
                <a:latin typeface="Times New Roman" pitchFamily="18" charset="0"/>
                <a:cs typeface="Times New Roman" pitchFamily="18" charset="0"/>
              </a:rPr>
              <a:t>Тема № 1: </a:t>
            </a:r>
          </a:p>
          <a:p>
            <a:pPr algn="ctr"/>
            <a:r>
              <a:rPr lang="ru-RU" sz="3200" b="1" dirty="0" smtClean="0">
                <a:latin typeface="Times New Roman" pitchFamily="18" charset="0"/>
                <a:cs typeface="Times New Roman" pitchFamily="18" charset="0"/>
              </a:rPr>
              <a:t>«Опасные ситуации на дорогах»</a:t>
            </a:r>
            <a:endParaRPr lang="ru-RU" sz="3200" b="1" dirty="0">
              <a:latin typeface="Times New Roman" pitchFamily="18" charset="0"/>
              <a:cs typeface="Times New Roman" pitchFamily="18" charset="0"/>
            </a:endParaRPr>
          </a:p>
        </p:txBody>
      </p:sp>
      <p:pic>
        <p:nvPicPr>
          <p:cNvPr id="1026" name="Picture 2" descr="http://s60.radikal.ru/i169/0911/96/b45504595360.jpg">
            <a:hlinkClick r:id="rId2"/>
          </p:cNvPr>
          <p:cNvPicPr>
            <a:picLocks noChangeAspect="1" noChangeArrowheads="1"/>
          </p:cNvPicPr>
          <p:nvPr/>
        </p:nvPicPr>
        <p:blipFill>
          <a:blip r:embed="rId3" cstate="print"/>
          <a:srcRect/>
          <a:stretch>
            <a:fillRect/>
          </a:stretch>
        </p:blipFill>
        <p:spPr bwMode="auto">
          <a:xfrm>
            <a:off x="1500166" y="2000240"/>
            <a:ext cx="6286544" cy="4214842"/>
          </a:xfrm>
          <a:prstGeom prst="rect">
            <a:avLst/>
          </a:prstGeom>
          <a:noFill/>
        </p:spPr>
      </p:pic>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1"/>
            <a:ext cx="8572560" cy="4893647"/>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четвёртое.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Если приближается машина, пропустите ее, затем снова осмотритесь и прислушайтесь, нет ли поблизости других автомобилей. Когда машина проедет, необходимо снова осмотреться. В первые секунды она может заслонить собой автомобиль, который едет ей навстречу. Не заметив его, можно попасть в «ловушку».</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Правило пятое.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Не выходите на проезжую часть, пока не убедитесь, что у вас достаточно времени для перехода. Только удостоверившись в полной безопасности, не спеша, переходите улицу. Пересекайте ее только под прямым углом.</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32772" name="Picture 4" descr="http://www.silvitablanco.com.ar/conducta-vial/d541467aec6b.jpg">
            <a:hlinkClick r:id="rId2"/>
          </p:cNvPr>
          <p:cNvPicPr>
            <a:picLocks noChangeAspect="1" noChangeArrowheads="1"/>
          </p:cNvPicPr>
          <p:nvPr/>
        </p:nvPicPr>
        <p:blipFill>
          <a:blip r:embed="rId3" cstate="print"/>
          <a:srcRect/>
          <a:stretch>
            <a:fillRect/>
          </a:stretch>
        </p:blipFill>
        <p:spPr bwMode="auto">
          <a:xfrm>
            <a:off x="4429124" y="4357694"/>
            <a:ext cx="4286279" cy="2300278"/>
          </a:xfrm>
          <a:prstGeom prst="rect">
            <a:avLst/>
          </a:prstGeom>
          <a:noFill/>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3"/>
            <a:ext cx="8715436" cy="4595754"/>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шестое.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Переходя улицу, продолжайте наблюдение за дорогой,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чтобы вовремя заметить изменение обстановки.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Обстановка на дороге быстро меняется: стоявшие машины могут поехать, ехавшие прямо — повернуть; из переулка, из двора или из-за поворота могут вынырнуть новые машины.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Правило седьмое.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Если во время перехода вдруг возникло препятствие для обзора (например, остановилась из-за неисправности машина), осторожно выглянув из-за нее, осмотрите остаток пути. При необходимости отступите назад. Вести себя нужно так, чтобы вас хорошо видели проезжающие водители.</a:t>
            </a:r>
            <a:endParaRPr lang="ru-RU" sz="2400" dirty="0">
              <a:latin typeface="Times New Roman" pitchFamily="18" charset="0"/>
              <a:cs typeface="Times New Roman" pitchFamily="18" charset="0"/>
            </a:endParaRPr>
          </a:p>
        </p:txBody>
      </p:sp>
      <p:pic>
        <p:nvPicPr>
          <p:cNvPr id="3" name="Picture 2" descr="http://img0.liveinternet.ru/images/attach/b/3/20/887/20887025_55.jpg">
            <a:hlinkClick r:id="rId2"/>
          </p:cNvPr>
          <p:cNvPicPr>
            <a:picLocks noChangeAspect="1" noChangeArrowheads="1"/>
          </p:cNvPicPr>
          <p:nvPr/>
        </p:nvPicPr>
        <p:blipFill>
          <a:blip r:embed="rId3" cstate="print"/>
          <a:srcRect/>
          <a:stretch>
            <a:fillRect/>
          </a:stretch>
        </p:blipFill>
        <p:spPr bwMode="auto">
          <a:xfrm>
            <a:off x="4857752" y="4643446"/>
            <a:ext cx="3857652" cy="2000264"/>
          </a:xfrm>
          <a:prstGeom prst="rect">
            <a:avLst/>
          </a:prstGeom>
          <a:noFill/>
        </p:spPr>
      </p:pic>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358246" cy="2000548"/>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ПОМНИ!</a:t>
            </a:r>
          </a:p>
          <a:p>
            <a:pPr algn="just"/>
            <a:r>
              <a:rPr lang="ru-RU" sz="2400" b="1" dirty="0" smtClean="0">
                <a:latin typeface="Times New Roman" pitchFamily="18" charset="0"/>
                <a:cs typeface="Times New Roman" pitchFamily="18" charset="0"/>
              </a:rPr>
              <a:t>Зона остановки – опасное место для ребёнка: стоящий автобус или троллейбус сокращает обзор дороги; кроме того, люди здесь часто спешат и могут случайно вытолкнуть тебя на проезжую часть! </a:t>
            </a:r>
            <a:endParaRPr lang="ru-RU" sz="2400" b="1" dirty="0">
              <a:latin typeface="Times New Roman" pitchFamily="18" charset="0"/>
              <a:cs typeface="Times New Roman" pitchFamily="18" charset="0"/>
            </a:endParaRPr>
          </a:p>
        </p:txBody>
      </p:sp>
      <p:pic>
        <p:nvPicPr>
          <p:cNvPr id="36866" name="Picture 2" descr="http://edu.of.ru/attach/17/96192.jpg">
            <a:hlinkClick r:id="rId2"/>
          </p:cNvPr>
          <p:cNvPicPr>
            <a:picLocks noChangeAspect="1" noChangeArrowheads="1"/>
          </p:cNvPicPr>
          <p:nvPr/>
        </p:nvPicPr>
        <p:blipFill>
          <a:blip r:embed="rId3" cstate="print"/>
          <a:srcRect/>
          <a:stretch>
            <a:fillRect/>
          </a:stretch>
        </p:blipFill>
        <p:spPr bwMode="auto">
          <a:xfrm>
            <a:off x="2143108" y="2500306"/>
            <a:ext cx="6572296" cy="4167190"/>
          </a:xfrm>
          <a:prstGeom prst="rect">
            <a:avLst/>
          </a:prstGeom>
          <a:noFill/>
        </p:spPr>
      </p:pic>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072494" cy="2246769"/>
          </a:xfrm>
          <a:prstGeom prst="rect">
            <a:avLst/>
          </a:prstGeom>
          <a:noFill/>
        </p:spPr>
        <p:txBody>
          <a:bodyPr wrap="square" rtlCol="0">
            <a:spAutoFit/>
          </a:bodyPr>
          <a:lstStyle/>
          <a:p>
            <a:pPr algn="just"/>
            <a:r>
              <a:rPr lang="ru-RU" sz="2800" b="1" dirty="0" smtClean="0">
                <a:solidFill>
                  <a:srgbClr val="FF0000"/>
                </a:solidFill>
                <a:latin typeface="Times New Roman" pitchFamily="18" charset="0"/>
                <a:cs typeface="Times New Roman" pitchFamily="18" charset="0"/>
              </a:rPr>
              <a:t>                                   ПОМНИ!</a:t>
            </a:r>
          </a:p>
          <a:p>
            <a:pPr algn="just"/>
            <a:r>
              <a:rPr lang="ru-RU" sz="2800" b="1" dirty="0" smtClean="0">
                <a:latin typeface="Times New Roman" pitchFamily="18" charset="0"/>
                <a:cs typeface="Times New Roman" pitchFamily="18" charset="0"/>
              </a:rPr>
              <a:t>Никакое транспортное средство, набравшее скорость, не может сразу же остановиться, а будет продолжать ехать по инерции!</a:t>
            </a:r>
            <a:endParaRPr lang="ru-RU" sz="2400" b="1" dirty="0" smtClean="0">
              <a:latin typeface="Times New Roman" pitchFamily="18" charset="0"/>
              <a:cs typeface="Times New Roman" pitchFamily="18" charset="0"/>
            </a:endParaRPr>
          </a:p>
          <a:p>
            <a:pPr algn="just"/>
            <a:endParaRPr lang="ru-RU" sz="2800" b="1" dirty="0">
              <a:solidFill>
                <a:srgbClr val="FF0000"/>
              </a:solidFill>
              <a:latin typeface="Times New Roman" pitchFamily="18" charset="0"/>
              <a:cs typeface="Times New Roman" pitchFamily="18" charset="0"/>
            </a:endParaRPr>
          </a:p>
        </p:txBody>
      </p:sp>
      <p:pic>
        <p:nvPicPr>
          <p:cNvPr id="37890" name="Picture 2" descr="C:\Users\Admin\Desktop\001.jpg"/>
          <p:cNvPicPr>
            <a:picLocks noChangeAspect="1" noChangeArrowheads="1"/>
          </p:cNvPicPr>
          <p:nvPr/>
        </p:nvPicPr>
        <p:blipFill>
          <a:blip r:embed="rId2" cstate="print"/>
          <a:srcRect t="1365" b="4096"/>
          <a:stretch>
            <a:fillRect/>
          </a:stretch>
        </p:blipFill>
        <p:spPr bwMode="auto">
          <a:xfrm>
            <a:off x="1214414" y="2428868"/>
            <a:ext cx="6429420" cy="4143404"/>
          </a:xfrm>
          <a:prstGeom prst="rect">
            <a:avLst/>
          </a:prstGeom>
          <a:noFill/>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7715304" cy="2677656"/>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          </a:t>
            </a:r>
            <a:r>
              <a:rPr lang="ru-RU" sz="2400" b="1" u="sng" dirty="0" smtClean="0">
                <a:latin typeface="Times New Roman" pitchFamily="18" charset="0"/>
                <a:cs typeface="Times New Roman" pitchFamily="18" charset="0"/>
              </a:rPr>
              <a:t>ДОМАШНЕЕ  ЗАДАНИЕ:</a:t>
            </a:r>
          </a:p>
          <a:p>
            <a:endParaRPr lang="ru-RU" sz="2400" b="1" dirty="0" smtClean="0">
              <a:latin typeface="Times New Roman" pitchFamily="18" charset="0"/>
              <a:cs typeface="Times New Roman" pitchFamily="18" charset="0"/>
            </a:endParaRPr>
          </a:p>
          <a:p>
            <a:pPr>
              <a:buFont typeface="Wingdings" pitchFamily="2" charset="2"/>
              <a:buChar char="Ø"/>
            </a:pPr>
            <a:r>
              <a:rPr lang="ru-RU" sz="2400" b="1" dirty="0" smtClean="0">
                <a:latin typeface="Times New Roman" pitchFamily="18" charset="0"/>
                <a:cs typeface="Times New Roman" pitchFamily="18" charset="0"/>
              </a:rPr>
              <a:t> п.13.1</a:t>
            </a:r>
          </a:p>
          <a:p>
            <a:pPr>
              <a:buFont typeface="Wingdings" pitchFamily="2" charset="2"/>
              <a:buChar char="Ø"/>
            </a:pPr>
            <a:r>
              <a:rPr lang="ru-RU" sz="2400" b="1" dirty="0" smtClean="0">
                <a:latin typeface="Times New Roman" pitchFamily="18" charset="0"/>
                <a:cs typeface="Times New Roman" pitchFamily="18" charset="0"/>
              </a:rPr>
              <a:t> Нарисовать дорожные знаки.</a:t>
            </a:r>
          </a:p>
          <a:p>
            <a:pPr>
              <a:buFont typeface="Wingdings" pitchFamily="2" charset="2"/>
              <a:buChar char="Ø"/>
            </a:pPr>
            <a:r>
              <a:rPr lang="ru-RU" sz="2400" b="1" dirty="0" smtClean="0">
                <a:latin typeface="Times New Roman" pitchFamily="18" charset="0"/>
                <a:cs typeface="Times New Roman" pitchFamily="18" charset="0"/>
              </a:rPr>
              <a:t> Изготовить: «</a:t>
            </a:r>
            <a:r>
              <a:rPr lang="ru-RU" sz="2400" b="1" dirty="0" smtClean="0">
                <a:latin typeface="Times New Roman" pitchFamily="18" charset="0"/>
                <a:cs typeface="Times New Roman" pitchFamily="18" charset="0"/>
              </a:rPr>
              <a:t>Памятка </a:t>
            </a:r>
            <a:r>
              <a:rPr lang="ru-RU" sz="2400" b="1" dirty="0" smtClean="0">
                <a:latin typeface="Times New Roman" pitchFamily="18" charset="0"/>
                <a:cs typeface="Times New Roman" pitchFamily="18" charset="0"/>
              </a:rPr>
              <a:t>пешеходу»</a:t>
            </a:r>
          </a:p>
          <a:p>
            <a:r>
              <a:rPr lang="ru-RU" sz="2400" b="1" dirty="0" smtClean="0">
                <a:latin typeface="Times New Roman" pitchFamily="18" charset="0"/>
                <a:cs typeface="Times New Roman" pitchFamily="18" charset="0"/>
              </a:rPr>
              <a:t>                           «Памятка водителю»</a:t>
            </a:r>
          </a:p>
          <a:p>
            <a:endParaRPr lang="ru-RU" sz="2400"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429684" cy="1569660"/>
          </a:xfrm>
          <a:prstGeom prst="rect">
            <a:avLst/>
          </a:prstGeom>
        </p:spPr>
        <p:txBody>
          <a:bodyPr wrap="square">
            <a:spAutoFit/>
          </a:bodyPr>
          <a:lstStyle/>
          <a:p>
            <a:pPr algn="ctr"/>
            <a:r>
              <a:rPr lang="ru-RU" sz="3200" b="1" u="sng" dirty="0" smtClean="0">
                <a:latin typeface="Times New Roman" pitchFamily="18" charset="0"/>
                <a:cs typeface="Times New Roman" pitchFamily="18" charset="0"/>
              </a:rPr>
              <a:t>Тема № 2: </a:t>
            </a:r>
          </a:p>
          <a:p>
            <a:pPr algn="ctr"/>
            <a:r>
              <a:rPr lang="ru-RU" sz="3200" b="1" dirty="0" smtClean="0">
                <a:latin typeface="Times New Roman" pitchFamily="18" charset="0"/>
                <a:cs typeface="Times New Roman" pitchFamily="18" charset="0"/>
              </a:rPr>
              <a:t>«Безопасность в общественном </a:t>
            </a:r>
          </a:p>
          <a:p>
            <a:pPr algn="ctr"/>
            <a:r>
              <a:rPr lang="ru-RU" sz="3200" b="1" dirty="0" smtClean="0">
                <a:latin typeface="Times New Roman" pitchFamily="18" charset="0"/>
                <a:cs typeface="Times New Roman" pitchFamily="18" charset="0"/>
              </a:rPr>
              <a:t>и личном транспорте»</a:t>
            </a:r>
            <a:endParaRPr lang="ru-RU" sz="3200" b="1" dirty="0">
              <a:latin typeface="Times New Roman" pitchFamily="18" charset="0"/>
              <a:cs typeface="Times New Roman" pitchFamily="18" charset="0"/>
            </a:endParaRPr>
          </a:p>
        </p:txBody>
      </p:sp>
      <p:pic>
        <p:nvPicPr>
          <p:cNvPr id="1026" name="Picture 2" descr="http://indiecitizen.files.wordpress.com/2008/04/ttc.jpg">
            <a:hlinkClick r:id="rId2"/>
          </p:cNvPr>
          <p:cNvPicPr>
            <a:picLocks noChangeAspect="1" noChangeArrowheads="1"/>
          </p:cNvPicPr>
          <p:nvPr/>
        </p:nvPicPr>
        <p:blipFill>
          <a:blip r:embed="rId3" cstate="print"/>
          <a:srcRect/>
          <a:stretch>
            <a:fillRect/>
          </a:stretch>
        </p:blipFill>
        <p:spPr bwMode="auto">
          <a:xfrm>
            <a:off x="285720" y="3286124"/>
            <a:ext cx="5076825" cy="3381375"/>
          </a:xfrm>
          <a:prstGeom prst="rect">
            <a:avLst/>
          </a:prstGeom>
          <a:ln>
            <a:noFill/>
          </a:ln>
          <a:effectLst>
            <a:outerShdw blurRad="292100" dist="139700" dir="2700000" algn="tl" rotWithShape="0">
              <a:srgbClr val="333333">
                <a:alpha val="65000"/>
              </a:srgbClr>
            </a:outerShdw>
          </a:effectLst>
        </p:spPr>
      </p:pic>
      <p:pic>
        <p:nvPicPr>
          <p:cNvPr id="1028" name="Picture 4" descr="http://900igr.net/datai/religii-i-etika/Istorija-etiketa/0020-015-Kto-pervym-zakhodit-v-transport.jpg">
            <a:hlinkClick r:id="rId4"/>
          </p:cNvPr>
          <p:cNvPicPr>
            <a:picLocks noChangeAspect="1" noChangeArrowheads="1"/>
          </p:cNvPicPr>
          <p:nvPr/>
        </p:nvPicPr>
        <p:blipFill>
          <a:blip r:embed="rId5" cstate="print"/>
          <a:srcRect/>
          <a:stretch>
            <a:fillRect/>
          </a:stretch>
        </p:blipFill>
        <p:spPr bwMode="auto">
          <a:xfrm>
            <a:off x="5786446" y="2571744"/>
            <a:ext cx="2928958"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214290"/>
            <a:ext cx="7572428" cy="954107"/>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Вспомним правила этикета </a:t>
            </a:r>
          </a:p>
          <a:p>
            <a:pPr algn="ctr"/>
            <a:r>
              <a:rPr lang="ru-RU" sz="2800" b="1" dirty="0" smtClean="0">
                <a:solidFill>
                  <a:srgbClr val="FF0000"/>
                </a:solidFill>
                <a:latin typeface="Times New Roman" pitchFamily="18" charset="0"/>
                <a:cs typeface="Times New Roman" pitchFamily="18" charset="0"/>
              </a:rPr>
              <a:t>в общественном транспорте</a:t>
            </a:r>
            <a:endParaRPr lang="ru-RU" sz="28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285720" y="1214422"/>
            <a:ext cx="8215370" cy="3046988"/>
          </a:xfrm>
          <a:prstGeom prst="rect">
            <a:avLst/>
          </a:prstGeom>
        </p:spPr>
        <p:txBody>
          <a:bodyPr wrap="square">
            <a:spAutoFit/>
          </a:bodyPr>
          <a:lstStyle/>
          <a:p>
            <a:pPr algn="just"/>
            <a:r>
              <a:rPr lang="ru-RU" sz="2400" dirty="0" smtClean="0">
                <a:latin typeface="Times New Roman" pitchFamily="18" charset="0"/>
                <a:cs typeface="Times New Roman" pitchFamily="18" charset="0"/>
              </a:rPr>
              <a:t>В транспорте мы ежедневно проводим много времени. И очень часто впечатления, полученные там, портят нам настроение на целый день. Наивно думать, что в один прекрасный день все люди начнут соблюдать правила этикета, и пребывание в автобусе или метро перестанет быть для нас слишком обременительным. Но нужно начинать. И почему бы не с себя самого? Какие же правила этикета действуют в транспорте?</a:t>
            </a:r>
            <a:endParaRPr lang="ru-RU" sz="2400" dirty="0">
              <a:latin typeface="Times New Roman" pitchFamily="18" charset="0"/>
              <a:cs typeface="Times New Roman" pitchFamily="18" charset="0"/>
            </a:endParaRPr>
          </a:p>
        </p:txBody>
      </p:sp>
      <p:pic>
        <p:nvPicPr>
          <p:cNvPr id="39942" name="Picture 6" descr="http://www.signbusiness.ru/upload/blog/4d6/04.jpg">
            <a:hlinkClick r:id="rId2"/>
          </p:cNvPr>
          <p:cNvPicPr>
            <a:picLocks noChangeAspect="1" noChangeArrowheads="1"/>
          </p:cNvPicPr>
          <p:nvPr/>
        </p:nvPicPr>
        <p:blipFill>
          <a:blip r:embed="rId3" cstate="print"/>
          <a:srcRect/>
          <a:stretch>
            <a:fillRect/>
          </a:stretch>
        </p:blipFill>
        <p:spPr bwMode="auto">
          <a:xfrm>
            <a:off x="3714745" y="3929066"/>
            <a:ext cx="5000659" cy="27812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357167"/>
            <a:ext cx="5214974" cy="5632311"/>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 Правила поведения в общественном транспорте при посадке гласят, что первыми входят: </a:t>
            </a:r>
          </a:p>
          <a:p>
            <a:pPr>
              <a:buFont typeface="Arial" pitchFamily="34" charset="0"/>
              <a:buChar char="•"/>
            </a:pPr>
            <a:r>
              <a:rPr lang="ru-RU" sz="2400" dirty="0" smtClean="0">
                <a:latin typeface="Times New Roman" pitchFamily="18" charset="0"/>
                <a:cs typeface="Times New Roman" pitchFamily="18" charset="0"/>
              </a:rPr>
              <a:t>пожилые люди, </a:t>
            </a:r>
          </a:p>
          <a:p>
            <a:pPr>
              <a:buFont typeface="Arial" pitchFamily="34" charset="0"/>
              <a:buChar char="•"/>
            </a:pPr>
            <a:r>
              <a:rPr lang="ru-RU" sz="2400" dirty="0" smtClean="0">
                <a:latin typeface="Times New Roman" pitchFamily="18" charset="0"/>
                <a:cs typeface="Times New Roman" pitchFamily="18" charset="0"/>
              </a:rPr>
              <a:t>дети, </a:t>
            </a:r>
          </a:p>
          <a:p>
            <a:pPr>
              <a:buFont typeface="Arial" pitchFamily="34" charset="0"/>
              <a:buChar char="•"/>
            </a:pPr>
            <a:r>
              <a:rPr lang="ru-RU" sz="2400" dirty="0" smtClean="0">
                <a:latin typeface="Times New Roman" pitchFamily="18" charset="0"/>
                <a:cs typeface="Times New Roman" pitchFamily="18" charset="0"/>
              </a:rPr>
              <a:t>женщины. </a:t>
            </a:r>
          </a:p>
          <a:p>
            <a:pPr>
              <a:buFont typeface="Wingdings" pitchFamily="2" charset="2"/>
              <a:buChar char="Ø"/>
            </a:pPr>
            <a:r>
              <a:rPr lang="ru-RU" sz="2400" dirty="0" smtClean="0">
                <a:latin typeface="Times New Roman" pitchFamily="18" charset="0"/>
                <a:cs typeface="Times New Roman" pitchFamily="18" charset="0"/>
              </a:rPr>
              <a:t> Если мужчина изъявляет желание помочь при посадке в общественный транспорт данным категориям граждан, то он обязательно должен попросить на это разрешения.  </a:t>
            </a:r>
          </a:p>
          <a:p>
            <a:r>
              <a:rPr lang="ru-RU" sz="2400" dirty="0" smtClean="0">
                <a:latin typeface="Times New Roman" pitchFamily="18" charset="0"/>
                <a:cs typeface="Times New Roman" pitchFamily="18" charset="0"/>
              </a:rPr>
              <a:t>При воде необходимо снимать с плеч рюкзаки и объёмные (например, спортивные) сумки, чтобы не беспокоить других пассажиров. </a:t>
            </a:r>
            <a:endParaRPr lang="ru-RU" sz="2400" dirty="0">
              <a:latin typeface="Times New Roman" pitchFamily="18" charset="0"/>
              <a:cs typeface="Times New Roman" pitchFamily="18" charset="0"/>
            </a:endParaRPr>
          </a:p>
        </p:txBody>
      </p:sp>
      <p:pic>
        <p:nvPicPr>
          <p:cNvPr id="6" name="Picture 2" descr="http://marichka.kiev.ua/publicall/2010-04-01-660964.html/$File/1.jpg"/>
          <p:cNvPicPr>
            <a:picLocks noChangeAspect="1" noChangeArrowheads="1"/>
          </p:cNvPicPr>
          <p:nvPr/>
        </p:nvPicPr>
        <p:blipFill>
          <a:blip r:embed="rId2" cstate="print"/>
          <a:srcRect b="5021"/>
          <a:stretch>
            <a:fillRect/>
          </a:stretch>
        </p:blipFill>
        <p:spPr bwMode="auto">
          <a:xfrm>
            <a:off x="5715008" y="2428868"/>
            <a:ext cx="3071834"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5643602" cy="3046988"/>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 Для того чтобы не стать виновником скандала в общественном транспорте, надо соблюдать правила этикета, по возможности не наступать людям на ноги, не толкаться, не опираться на других пассажиров, не разглядывать людей в автобусе, метро, троллейбусе, трамвае и т.д. </a:t>
            </a:r>
            <a:endParaRPr lang="ru-RU" sz="2400" dirty="0">
              <a:latin typeface="Times New Roman" pitchFamily="18" charset="0"/>
              <a:cs typeface="Times New Roman" pitchFamily="18" charset="0"/>
            </a:endParaRPr>
          </a:p>
        </p:txBody>
      </p:sp>
      <p:pic>
        <p:nvPicPr>
          <p:cNvPr id="41986" name="Picture 2" descr="http://www.knigge.ru/images/transport-01.jpg">
            <a:hlinkClick r:id="rId2"/>
          </p:cNvPr>
          <p:cNvPicPr>
            <a:picLocks noChangeAspect="1" noChangeArrowheads="1"/>
          </p:cNvPicPr>
          <p:nvPr/>
        </p:nvPicPr>
        <p:blipFill>
          <a:blip r:embed="rId3" cstate="print"/>
          <a:srcRect/>
          <a:stretch>
            <a:fillRect/>
          </a:stretch>
        </p:blipFill>
        <p:spPr bwMode="auto">
          <a:xfrm>
            <a:off x="6000760" y="428604"/>
            <a:ext cx="2619380" cy="2857520"/>
          </a:xfrm>
          <a:prstGeom prst="rect">
            <a:avLst/>
          </a:prstGeom>
          <a:ln>
            <a:noFill/>
          </a:ln>
          <a:effectLst>
            <a:outerShdw blurRad="292100" dist="139700" dir="2700000" algn="tl" rotWithShape="0">
              <a:srgbClr val="333333">
                <a:alpha val="65000"/>
              </a:srgbClr>
            </a:outerShdw>
          </a:effectLst>
        </p:spPr>
      </p:pic>
      <p:pic>
        <p:nvPicPr>
          <p:cNvPr id="41988" name="Picture 4" descr="http://www.knigge.ru/images/transport-04.jpg">
            <a:hlinkClick r:id="rId4"/>
          </p:cNvPr>
          <p:cNvPicPr>
            <a:picLocks noChangeAspect="1" noChangeArrowheads="1"/>
          </p:cNvPicPr>
          <p:nvPr/>
        </p:nvPicPr>
        <p:blipFill>
          <a:blip r:embed="rId5" cstate="print"/>
          <a:srcRect/>
          <a:stretch>
            <a:fillRect/>
          </a:stretch>
        </p:blipFill>
        <p:spPr bwMode="auto">
          <a:xfrm>
            <a:off x="6000760" y="4357694"/>
            <a:ext cx="2714644" cy="198596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282" y="3357562"/>
            <a:ext cx="5715040" cy="3416320"/>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 Многие полагают, что мужчины обязаны уступать места в транспорте женщинам. Однако это не совсем так. Уставший мужчина, возвращающийся домой после тяжёлого рабочего дня, должен сам решить, хватит ли у него сил на благородный поступок уступить место прекрасной даме, если та вовсе не кажется измученной трудовыми буднями</a:t>
            </a:r>
            <a:endParaRPr lang="ru-RU" dirty="0">
              <a:latin typeface="Times New Roman" pitchFamily="18" charset="0"/>
              <a:cs typeface="Times New Roman" pitchFamily="18" charset="0"/>
            </a:endParaRPr>
          </a:p>
        </p:txBody>
      </p:sp>
    </p:spTree>
  </p:cSld>
  <p:clrMapOvr>
    <a:masterClrMapping/>
  </p:clrMapOvr>
  <p:transition>
    <p:whee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214290"/>
            <a:ext cx="2372206"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Нельзя:</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500034" y="857232"/>
            <a:ext cx="6085489" cy="2677656"/>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Толкаться, суетиться, запрыгивать на ходу!</a:t>
            </a:r>
          </a:p>
          <a:p>
            <a:pPr>
              <a:buFont typeface="Wingdings" pitchFamily="2" charset="2"/>
              <a:buChar char="Ø"/>
            </a:pPr>
            <a:r>
              <a:rPr lang="ru-RU" sz="2400" dirty="0" smtClean="0">
                <a:latin typeface="Times New Roman" pitchFamily="18" charset="0"/>
                <a:cs typeface="Times New Roman" pitchFamily="18" charset="0"/>
              </a:rPr>
              <a:t>Наступать людям на ноги!</a:t>
            </a:r>
          </a:p>
          <a:p>
            <a:pPr>
              <a:buFont typeface="Wingdings" pitchFamily="2" charset="2"/>
              <a:buChar char="Ø"/>
            </a:pPr>
            <a:r>
              <a:rPr lang="ru-RU" sz="2400" dirty="0" smtClean="0">
                <a:latin typeface="Times New Roman" pitchFamily="18" charset="0"/>
                <a:cs typeface="Times New Roman" pitchFamily="18" charset="0"/>
              </a:rPr>
              <a:t>Громко разговаривать, кричать!</a:t>
            </a:r>
          </a:p>
          <a:p>
            <a:pPr>
              <a:buFont typeface="Wingdings" pitchFamily="2" charset="2"/>
              <a:buChar char="Ø"/>
            </a:pPr>
            <a:r>
              <a:rPr lang="ru-RU" sz="2400" dirty="0" smtClean="0">
                <a:latin typeface="Times New Roman" pitchFamily="18" charset="0"/>
                <a:cs typeface="Times New Roman" pitchFamily="18" charset="0"/>
              </a:rPr>
              <a:t>Высовывать голову из окна!</a:t>
            </a: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4" name="TextBox 3"/>
          <p:cNvSpPr txBox="1"/>
          <p:nvPr/>
        </p:nvSpPr>
        <p:spPr>
          <a:xfrm>
            <a:off x="1643042" y="2714620"/>
            <a:ext cx="3429024"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Посмотри:</a:t>
            </a:r>
            <a:endParaRPr lang="ru-RU" sz="3200" b="1" dirty="0">
              <a:solidFill>
                <a:srgbClr val="FF0000"/>
              </a:solidFill>
              <a:latin typeface="Times New Roman" pitchFamily="18" charset="0"/>
              <a:cs typeface="Times New Roman" pitchFamily="18" charset="0"/>
            </a:endParaRPr>
          </a:p>
        </p:txBody>
      </p:sp>
      <p:sp>
        <p:nvSpPr>
          <p:cNvPr id="5" name="TextBox 4"/>
          <p:cNvSpPr txBox="1"/>
          <p:nvPr/>
        </p:nvSpPr>
        <p:spPr>
          <a:xfrm>
            <a:off x="428596" y="3286124"/>
            <a:ext cx="8072494" cy="1200329"/>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Где в салоне расположены запасные выходы.</a:t>
            </a:r>
          </a:p>
          <a:p>
            <a:pPr>
              <a:buFont typeface="Wingdings" pitchFamily="2" charset="2"/>
              <a:buChar char="Ø"/>
            </a:pPr>
            <a:r>
              <a:rPr lang="ru-RU" sz="2400" dirty="0" smtClean="0">
                <a:latin typeface="Times New Roman" pitchFamily="18" charset="0"/>
                <a:cs typeface="Times New Roman" pitchFamily="18" charset="0"/>
              </a:rPr>
              <a:t>Прочитай инструкцию, как ими пользоваться!</a:t>
            </a:r>
          </a:p>
          <a:p>
            <a:endParaRPr lang="ru-RU" sz="2400" dirty="0">
              <a:latin typeface="Times New Roman" pitchFamily="18" charset="0"/>
              <a:cs typeface="Times New Roman" pitchFamily="18" charset="0"/>
            </a:endParaRPr>
          </a:p>
        </p:txBody>
      </p:sp>
      <p:sp>
        <p:nvSpPr>
          <p:cNvPr id="6" name="TextBox 5"/>
          <p:cNvSpPr txBox="1"/>
          <p:nvPr/>
        </p:nvSpPr>
        <p:spPr>
          <a:xfrm>
            <a:off x="2428860" y="4286256"/>
            <a:ext cx="3071834"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Помни:</a:t>
            </a:r>
            <a:endParaRPr lang="ru-RU" sz="3200" b="1" dirty="0">
              <a:solidFill>
                <a:srgbClr val="FF0000"/>
              </a:solidFill>
              <a:latin typeface="Times New Roman" pitchFamily="18" charset="0"/>
              <a:cs typeface="Times New Roman" pitchFamily="18" charset="0"/>
            </a:endParaRPr>
          </a:p>
        </p:txBody>
      </p:sp>
      <p:sp>
        <p:nvSpPr>
          <p:cNvPr id="7" name="TextBox 6"/>
          <p:cNvSpPr txBox="1"/>
          <p:nvPr/>
        </p:nvSpPr>
        <p:spPr>
          <a:xfrm>
            <a:off x="500034" y="4786322"/>
            <a:ext cx="7786741" cy="1569660"/>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Обязательно держись за поручни!</a:t>
            </a:r>
          </a:p>
          <a:p>
            <a:pPr>
              <a:buFont typeface="Wingdings" pitchFamily="2" charset="2"/>
              <a:buChar char="Ø"/>
            </a:pPr>
            <a:r>
              <a:rPr lang="ru-RU" sz="2400" dirty="0" smtClean="0">
                <a:latin typeface="Times New Roman" pitchFamily="18" charset="0"/>
                <a:cs typeface="Times New Roman" pitchFamily="18" charset="0"/>
              </a:rPr>
              <a:t>Не располагайся возле выхода!</a:t>
            </a:r>
          </a:p>
          <a:p>
            <a:pPr>
              <a:buFont typeface="Wingdings" pitchFamily="2" charset="2"/>
              <a:buChar char="Ø"/>
            </a:pPr>
            <a:r>
              <a:rPr lang="ru-RU" sz="2400" dirty="0" smtClean="0">
                <a:latin typeface="Times New Roman" pitchFamily="18" charset="0"/>
                <a:cs typeface="Times New Roman" pitchFamily="18" charset="0"/>
              </a:rPr>
              <a:t>Если увидел бесхозную сумку или пакет – </a:t>
            </a:r>
          </a:p>
          <a:p>
            <a:r>
              <a:rPr lang="ru-RU" sz="2400" dirty="0" smtClean="0">
                <a:latin typeface="Times New Roman" pitchFamily="18" charset="0"/>
                <a:cs typeface="Times New Roman" pitchFamily="18" charset="0"/>
              </a:rPr>
              <a:t>сообщи взрослым или кондуктору!</a:t>
            </a:r>
            <a:endParaRPr lang="ru-RU" sz="2400" dirty="0">
              <a:latin typeface="Times New Roman" pitchFamily="18" charset="0"/>
              <a:cs typeface="Times New Roman" pitchFamily="18" charset="0"/>
            </a:endParaRPr>
          </a:p>
        </p:txBody>
      </p:sp>
      <p:pic>
        <p:nvPicPr>
          <p:cNvPr id="43010" name="Picture 2" descr="Как вести себя в поезде и самолете">
            <a:hlinkClick r:id="rId2"/>
          </p:cNvPr>
          <p:cNvPicPr>
            <a:picLocks noChangeAspect="1" noChangeArrowheads="1"/>
          </p:cNvPicPr>
          <p:nvPr/>
        </p:nvPicPr>
        <p:blipFill>
          <a:blip r:embed="rId3" cstate="print"/>
          <a:srcRect/>
          <a:stretch>
            <a:fillRect/>
          </a:stretch>
        </p:blipFill>
        <p:spPr bwMode="auto">
          <a:xfrm>
            <a:off x="6286512" y="714356"/>
            <a:ext cx="2357454" cy="1643074"/>
          </a:xfrm>
          <a:prstGeom prst="rect">
            <a:avLst/>
          </a:prstGeom>
          <a:ln>
            <a:noFill/>
          </a:ln>
          <a:effectLst>
            <a:outerShdw blurRad="292100" dist="139700" dir="2700000" algn="tl" rotWithShape="0">
              <a:srgbClr val="333333">
                <a:alpha val="65000"/>
              </a:srgbClr>
            </a:outerShdw>
          </a:effectLst>
        </p:spPr>
      </p:pic>
      <p:pic>
        <p:nvPicPr>
          <p:cNvPr id="43014" name="Picture 6" descr="http://im6-tub-ru.yandex.net/i?id=158550734-23-72&amp;n=21">
            <a:hlinkClick r:id="rId4"/>
          </p:cNvPr>
          <p:cNvPicPr>
            <a:picLocks noChangeAspect="1" noChangeArrowheads="1"/>
          </p:cNvPicPr>
          <p:nvPr/>
        </p:nvPicPr>
        <p:blipFill>
          <a:blip r:embed="rId5" cstate="print"/>
          <a:srcRect/>
          <a:stretch>
            <a:fillRect/>
          </a:stretch>
        </p:blipFill>
        <p:spPr bwMode="auto">
          <a:xfrm>
            <a:off x="6715140" y="3786190"/>
            <a:ext cx="2000264" cy="2500330"/>
          </a:xfrm>
          <a:prstGeom prst="rect">
            <a:avLst/>
          </a:prstGeom>
          <a:noFill/>
        </p:spPr>
      </p:pic>
    </p:spTree>
  </p:cSld>
  <p:clrMapOvr>
    <a:masterClrMapping/>
  </p:clrMapOvr>
  <p:transition>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85728"/>
            <a:ext cx="7643866"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Полная статистика ДТП за 2010 -2011 -2012 г</a:t>
            </a:r>
            <a:endParaRPr lang="ru-RU" sz="24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57158" y="857233"/>
          <a:ext cx="8143932" cy="2143139"/>
        </p:xfrm>
        <a:graphic>
          <a:graphicData uri="http://schemas.openxmlformats.org/drawingml/2006/table">
            <a:tbl>
              <a:tblPr/>
              <a:tblGrid>
                <a:gridCol w="2034231"/>
                <a:gridCol w="1867169"/>
                <a:gridCol w="1719761"/>
                <a:gridCol w="2522771"/>
              </a:tblGrid>
              <a:tr h="879284">
                <a:tc>
                  <a:txBody>
                    <a:bodyPr/>
                    <a:lstStyle/>
                    <a:p>
                      <a:pPr>
                        <a:lnSpc>
                          <a:spcPct val="115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a:latin typeface="Times New Roman" pitchFamily="18" charset="0"/>
                          <a:ea typeface="Calibri"/>
                          <a:cs typeface="Times New Roman" pitchFamily="18" charset="0"/>
                        </a:rPr>
                        <a:t>2010 год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a:latin typeface="Times New Roman" pitchFamily="18" charset="0"/>
                          <a:ea typeface="Calibri"/>
                          <a:cs typeface="Times New Roman" pitchFamily="18" charset="0"/>
                        </a:rPr>
                        <a:t>2011 год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a:latin typeface="Times New Roman" pitchFamily="18" charset="0"/>
                          <a:ea typeface="Calibri"/>
                          <a:cs typeface="Times New Roman" pitchFamily="18" charset="0"/>
                        </a:rPr>
                        <a:t>2012 </a:t>
                      </a:r>
                      <a:r>
                        <a:rPr lang="ru-RU" sz="2400" dirty="0" smtClean="0">
                          <a:latin typeface="Times New Roman" pitchFamily="18" charset="0"/>
                          <a:ea typeface="Calibri"/>
                          <a:cs typeface="Times New Roman" pitchFamily="18" charset="0"/>
                        </a:rPr>
                        <a:t>год</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85">
                <a:tc>
                  <a:txBody>
                    <a:bodyPr/>
                    <a:lstStyle/>
                    <a:p>
                      <a:pPr algn="ctr">
                        <a:lnSpc>
                          <a:spcPct val="115000"/>
                        </a:lnSpc>
                        <a:spcAft>
                          <a:spcPts val="0"/>
                        </a:spcAft>
                      </a:pPr>
                      <a:r>
                        <a:rPr lang="ru-RU" sz="2400" dirty="0">
                          <a:latin typeface="Times New Roman" pitchFamily="18" charset="0"/>
                          <a:ea typeface="Calibri"/>
                          <a:cs typeface="Times New Roman" pitchFamily="18" charset="0"/>
                        </a:rPr>
                        <a:t>Всего ДТП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pitchFamily="18" charset="0"/>
                          <a:ea typeface="Calibri"/>
                          <a:cs typeface="Times New Roman" pitchFamily="18" charset="0"/>
                        </a:rPr>
                        <a:t>199431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pitchFamily="18" charset="0"/>
                          <a:ea typeface="Calibri"/>
                          <a:cs typeface="Times New Roman" pitchFamily="18" charset="0"/>
                        </a:rPr>
                        <a:t>199868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smtClean="0">
                          <a:latin typeface="Times New Roman" pitchFamily="18" charset="0"/>
                          <a:ea typeface="Calibri"/>
                          <a:cs typeface="Times New Roman" pitchFamily="18" charset="0"/>
                        </a:rPr>
                        <a:t>203597</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85">
                <a:tc>
                  <a:txBody>
                    <a:bodyPr/>
                    <a:lstStyle/>
                    <a:p>
                      <a:pPr algn="ctr">
                        <a:lnSpc>
                          <a:spcPct val="115000"/>
                        </a:lnSpc>
                        <a:spcAft>
                          <a:spcPts val="0"/>
                        </a:spcAft>
                      </a:pPr>
                      <a:r>
                        <a:rPr lang="ru-RU" sz="2400" dirty="0">
                          <a:latin typeface="Times New Roman" pitchFamily="18" charset="0"/>
                          <a:ea typeface="Calibri"/>
                          <a:cs typeface="Times New Roman" pitchFamily="18" charset="0"/>
                        </a:rPr>
                        <a:t>Погибло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pitchFamily="18" charset="0"/>
                          <a:ea typeface="Calibri"/>
                          <a:cs typeface="Times New Roman" pitchFamily="18" charset="0"/>
                        </a:rPr>
                        <a:t>26567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a:latin typeface="Times New Roman" pitchFamily="18" charset="0"/>
                          <a:ea typeface="Calibri"/>
                          <a:cs typeface="Times New Roman" pitchFamily="18" charset="0"/>
                        </a:rPr>
                        <a:t>27953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smtClean="0">
                          <a:latin typeface="Times New Roman" pitchFamily="18" charset="0"/>
                          <a:ea typeface="Calibri"/>
                          <a:cs typeface="Times New Roman" pitchFamily="18" charset="0"/>
                        </a:rPr>
                        <a:t>27991</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85">
                <a:tc>
                  <a:txBody>
                    <a:bodyPr/>
                    <a:lstStyle/>
                    <a:p>
                      <a:pPr algn="ctr">
                        <a:lnSpc>
                          <a:spcPct val="115000"/>
                        </a:lnSpc>
                        <a:spcAft>
                          <a:spcPts val="0"/>
                        </a:spcAft>
                      </a:pPr>
                      <a:r>
                        <a:rPr lang="ru-RU" sz="2400" dirty="0">
                          <a:latin typeface="Times New Roman" pitchFamily="18" charset="0"/>
                          <a:ea typeface="Calibri"/>
                          <a:cs typeface="Times New Roman" pitchFamily="18" charset="0"/>
                        </a:rPr>
                        <a:t>Ранено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pitchFamily="18" charset="0"/>
                          <a:ea typeface="Calibri"/>
                          <a:cs typeface="Times New Roman" pitchFamily="18" charset="0"/>
                        </a:rPr>
                        <a:t>250635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pitchFamily="18" charset="0"/>
                          <a:ea typeface="Calibri"/>
                          <a:cs typeface="Times New Roman" pitchFamily="18" charset="0"/>
                        </a:rPr>
                        <a:t>251848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0" dirty="0" smtClean="0">
                          <a:latin typeface="Times New Roman" pitchFamily="18" charset="0"/>
                          <a:cs typeface="Times New Roman" pitchFamily="18" charset="0"/>
                        </a:rPr>
                        <a:t>258 618</a:t>
                      </a:r>
                      <a:endParaRPr lang="ru-RU" sz="2400" b="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365" name="Picture 5" descr="http://www.zarulem.ws/forum/uploads/post-742-1336939038.jpg">
            <a:hlinkClick r:id="rId2"/>
          </p:cNvPr>
          <p:cNvPicPr>
            <a:picLocks noChangeAspect="1" noChangeArrowheads="1"/>
          </p:cNvPicPr>
          <p:nvPr/>
        </p:nvPicPr>
        <p:blipFill>
          <a:blip r:embed="rId3" cstate="print"/>
          <a:srcRect/>
          <a:stretch>
            <a:fillRect/>
          </a:stretch>
        </p:blipFill>
        <p:spPr bwMode="auto">
          <a:xfrm>
            <a:off x="214282" y="3071810"/>
            <a:ext cx="3714808" cy="2957536"/>
          </a:xfrm>
          <a:prstGeom prst="rect">
            <a:avLst/>
          </a:prstGeom>
          <a:ln>
            <a:noFill/>
          </a:ln>
          <a:effectLst>
            <a:outerShdw blurRad="292100" dist="139700" dir="2700000" algn="tl" rotWithShape="0">
              <a:srgbClr val="333333">
                <a:alpha val="65000"/>
              </a:srgbClr>
            </a:outerShdw>
          </a:effectLst>
        </p:spPr>
      </p:pic>
      <p:pic>
        <p:nvPicPr>
          <p:cNvPr id="15367" name="Picture 7" descr="http://www.zarulem.ws/forum/uploads/post-742-1336939021.jpg">
            <a:hlinkClick r:id="rId4"/>
          </p:cNvPr>
          <p:cNvPicPr>
            <a:picLocks noChangeAspect="1" noChangeArrowheads="1"/>
          </p:cNvPicPr>
          <p:nvPr/>
        </p:nvPicPr>
        <p:blipFill>
          <a:blip r:embed="rId5" cstate="print"/>
          <a:srcRect/>
          <a:stretch>
            <a:fillRect/>
          </a:stretch>
        </p:blipFill>
        <p:spPr bwMode="auto">
          <a:xfrm>
            <a:off x="2428860" y="3571876"/>
            <a:ext cx="4071966" cy="2928958"/>
          </a:xfrm>
          <a:prstGeom prst="rect">
            <a:avLst/>
          </a:prstGeom>
          <a:ln>
            <a:noFill/>
          </a:ln>
          <a:effectLst>
            <a:outerShdw blurRad="292100" dist="139700" dir="2700000" algn="tl" rotWithShape="0">
              <a:srgbClr val="333333">
                <a:alpha val="65000"/>
              </a:srgbClr>
            </a:outerShdw>
          </a:effectLst>
        </p:spPr>
      </p:pic>
      <p:pic>
        <p:nvPicPr>
          <p:cNvPr id="15369" name="Picture 9" descr="http://www.media-kuban.ru/images/thumbs/6/0/3/87306_original.jpg">
            <a:hlinkClick r:id="rId6"/>
          </p:cNvPr>
          <p:cNvPicPr>
            <a:picLocks noChangeAspect="1" noChangeArrowheads="1"/>
          </p:cNvPicPr>
          <p:nvPr/>
        </p:nvPicPr>
        <p:blipFill>
          <a:blip r:embed="rId7" cstate="print"/>
          <a:srcRect/>
          <a:stretch>
            <a:fillRect/>
          </a:stretch>
        </p:blipFill>
        <p:spPr bwMode="auto">
          <a:xfrm>
            <a:off x="4572000" y="3071810"/>
            <a:ext cx="4357718" cy="3228972"/>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left)">
                                      <p:cBhvr>
                                        <p:cTn id="7" dur="20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wipe(down)">
                                      <p:cBhvr>
                                        <p:cTn id="12" dur="2000"/>
                                        <p:tgtEl>
                                          <p:spTgt spid="153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wipe(right)">
                                      <p:cBhvr>
                                        <p:cTn id="17" dur="2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42853"/>
            <a:ext cx="7215238" cy="584775"/>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Пожар в общественном транспорте.</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142844" y="714356"/>
            <a:ext cx="8501122" cy="6215957"/>
          </a:xfrm>
          <a:prstGeom prst="rect">
            <a:avLst/>
          </a:prstGeom>
          <a:noFill/>
        </p:spPr>
        <p:txBody>
          <a:bodyPr wrap="square" rtlCol="0">
            <a:spAutoFit/>
          </a:bodyPr>
          <a:lstStyle/>
          <a:p>
            <a:pPr algn="ctr"/>
            <a:r>
              <a:rPr lang="ru-RU" sz="2400" b="1" u="sng" dirty="0" smtClean="0">
                <a:latin typeface="Times New Roman" pitchFamily="18" charset="0"/>
                <a:cs typeface="Times New Roman" pitchFamily="18" charset="0"/>
              </a:rPr>
              <a:t>Алгоритм действия:</a:t>
            </a:r>
          </a:p>
          <a:p>
            <a:pPr>
              <a:buFont typeface="Wingdings" pitchFamily="2" charset="2"/>
              <a:buChar char="Ø"/>
            </a:pPr>
            <a:r>
              <a:rPr lang="ru-RU" sz="2400" dirty="0" smtClean="0">
                <a:latin typeface="Times New Roman" pitchFamily="18" charset="0"/>
                <a:cs typeface="Times New Roman" pitchFamily="18" charset="0"/>
              </a:rPr>
              <a:t>Немедленно сообщи о возгорании водителю или кондуктору.</a:t>
            </a:r>
          </a:p>
          <a:p>
            <a:pPr>
              <a:buFont typeface="Wingdings" pitchFamily="2" charset="2"/>
              <a:buChar char="Ø"/>
            </a:pPr>
            <a:r>
              <a:rPr lang="ru-RU" sz="2400" dirty="0" smtClean="0">
                <a:latin typeface="Times New Roman" pitchFamily="18" charset="0"/>
                <a:cs typeface="Times New Roman" pitchFamily="18" charset="0"/>
              </a:rPr>
              <a:t>Оповести пассажиров, разбуди спящих.</a:t>
            </a:r>
          </a:p>
          <a:p>
            <a:pPr>
              <a:buFont typeface="Wingdings" pitchFamily="2" charset="2"/>
              <a:buChar char="Ø"/>
            </a:pPr>
            <a:r>
              <a:rPr lang="ru-RU" sz="2400" dirty="0" smtClean="0">
                <a:latin typeface="Times New Roman" pitchFamily="18" charset="0"/>
                <a:cs typeface="Times New Roman" pitchFamily="18" charset="0"/>
              </a:rPr>
              <a:t>Защити рот и нос от дыма платком, рукавом.</a:t>
            </a:r>
          </a:p>
          <a:p>
            <a:pPr>
              <a:buFont typeface="Wingdings" pitchFamily="2" charset="2"/>
              <a:buChar char="Ø"/>
            </a:pPr>
            <a:r>
              <a:rPr lang="ru-RU" sz="2400" dirty="0" smtClean="0">
                <a:latin typeface="Times New Roman" pitchFamily="18" charset="0"/>
                <a:cs typeface="Times New Roman" pitchFamily="18" charset="0"/>
              </a:rPr>
              <a:t>Пригнись, выбираясь из салона, не касаясь металлических частей.</a:t>
            </a:r>
          </a:p>
          <a:p>
            <a:pPr>
              <a:buFont typeface="Wingdings" pitchFamily="2" charset="2"/>
              <a:buChar char="Ø"/>
            </a:pPr>
            <a:r>
              <a:rPr lang="ru-RU" sz="2400" dirty="0" smtClean="0">
                <a:latin typeface="Times New Roman" pitchFamily="18" charset="0"/>
                <a:cs typeface="Times New Roman" pitchFamily="18" charset="0"/>
              </a:rPr>
              <a:t>Закрой окна, чтобы ветер не раздувал пламя.</a:t>
            </a:r>
          </a:p>
          <a:p>
            <a:pPr>
              <a:buFont typeface="Wingdings" pitchFamily="2" charset="2"/>
              <a:buChar char="Ø"/>
            </a:pPr>
            <a:r>
              <a:rPr lang="ru-RU" sz="2400" dirty="0" smtClean="0">
                <a:latin typeface="Times New Roman" pitchFamily="18" charset="0"/>
                <a:cs typeface="Times New Roman" pitchFamily="18" charset="0"/>
              </a:rPr>
              <a:t>В поезде уходи от пламени в передние вагоны., плотно закрывая за собой двери.</a:t>
            </a:r>
          </a:p>
          <a:p>
            <a:pPr>
              <a:buFont typeface="Wingdings" pitchFamily="2" charset="2"/>
              <a:buChar char="Ø"/>
            </a:pPr>
            <a:r>
              <a:rPr lang="ru-RU" sz="2400" dirty="0" smtClean="0">
                <a:latin typeface="Times New Roman" pitchFamily="18" charset="0"/>
                <a:cs typeface="Times New Roman" pitchFamily="18" charset="0"/>
              </a:rPr>
              <a:t>Если есть угроза для жизни – не пытайся спасти багаж.</a:t>
            </a:r>
          </a:p>
          <a:p>
            <a:pPr>
              <a:buFont typeface="Wingdings" pitchFamily="2" charset="2"/>
              <a:buChar char="Ø"/>
            </a:pPr>
            <a:r>
              <a:rPr lang="ru-RU" sz="2400" dirty="0" smtClean="0">
                <a:latin typeface="Times New Roman" pitchFamily="18" charset="0"/>
                <a:cs typeface="Times New Roman" pitchFamily="18" charset="0"/>
              </a:rPr>
              <a:t>Из вагона выпрыгивай лишь в крайнем случае, при этом надев на себя для амортизации побольше одежды или вместе с матрасом.</a:t>
            </a:r>
          </a:p>
          <a:p>
            <a:pPr>
              <a:buFont typeface="Wingdings" pitchFamily="2" charset="2"/>
              <a:buChar char="Ø"/>
            </a:pPr>
            <a:endParaRPr lang="ru-RU" sz="2400" dirty="0" smtClean="0">
              <a:latin typeface="Times New Roman" pitchFamily="18" charset="0"/>
              <a:cs typeface="Times New Roman" pitchFamily="18" charset="0"/>
            </a:endParaRPr>
          </a:p>
          <a:p>
            <a:pPr>
              <a:buFont typeface="Wingdings" pitchFamily="2" charset="2"/>
              <a:buChar char="Ø"/>
            </a:pP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44034" name="Picture 2" descr="http://im7-tub-ru.yandex.net/i?id=274819954-47-72&amp;n=21">
            <a:hlinkClick r:id="rId2"/>
          </p:cNvPr>
          <p:cNvPicPr>
            <a:picLocks noChangeAspect="1" noChangeArrowheads="1"/>
          </p:cNvPicPr>
          <p:nvPr/>
        </p:nvPicPr>
        <p:blipFill>
          <a:blip r:embed="rId3" cstate="print"/>
          <a:srcRect/>
          <a:stretch>
            <a:fillRect/>
          </a:stretch>
        </p:blipFill>
        <p:spPr bwMode="auto">
          <a:xfrm>
            <a:off x="6357950" y="5214950"/>
            <a:ext cx="2324100" cy="1428750"/>
          </a:xfrm>
          <a:prstGeom prst="rect">
            <a:avLst/>
          </a:prstGeom>
          <a:ln>
            <a:noFill/>
          </a:ln>
          <a:effectLst>
            <a:outerShdw blurRad="292100" dist="139700" dir="2700000" algn="tl" rotWithShape="0">
              <a:srgbClr val="333333">
                <a:alpha val="65000"/>
              </a:srgbClr>
            </a:outerShdw>
          </a:effectLst>
        </p:spPr>
      </p:pic>
      <p:pic>
        <p:nvPicPr>
          <p:cNvPr id="44036" name="Picture 4" descr="http://pogkontrol.ru/blog/wp-content/uploads/2011/12/vladzt.ru_-e1324383479301.jpeg">
            <a:hlinkClick r:id="rId4"/>
          </p:cNvPr>
          <p:cNvPicPr>
            <a:picLocks noChangeAspect="1" noChangeArrowheads="1"/>
          </p:cNvPicPr>
          <p:nvPr/>
        </p:nvPicPr>
        <p:blipFill>
          <a:blip r:embed="rId5" cstate="print"/>
          <a:srcRect/>
          <a:stretch>
            <a:fillRect/>
          </a:stretch>
        </p:blipFill>
        <p:spPr bwMode="auto">
          <a:xfrm>
            <a:off x="1785918" y="5214950"/>
            <a:ext cx="2738429" cy="14287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85728"/>
            <a:ext cx="5193137" cy="584775"/>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Опасности в автомобиле</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142844" y="857232"/>
            <a:ext cx="8715436" cy="2739211"/>
          </a:xfrm>
          <a:prstGeom prst="rect">
            <a:avLst/>
          </a:prstGeom>
          <a:noFill/>
        </p:spPr>
        <p:txBody>
          <a:bodyPr wrap="square" rtlCol="0">
            <a:spAutoFit/>
          </a:bodyPr>
          <a:lstStyle/>
          <a:p>
            <a:pPr algn="ctr"/>
            <a:r>
              <a:rPr lang="ru-RU" sz="2800" b="1" u="sng" dirty="0" smtClean="0">
                <a:latin typeface="Times New Roman" pitchFamily="18" charset="0"/>
                <a:cs typeface="Times New Roman" pitchFamily="18" charset="0"/>
              </a:rPr>
              <a:t>Помни:</a:t>
            </a:r>
          </a:p>
          <a:p>
            <a:pPr>
              <a:buFont typeface="Wingdings" pitchFamily="2" charset="2"/>
              <a:buChar char="Ø"/>
            </a:pPr>
            <a:r>
              <a:rPr lang="ru-RU" sz="2400" dirty="0" smtClean="0">
                <a:latin typeface="Times New Roman" pitchFamily="18" charset="0"/>
                <a:cs typeface="Times New Roman" pitchFamily="18" charset="0"/>
              </a:rPr>
              <a:t>Самое опасное место в автомобиле – рядом с водителем!</a:t>
            </a:r>
          </a:p>
          <a:p>
            <a:pPr>
              <a:buFont typeface="Wingdings" pitchFamily="2" charset="2"/>
              <a:buChar char="Ø"/>
            </a:pPr>
            <a:r>
              <a:rPr lang="ru-RU" sz="2400" dirty="0" smtClean="0">
                <a:latin typeface="Times New Roman" pitchFamily="18" charset="0"/>
                <a:cs typeface="Times New Roman" pitchFamily="18" charset="0"/>
              </a:rPr>
              <a:t>Необходимо пользоваться ремнями безопасности!</a:t>
            </a:r>
          </a:p>
          <a:p>
            <a:pPr>
              <a:buFont typeface="Wingdings" pitchFamily="2" charset="2"/>
              <a:buChar char="Ø"/>
            </a:pPr>
            <a:r>
              <a:rPr lang="ru-RU" sz="2400" dirty="0" smtClean="0">
                <a:latin typeface="Times New Roman" pitchFamily="18" charset="0"/>
                <a:cs typeface="Times New Roman" pitchFamily="18" charset="0"/>
              </a:rPr>
              <a:t>Для детей – специальные кресла!</a:t>
            </a:r>
          </a:p>
          <a:p>
            <a:pPr>
              <a:buFont typeface="Wingdings" pitchFamily="2" charset="2"/>
              <a:buChar char="Ø"/>
            </a:pPr>
            <a:r>
              <a:rPr lang="ru-RU" sz="2400" dirty="0" smtClean="0">
                <a:latin typeface="Times New Roman" pitchFamily="18" charset="0"/>
                <a:cs typeface="Times New Roman" pitchFamily="18" charset="0"/>
              </a:rPr>
              <a:t>Если столкновение неизбежно – наклони голову к ногам, закрыв её руками!</a:t>
            </a:r>
          </a:p>
          <a:p>
            <a:pPr>
              <a:buFont typeface="Wingdings" pitchFamily="2" charset="2"/>
              <a:buChar char="Ø"/>
            </a:pPr>
            <a:r>
              <a:rPr lang="ru-RU" sz="2400" dirty="0" smtClean="0">
                <a:latin typeface="Times New Roman" pitchFamily="18" charset="0"/>
                <a:cs typeface="Times New Roman" pitchFamily="18" charset="0"/>
              </a:rPr>
              <a:t>Выбравшись из машины – отойди от неё на расстояние 15-20 м</a:t>
            </a:r>
            <a:endParaRPr lang="ru-RU" sz="2400" dirty="0">
              <a:latin typeface="Times New Roman" pitchFamily="18" charset="0"/>
              <a:cs typeface="Times New Roman" pitchFamily="18" charset="0"/>
            </a:endParaRPr>
          </a:p>
        </p:txBody>
      </p:sp>
      <p:pic>
        <p:nvPicPr>
          <p:cNvPr id="45058" name="Picture 2" descr="http://img.board.com.ua/a/1043622450/wm/1-rul-kapot-kreslo-kovshyi-karbon-spojler-tyuning.jpg">
            <a:hlinkClick r:id="rId2"/>
          </p:cNvPr>
          <p:cNvPicPr>
            <a:picLocks noChangeAspect="1" noChangeArrowheads="1"/>
          </p:cNvPicPr>
          <p:nvPr/>
        </p:nvPicPr>
        <p:blipFill>
          <a:blip r:embed="rId3" cstate="print"/>
          <a:srcRect/>
          <a:stretch>
            <a:fillRect/>
          </a:stretch>
        </p:blipFill>
        <p:spPr bwMode="auto">
          <a:xfrm>
            <a:off x="214282" y="4500570"/>
            <a:ext cx="2928958" cy="2071682"/>
          </a:xfrm>
          <a:prstGeom prst="rect">
            <a:avLst/>
          </a:prstGeom>
          <a:ln>
            <a:noFill/>
          </a:ln>
          <a:effectLst>
            <a:outerShdw blurRad="292100" dist="139700" dir="2700000" algn="tl" rotWithShape="0">
              <a:srgbClr val="333333">
                <a:alpha val="65000"/>
              </a:srgbClr>
            </a:outerShdw>
          </a:effectLst>
        </p:spPr>
      </p:pic>
      <p:pic>
        <p:nvPicPr>
          <p:cNvPr id="45060" name="Picture 4" descr="http://www.4baby.ru/products_pictures/adapter_pop.jpg">
            <a:hlinkClick r:id="rId4"/>
          </p:cNvPr>
          <p:cNvPicPr>
            <a:picLocks noChangeAspect="1" noChangeArrowheads="1"/>
          </p:cNvPicPr>
          <p:nvPr/>
        </p:nvPicPr>
        <p:blipFill>
          <a:blip r:embed="rId5" cstate="print"/>
          <a:srcRect/>
          <a:stretch>
            <a:fillRect/>
          </a:stretch>
        </p:blipFill>
        <p:spPr bwMode="auto">
          <a:xfrm>
            <a:off x="3143240" y="3786190"/>
            <a:ext cx="3286148" cy="2357454"/>
          </a:xfrm>
          <a:prstGeom prst="rect">
            <a:avLst/>
          </a:prstGeom>
          <a:ln>
            <a:noFill/>
          </a:ln>
          <a:effectLst>
            <a:outerShdw blurRad="292100" dist="139700" dir="2700000" algn="tl" rotWithShape="0">
              <a:srgbClr val="333333">
                <a:alpha val="65000"/>
              </a:srgbClr>
            </a:outerShdw>
          </a:effectLst>
        </p:spPr>
      </p:pic>
      <p:pic>
        <p:nvPicPr>
          <p:cNvPr id="45062" name="Picture 6" descr="http://im7-tub-ru.yandex.net/i?id=84344914-67-72&amp;n=21">
            <a:hlinkClick r:id="rId6"/>
          </p:cNvPr>
          <p:cNvPicPr>
            <a:picLocks noChangeAspect="1" noChangeArrowheads="1"/>
          </p:cNvPicPr>
          <p:nvPr/>
        </p:nvPicPr>
        <p:blipFill>
          <a:blip r:embed="rId7" cstate="print"/>
          <a:srcRect/>
          <a:stretch>
            <a:fillRect/>
          </a:stretch>
        </p:blipFill>
        <p:spPr bwMode="auto">
          <a:xfrm>
            <a:off x="6357950" y="4143380"/>
            <a:ext cx="2357454"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Desktop\пп 001.jpg"/>
          <p:cNvPicPr>
            <a:picLocks noChangeAspect="1" noChangeArrowheads="1"/>
          </p:cNvPicPr>
          <p:nvPr/>
        </p:nvPicPr>
        <p:blipFill>
          <a:blip r:embed="rId2" cstate="print"/>
          <a:srcRect r="1818" b="2000"/>
          <a:stretch>
            <a:fillRect/>
          </a:stretch>
        </p:blipFill>
        <p:spPr bwMode="auto">
          <a:xfrm>
            <a:off x="285720" y="2071678"/>
            <a:ext cx="8429684" cy="4429156"/>
          </a:xfrm>
          <a:prstGeom prst="rect">
            <a:avLst/>
          </a:prstGeom>
          <a:noFill/>
        </p:spPr>
      </p:pic>
      <p:sp>
        <p:nvSpPr>
          <p:cNvPr id="3" name="TextBox 2"/>
          <p:cNvSpPr txBox="1"/>
          <p:nvPr/>
        </p:nvSpPr>
        <p:spPr>
          <a:xfrm>
            <a:off x="500034" y="1000108"/>
            <a:ext cx="8072494" cy="1200329"/>
          </a:xfrm>
          <a:prstGeom prst="rect">
            <a:avLst/>
          </a:prstGeom>
          <a:noFill/>
        </p:spPr>
        <p:txBody>
          <a:bodyPr wrap="square" rtlCol="0">
            <a:spAutoFit/>
          </a:bodyPr>
          <a:lstStyle/>
          <a:p>
            <a:pPr>
              <a:buFont typeface="Wingdings" pitchFamily="2" charset="2"/>
              <a:buChar char="Ø"/>
            </a:pPr>
            <a:r>
              <a:rPr lang="ru-RU" sz="2400" b="1" dirty="0" smtClean="0">
                <a:latin typeface="Times New Roman" pitchFamily="18" charset="0"/>
                <a:cs typeface="Times New Roman" pitchFamily="18" charset="0"/>
              </a:rPr>
              <a:t>Рассмотрите внимательно рисунок и выберите предметы, которыми можно разбить стекло при аварии автомобиля (троллейбуса, трамвая).</a:t>
            </a:r>
            <a:endParaRPr lang="ru-RU" sz="2400" b="1" dirty="0">
              <a:latin typeface="Times New Roman" pitchFamily="18" charset="0"/>
              <a:cs typeface="Times New Roman" pitchFamily="18" charset="0"/>
            </a:endParaRPr>
          </a:p>
        </p:txBody>
      </p:sp>
      <p:sp>
        <p:nvSpPr>
          <p:cNvPr id="4" name="TextBox 3"/>
          <p:cNvSpPr txBox="1"/>
          <p:nvPr/>
        </p:nvSpPr>
        <p:spPr>
          <a:xfrm>
            <a:off x="2357422" y="214290"/>
            <a:ext cx="3643338" cy="584775"/>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Задание № 1:</a:t>
            </a:r>
            <a:endParaRPr lang="ru-RU" sz="3200" b="1" u="sng" dirty="0">
              <a:solidFill>
                <a:srgbClr val="FF0000"/>
              </a:solidFill>
              <a:latin typeface="Times New Roman" pitchFamily="18" charset="0"/>
              <a:cs typeface="Times New Roman" pitchFamily="18" charset="0"/>
            </a:endParaRPr>
          </a:p>
        </p:txBody>
      </p:sp>
    </p:spTree>
  </p:cSld>
  <p:clrMapOvr>
    <a:masterClrMapping/>
  </p:clrMapOvr>
  <p:transition>
    <p:whee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357166"/>
            <a:ext cx="2924764" cy="584775"/>
          </a:xfrm>
          <a:prstGeom prst="rect">
            <a:avLst/>
          </a:prstGeom>
        </p:spPr>
        <p:txBody>
          <a:bodyPr wrap="square">
            <a:spAutoFit/>
          </a:bodyPr>
          <a:lstStyle/>
          <a:p>
            <a:pPr algn="ctr"/>
            <a:r>
              <a:rPr lang="ru-RU" sz="3200" b="1" u="sng" dirty="0" smtClean="0">
                <a:solidFill>
                  <a:srgbClr val="FF0000"/>
                </a:solidFill>
                <a:latin typeface="Times New Roman" pitchFamily="18" charset="0"/>
                <a:cs typeface="Times New Roman" pitchFamily="18" charset="0"/>
              </a:rPr>
              <a:t>Задание № 2:</a:t>
            </a:r>
            <a:endParaRPr lang="ru-RU" sz="3200" b="1" u="sng" dirty="0">
              <a:solidFill>
                <a:srgbClr val="FF0000"/>
              </a:solidFill>
              <a:latin typeface="Times New Roman" pitchFamily="18" charset="0"/>
              <a:cs typeface="Times New Roman" pitchFamily="18" charset="0"/>
            </a:endParaRPr>
          </a:p>
        </p:txBody>
      </p:sp>
      <p:sp>
        <p:nvSpPr>
          <p:cNvPr id="3" name="TextBox 2"/>
          <p:cNvSpPr txBox="1"/>
          <p:nvPr/>
        </p:nvSpPr>
        <p:spPr>
          <a:xfrm>
            <a:off x="428597" y="1142984"/>
            <a:ext cx="8072494" cy="1938992"/>
          </a:xfrm>
          <a:prstGeom prst="rect">
            <a:avLst/>
          </a:prstGeom>
          <a:noFill/>
        </p:spPr>
        <p:txBody>
          <a:bodyPr wrap="square" rtlCol="0">
            <a:spAutoFit/>
          </a:bodyPr>
          <a:lstStyle/>
          <a:p>
            <a:pPr algn="just">
              <a:buFont typeface="Wingdings" pitchFamily="2" charset="2"/>
              <a:buChar char="Ø"/>
            </a:pPr>
            <a:r>
              <a:rPr lang="ru-RU" sz="2400" dirty="0" smtClean="0">
                <a:latin typeface="Times New Roman" pitchFamily="18" charset="0"/>
                <a:cs typeface="Times New Roman" pitchFamily="18" charset="0"/>
              </a:rPr>
              <a:t> Пятиклассник Женя засиделся дотемна, делая уроки, и решил «проветриться» на велосипеде до прихода родителей. Надел синий спортивный костюм и выехал на улицу, район – то тихий. Каков шанс у Жени благополучно вернуться домой?</a:t>
            </a:r>
            <a:endParaRPr lang="ru-RU" sz="2400" dirty="0">
              <a:latin typeface="Times New Roman" pitchFamily="18" charset="0"/>
              <a:cs typeface="Times New Roman" pitchFamily="18" charset="0"/>
            </a:endParaRPr>
          </a:p>
        </p:txBody>
      </p:sp>
      <p:pic>
        <p:nvPicPr>
          <p:cNvPr id="47106" name="Picture 2" descr="http://im6-tub-ru.yandex.net/i?id=297062774-47-72&amp;n=21">
            <a:hlinkClick r:id="rId2"/>
          </p:cNvPr>
          <p:cNvPicPr>
            <a:picLocks noChangeAspect="1" noChangeArrowheads="1"/>
          </p:cNvPicPr>
          <p:nvPr/>
        </p:nvPicPr>
        <p:blipFill>
          <a:blip r:embed="rId3" cstate="print"/>
          <a:srcRect/>
          <a:stretch>
            <a:fillRect/>
          </a:stretch>
        </p:blipFill>
        <p:spPr bwMode="auto">
          <a:xfrm>
            <a:off x="5929322" y="4857760"/>
            <a:ext cx="2762256" cy="1785940"/>
          </a:xfrm>
          <a:prstGeom prst="rect">
            <a:avLst/>
          </a:prstGeom>
          <a:noFill/>
        </p:spPr>
      </p:pic>
      <p:sp>
        <p:nvSpPr>
          <p:cNvPr id="5" name="TextBox 4"/>
          <p:cNvSpPr txBox="1"/>
          <p:nvPr/>
        </p:nvSpPr>
        <p:spPr>
          <a:xfrm>
            <a:off x="357158" y="3714752"/>
            <a:ext cx="5429288" cy="2308324"/>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Ответ:</a:t>
            </a:r>
            <a:r>
              <a:rPr lang="ru-RU" sz="2400" u="sng"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Ошибки Жени – пошёл кататься в темноте, когда трудно заметить велосипедиста; мальчик был в тёмной одежде; детям до 14 лет не разрешается выезжать на проезжую часть.</a:t>
            </a:r>
            <a:endParaRPr lang="ru-RU" sz="24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143932" cy="1477328"/>
          </a:xfrm>
          <a:prstGeom prst="rect">
            <a:avLst/>
          </a:prstGeom>
        </p:spPr>
        <p:txBody>
          <a:bodyPr wrap="square">
            <a:spAutoFit/>
          </a:bodyPr>
          <a:lstStyle/>
          <a:p>
            <a:pPr algn="ctr"/>
            <a:r>
              <a:rPr lang="ru-RU" b="1"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ДОМАШНЕЕ  ЗАДАНИЕ:</a:t>
            </a:r>
          </a:p>
          <a:p>
            <a:endParaRPr lang="ru-RU" b="1" dirty="0" smtClean="0">
              <a:latin typeface="Times New Roman" pitchFamily="18" charset="0"/>
              <a:cs typeface="Times New Roman" pitchFamily="18" charset="0"/>
            </a:endParaRPr>
          </a:p>
          <a:p>
            <a:pPr>
              <a:buFont typeface="Wingdings" pitchFamily="2" charset="2"/>
              <a:buChar char="Ø"/>
            </a:pPr>
            <a:r>
              <a:rPr lang="ru-RU" b="1" dirty="0" smtClean="0">
                <a:latin typeface="Times New Roman" pitchFamily="18" charset="0"/>
                <a:cs typeface="Times New Roman" pitchFamily="18" charset="0"/>
              </a:rPr>
              <a:t> п.13.2</a:t>
            </a:r>
          </a:p>
          <a:p>
            <a:pPr>
              <a:buFont typeface="Wingdings" pitchFamily="2" charset="2"/>
              <a:buChar char="Ø"/>
            </a:pPr>
            <a:r>
              <a:rPr lang="ru-RU" b="1" dirty="0" smtClean="0">
                <a:latin typeface="Times New Roman" pitchFamily="18" charset="0"/>
                <a:cs typeface="Times New Roman" pitchFamily="18" charset="0"/>
              </a:rPr>
              <a:t>Изготовить: «Памятка пассажиру в автобусе (троллейбусе, трамвае)»</a:t>
            </a:r>
          </a:p>
          <a:p>
            <a:r>
              <a:rPr lang="ru-RU" b="1" dirty="0" smtClean="0">
                <a:latin typeface="Times New Roman" pitchFamily="18" charset="0"/>
                <a:cs typeface="Times New Roman" pitchFamily="18" charset="0"/>
              </a:rPr>
              <a:t>                           «Памятка пассажиру в метро»</a:t>
            </a:r>
            <a:endParaRPr lang="ru-RU" dirty="0"/>
          </a:p>
        </p:txBody>
      </p:sp>
    </p:spTree>
  </p:cSld>
  <p:clrMapOvr>
    <a:masterClrMapping/>
  </p:clrMapOvr>
  <p:transition>
    <p:whee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071546"/>
            <a:ext cx="5400005" cy="369332"/>
          </a:xfrm>
          <a:prstGeom prst="rect">
            <a:avLst/>
          </a:prstGeom>
        </p:spPr>
        <p:txBody>
          <a:bodyPr wrap="square">
            <a:spAutoFit/>
          </a:bodyPr>
          <a:lstStyle/>
          <a:p>
            <a:r>
              <a:rPr lang="en-US" dirty="0" smtClean="0"/>
              <a:t>http://42.gibdd.ru/2306.htm</a:t>
            </a:r>
            <a:endParaRPr lang="ru-RU" dirty="0"/>
          </a:p>
        </p:txBody>
      </p:sp>
      <p:sp>
        <p:nvSpPr>
          <p:cNvPr id="3" name="Прямоугольник 2"/>
          <p:cNvSpPr/>
          <p:nvPr/>
        </p:nvSpPr>
        <p:spPr>
          <a:xfrm>
            <a:off x="642910" y="1500174"/>
            <a:ext cx="6215090" cy="369332"/>
          </a:xfrm>
          <a:prstGeom prst="rect">
            <a:avLst/>
          </a:prstGeom>
        </p:spPr>
        <p:txBody>
          <a:bodyPr wrap="square">
            <a:spAutoFit/>
          </a:bodyPr>
          <a:lstStyle/>
          <a:p>
            <a:r>
              <a:rPr lang="en-US" dirty="0" smtClean="0"/>
              <a:t>http://www.vashamashina.ru/statistics_traffic_accident.html</a:t>
            </a:r>
            <a:endParaRPr lang="ru-RU" dirty="0"/>
          </a:p>
        </p:txBody>
      </p:sp>
      <p:sp>
        <p:nvSpPr>
          <p:cNvPr id="4" name="Прямоугольник 3"/>
          <p:cNvSpPr/>
          <p:nvPr/>
        </p:nvSpPr>
        <p:spPr>
          <a:xfrm>
            <a:off x="642910" y="1928802"/>
            <a:ext cx="6215090" cy="369332"/>
          </a:xfrm>
          <a:prstGeom prst="rect">
            <a:avLst/>
          </a:prstGeom>
        </p:spPr>
        <p:txBody>
          <a:bodyPr wrap="square">
            <a:spAutoFit/>
          </a:bodyPr>
          <a:lstStyle/>
          <a:p>
            <a:r>
              <a:rPr lang="en-US" dirty="0" smtClean="0"/>
              <a:t>http://images.yandex.ru</a:t>
            </a:r>
            <a:endParaRPr lang="ru-RU" dirty="0"/>
          </a:p>
        </p:txBody>
      </p:sp>
      <p:sp>
        <p:nvSpPr>
          <p:cNvPr id="5" name="Прямоугольник 4"/>
          <p:cNvSpPr/>
          <p:nvPr/>
        </p:nvSpPr>
        <p:spPr>
          <a:xfrm>
            <a:off x="642910" y="2357430"/>
            <a:ext cx="5181997" cy="369332"/>
          </a:xfrm>
          <a:prstGeom prst="rect">
            <a:avLst/>
          </a:prstGeom>
        </p:spPr>
        <p:txBody>
          <a:bodyPr wrap="square">
            <a:spAutoFit/>
          </a:bodyPr>
          <a:lstStyle/>
          <a:p>
            <a:r>
              <a:rPr lang="en-US" dirty="0" smtClean="0"/>
              <a:t>http://little.com.ua/pdd</a:t>
            </a:r>
            <a:endParaRPr lang="ru-RU" dirty="0"/>
          </a:p>
        </p:txBody>
      </p:sp>
      <p:sp>
        <p:nvSpPr>
          <p:cNvPr id="6" name="TextBox 5"/>
          <p:cNvSpPr txBox="1"/>
          <p:nvPr/>
        </p:nvSpPr>
        <p:spPr>
          <a:xfrm>
            <a:off x="1643042" y="357167"/>
            <a:ext cx="6000792" cy="523220"/>
          </a:xfrm>
          <a:prstGeom prst="rect">
            <a:avLst/>
          </a:prstGeom>
          <a:noFill/>
        </p:spPr>
        <p:txBody>
          <a:bodyPr wrap="square" rtlCol="0">
            <a:spAutoFit/>
          </a:bodyPr>
          <a:lstStyle/>
          <a:p>
            <a:r>
              <a:rPr lang="ru-RU" sz="2800" b="1" u="sng" dirty="0" smtClean="0">
                <a:latin typeface="Times New Roman" pitchFamily="18" charset="0"/>
                <a:cs typeface="Times New Roman" pitchFamily="18" charset="0"/>
              </a:rPr>
              <a:t>В   презентации   использовались:</a:t>
            </a:r>
            <a:endParaRPr lang="ru-RU" sz="2800" b="1" u="sng" dirty="0">
              <a:latin typeface="Times New Roman" pitchFamily="18" charset="0"/>
              <a:cs typeface="Times New Roman" pitchFamily="18" charset="0"/>
            </a:endParaRPr>
          </a:p>
        </p:txBody>
      </p:sp>
      <p:sp>
        <p:nvSpPr>
          <p:cNvPr id="7" name="Прямоугольник 6"/>
          <p:cNvSpPr/>
          <p:nvPr/>
        </p:nvSpPr>
        <p:spPr>
          <a:xfrm>
            <a:off x="642910" y="2786058"/>
            <a:ext cx="6215090" cy="369332"/>
          </a:xfrm>
          <a:prstGeom prst="rect">
            <a:avLst/>
          </a:prstGeom>
        </p:spPr>
        <p:txBody>
          <a:bodyPr wrap="square">
            <a:spAutoFit/>
          </a:bodyPr>
          <a:lstStyle/>
          <a:p>
            <a:r>
              <a:rPr lang="en-US" dirty="0" smtClean="0"/>
              <a:t>http://www.knigge.ru/obshestvenni_transport.html</a:t>
            </a:r>
            <a:endParaRPr lang="ru-RU" dirty="0"/>
          </a:p>
        </p:txBody>
      </p:sp>
      <p:sp>
        <p:nvSpPr>
          <p:cNvPr id="8" name="Прямоугольник 7"/>
          <p:cNvSpPr/>
          <p:nvPr/>
        </p:nvSpPr>
        <p:spPr>
          <a:xfrm>
            <a:off x="642910" y="3244334"/>
            <a:ext cx="5808226" cy="369332"/>
          </a:xfrm>
          <a:prstGeom prst="rect">
            <a:avLst/>
          </a:prstGeom>
        </p:spPr>
        <p:txBody>
          <a:bodyPr wrap="square">
            <a:spAutoFit/>
          </a:bodyPr>
          <a:lstStyle/>
          <a:p>
            <a:r>
              <a:rPr lang="en-US" dirty="0" smtClean="0"/>
              <a:t>http://marichka.kiev.ua</a:t>
            </a:r>
            <a:endParaRPr lang="ru-RU" dirty="0"/>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2844" y="285728"/>
            <a:ext cx="8572560" cy="2970680"/>
          </a:xfrm>
          <a:prstGeom prst="rect">
            <a:avLst/>
          </a:prstGeom>
          <a:noFill/>
          <a:ln w="9525">
            <a:noFill/>
            <a:miter lim="800000"/>
            <a:headEnd/>
            <a:tailEnd/>
          </a:ln>
          <a:effectLst/>
        </p:spPr>
        <p:txBody>
          <a:bodyPr vert="horz" wrap="square" lIns="0" tIns="7935" rIns="0" bIns="7935" numCol="1" anchor="ctr" anchorCtr="0" compatLnSpc="1">
            <a:prstTxWarp prst="textNoShape">
              <a:avLst/>
            </a:prstTxWarp>
            <a:spAutoFit/>
          </a:bodyPr>
          <a:lstStyle/>
          <a:p>
            <a:r>
              <a:rPr lang="ru-RU" sz="2400" b="1" dirty="0" smtClean="0">
                <a:latin typeface="Times New Roman" pitchFamily="18" charset="0"/>
                <a:cs typeface="Times New Roman" pitchFamily="18" charset="0"/>
              </a:rPr>
              <a:t>Статистика </a:t>
            </a:r>
            <a:r>
              <a:rPr lang="ru-RU" sz="2400" b="1" smtClean="0">
                <a:latin typeface="Times New Roman" pitchFamily="18" charset="0"/>
                <a:cs typeface="Times New Roman" pitchFamily="18" charset="0"/>
              </a:rPr>
              <a:t>ДТП </a:t>
            </a:r>
          </a:p>
          <a:p>
            <a:r>
              <a:rPr lang="ru-RU" sz="2400" i="1" smtClean="0">
                <a:latin typeface="Times New Roman" pitchFamily="18" charset="0"/>
                <a:cs typeface="Times New Roman" pitchFamily="18" charset="0"/>
              </a:rPr>
              <a:t>По </a:t>
            </a:r>
            <a:r>
              <a:rPr lang="ru-RU" sz="2400" i="1" dirty="0" smtClean="0">
                <a:latin typeface="Times New Roman" pitchFamily="18" charset="0"/>
                <a:cs typeface="Times New Roman" pitchFamily="18" charset="0"/>
              </a:rPr>
              <a:t>состоянию на 30 апреля 2013 года зарегистрировано:  </a:t>
            </a:r>
          </a:p>
          <a:p>
            <a:r>
              <a:rPr lang="ru-RU" sz="2400" b="1" i="1" u="sng" dirty="0" smtClean="0">
                <a:latin typeface="Times New Roman" pitchFamily="18" charset="0"/>
                <a:cs typeface="Times New Roman" pitchFamily="18" charset="0"/>
              </a:rPr>
              <a:t>842</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автоаварий</a:t>
            </a:r>
            <a:r>
              <a:rPr lang="ru-RU" sz="2400" i="1" dirty="0" smtClean="0">
                <a:latin typeface="Times New Roman" pitchFamily="18" charset="0"/>
                <a:cs typeface="Times New Roman" pitchFamily="18" charset="0"/>
              </a:rPr>
              <a:t>, </a:t>
            </a:r>
          </a:p>
          <a:p>
            <a:r>
              <a:rPr lang="ru-RU" sz="2400" i="1" dirty="0" smtClean="0">
                <a:latin typeface="Times New Roman" pitchFamily="18" charset="0"/>
                <a:cs typeface="Times New Roman" pitchFamily="18" charset="0"/>
              </a:rPr>
              <a:t>в результате которых </a:t>
            </a:r>
            <a:r>
              <a:rPr lang="ru-RU" sz="2400" b="1" i="1" u="sng" dirty="0" smtClean="0">
                <a:latin typeface="Times New Roman" pitchFamily="18" charset="0"/>
                <a:cs typeface="Times New Roman" pitchFamily="18" charset="0"/>
              </a:rPr>
              <a:t>90</a:t>
            </a:r>
            <a:r>
              <a:rPr lang="ru-RU" sz="2400" b="1"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человек погибло и </a:t>
            </a:r>
            <a:r>
              <a:rPr lang="ru-RU" sz="2400" b="1" i="1" u="sng" dirty="0" smtClean="0">
                <a:latin typeface="Times New Roman" pitchFamily="18" charset="0"/>
                <a:cs typeface="Times New Roman" pitchFamily="18" charset="0"/>
              </a:rPr>
              <a:t>1165</a:t>
            </a:r>
            <a:r>
              <a:rPr lang="ru-RU" sz="2400" i="1" dirty="0" smtClean="0">
                <a:latin typeface="Times New Roman" pitchFamily="18" charset="0"/>
                <a:cs typeface="Times New Roman" pitchFamily="18" charset="0"/>
              </a:rPr>
              <a:t>  травмировано. В результате ДТП погибло </a:t>
            </a:r>
            <a:r>
              <a:rPr lang="ru-RU" sz="2400" b="1" i="1" u="sng" dirty="0" smtClean="0">
                <a:latin typeface="Times New Roman" pitchFamily="18" charset="0"/>
                <a:cs typeface="Times New Roman" pitchFamily="18" charset="0"/>
              </a:rPr>
              <a:t>3</a:t>
            </a:r>
            <a:r>
              <a:rPr lang="ru-RU" sz="2400" i="1" dirty="0" smtClean="0">
                <a:latin typeface="Times New Roman" pitchFamily="18" charset="0"/>
                <a:cs typeface="Times New Roman" pitchFamily="18" charset="0"/>
              </a:rPr>
              <a:t> и травмировано </a:t>
            </a:r>
            <a:r>
              <a:rPr lang="ru-RU" sz="2400" b="1" i="1" u="sng" dirty="0" smtClean="0">
                <a:latin typeface="Times New Roman" pitchFamily="18" charset="0"/>
                <a:cs typeface="Times New Roman" pitchFamily="18" charset="0"/>
              </a:rPr>
              <a:t>82</a:t>
            </a:r>
            <a:r>
              <a:rPr lang="ru-RU" sz="2400" i="1" dirty="0" smtClean="0">
                <a:latin typeface="Times New Roman" pitchFamily="18" charset="0"/>
                <a:cs typeface="Times New Roman" pitchFamily="18" charset="0"/>
              </a:rPr>
              <a:t>  детей. </a:t>
            </a:r>
          </a:p>
          <a:p>
            <a:r>
              <a:rPr lang="ru-RU" sz="2400" i="1" dirty="0" smtClean="0">
                <a:latin typeface="Times New Roman" pitchFamily="18" charset="0"/>
                <a:cs typeface="Times New Roman" pitchFamily="18" charset="0"/>
              </a:rPr>
              <a:t>По  вине водителей, управляющих транспортом в состоянии опьянения зарегистрировано </a:t>
            </a:r>
            <a:r>
              <a:rPr lang="ru-RU" sz="2400" b="1" i="1" u="sng" dirty="0" smtClean="0">
                <a:latin typeface="Times New Roman" pitchFamily="18" charset="0"/>
                <a:cs typeface="Times New Roman" pitchFamily="18" charset="0"/>
              </a:rPr>
              <a:t>44</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автоаварий</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16388" name="Picture 4" descr="http://42.gibdd.ru/images2/gerb.jpg">
            <a:hlinkClick r:id="rId2"/>
          </p:cNvPr>
          <p:cNvPicPr>
            <a:picLocks noChangeAspect="1" noChangeArrowheads="1"/>
          </p:cNvPicPr>
          <p:nvPr/>
        </p:nvPicPr>
        <p:blipFill>
          <a:blip r:embed="rId3" cstate="print"/>
          <a:srcRect/>
          <a:stretch>
            <a:fillRect/>
          </a:stretch>
        </p:blipFill>
        <p:spPr bwMode="auto">
          <a:xfrm>
            <a:off x="6500826" y="4500570"/>
            <a:ext cx="2214578" cy="2071702"/>
          </a:xfrm>
          <a:prstGeom prst="rect">
            <a:avLst/>
          </a:prstGeom>
          <a:ln>
            <a:noFill/>
          </a:ln>
          <a:effectLst>
            <a:outerShdw blurRad="292100" dist="139700" dir="2700000" algn="tl" rotWithShape="0">
              <a:srgbClr val="333333">
                <a:alpha val="65000"/>
              </a:srgbClr>
            </a:outerShdw>
          </a:effectLst>
        </p:spPr>
      </p:pic>
      <p:pic>
        <p:nvPicPr>
          <p:cNvPr id="16390" name="Picture 6" descr="http://www.amic.ru/images/gallery_05-2011/640.iQgZAwIBD8.jpg">
            <a:hlinkClick r:id="rId4"/>
          </p:cNvPr>
          <p:cNvPicPr>
            <a:picLocks noChangeAspect="1" noChangeArrowheads="1"/>
          </p:cNvPicPr>
          <p:nvPr/>
        </p:nvPicPr>
        <p:blipFill>
          <a:blip r:embed="rId5" cstate="print"/>
          <a:srcRect/>
          <a:stretch>
            <a:fillRect/>
          </a:stretch>
        </p:blipFill>
        <p:spPr bwMode="auto">
          <a:xfrm>
            <a:off x="285720" y="3500438"/>
            <a:ext cx="5286411" cy="31432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71480"/>
            <a:ext cx="7858180" cy="954107"/>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ЗАПОМНИ:</a:t>
            </a:r>
          </a:p>
          <a:p>
            <a:r>
              <a:rPr lang="ru-RU" sz="3200" dirty="0" smtClean="0">
                <a:solidFill>
                  <a:srgbClr val="FF0000"/>
                </a:solidFill>
                <a:latin typeface="Times New Roman" pitchFamily="18" charset="0"/>
                <a:cs typeface="Times New Roman" pitchFamily="18" charset="0"/>
              </a:rPr>
              <a:t>От твоих знаний ПДД зависит твоя жизнь!</a:t>
            </a:r>
            <a:endParaRPr lang="ru-RU" sz="3200" dirty="0">
              <a:solidFill>
                <a:srgbClr val="FF0000"/>
              </a:solidFill>
              <a:latin typeface="Times New Roman" pitchFamily="18" charset="0"/>
              <a:cs typeface="Times New Roman" pitchFamily="18" charset="0"/>
            </a:endParaRPr>
          </a:p>
        </p:txBody>
      </p:sp>
      <p:pic>
        <p:nvPicPr>
          <p:cNvPr id="18434" name="Picture 2" descr="http://afisha.academ.org/storage/r/2011/02/19/8c2fc75d5e942de249cd248e8e4fc7a0.jpg?w=750&amp;h=500">
            <a:hlinkClick r:id="rId2"/>
          </p:cNvPr>
          <p:cNvPicPr>
            <a:picLocks noChangeAspect="1" noChangeArrowheads="1"/>
          </p:cNvPicPr>
          <p:nvPr/>
        </p:nvPicPr>
        <p:blipFill>
          <a:blip r:embed="rId3" cstate="print"/>
          <a:srcRect l="4545" t="13259" r="4546" b="3867"/>
          <a:stretch>
            <a:fillRect/>
          </a:stretch>
        </p:blipFill>
        <p:spPr bwMode="auto">
          <a:xfrm>
            <a:off x="3071802" y="1785926"/>
            <a:ext cx="2857520" cy="3571900"/>
          </a:xfrm>
          <a:prstGeom prst="rect">
            <a:avLst/>
          </a:prstGeom>
          <a:noFill/>
        </p:spPr>
      </p:pic>
      <p:pic>
        <p:nvPicPr>
          <p:cNvPr id="18436" name="Picture 4" descr="http://74442s012.edusite.ru/images/c09-33.jpg">
            <a:hlinkClick r:id="rId4"/>
          </p:cNvPr>
          <p:cNvPicPr>
            <a:picLocks noChangeAspect="1" noChangeArrowheads="1"/>
          </p:cNvPicPr>
          <p:nvPr/>
        </p:nvPicPr>
        <p:blipFill>
          <a:blip r:embed="rId5" cstate="print"/>
          <a:srcRect/>
          <a:stretch>
            <a:fillRect/>
          </a:stretch>
        </p:blipFill>
        <p:spPr bwMode="auto">
          <a:xfrm>
            <a:off x="6143636" y="1714488"/>
            <a:ext cx="2571768" cy="3952876"/>
          </a:xfrm>
          <a:prstGeom prst="rect">
            <a:avLst/>
          </a:prstGeom>
          <a:noFill/>
        </p:spPr>
      </p:pic>
      <p:pic>
        <p:nvPicPr>
          <p:cNvPr id="18438" name="Picture 6" descr="http://www.edu.cap.ru/Home/4590/mult41.jpg">
            <a:hlinkClick r:id="rId6"/>
          </p:cNvPr>
          <p:cNvPicPr>
            <a:picLocks noChangeAspect="1" noChangeArrowheads="1"/>
          </p:cNvPicPr>
          <p:nvPr/>
        </p:nvPicPr>
        <p:blipFill>
          <a:blip r:embed="rId7" cstate="print"/>
          <a:srcRect/>
          <a:stretch>
            <a:fillRect/>
          </a:stretch>
        </p:blipFill>
        <p:spPr bwMode="auto">
          <a:xfrm>
            <a:off x="142844" y="2143116"/>
            <a:ext cx="2724180" cy="3810000"/>
          </a:xfrm>
          <a:prstGeom prst="rect">
            <a:avLst/>
          </a:prstGeom>
          <a:noFill/>
        </p:spPr>
      </p:pic>
      <p:sp>
        <p:nvSpPr>
          <p:cNvPr id="6" name="Прямоугольник 5"/>
          <p:cNvSpPr/>
          <p:nvPr/>
        </p:nvSpPr>
        <p:spPr>
          <a:xfrm>
            <a:off x="2357422" y="5715016"/>
            <a:ext cx="4214842"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А теперь - ОТГАДАЙ   ЗАГАДКИ!</a:t>
            </a:r>
            <a:endParaRPr lang="ru-RU" sz="2400"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57752" y="357166"/>
            <a:ext cx="3786214" cy="1569660"/>
          </a:xfrm>
          <a:prstGeom prst="rect">
            <a:avLst/>
          </a:prstGeom>
        </p:spPr>
        <p:txBody>
          <a:bodyPr wrap="square">
            <a:spAutoFit/>
          </a:bodyPr>
          <a:lstStyle/>
          <a:p>
            <a:r>
              <a:rPr lang="ru-RU" sz="2400" dirty="0" smtClean="0">
                <a:latin typeface="Times New Roman" pitchFamily="18" charset="0"/>
                <a:cs typeface="Times New Roman" pitchFamily="18" charset="0"/>
              </a:rPr>
              <a:t>У асфальтовой дороги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Возмущались носороги: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Пешеходам нет пути!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Как дорогу перейти?</a:t>
            </a:r>
            <a:endParaRPr lang="ru-RU" sz="2400" dirty="0">
              <a:latin typeface="Times New Roman" pitchFamily="18" charset="0"/>
              <a:cs typeface="Times New Roman" pitchFamily="18" charset="0"/>
            </a:endParaRPr>
          </a:p>
        </p:txBody>
      </p:sp>
      <p:pic>
        <p:nvPicPr>
          <p:cNvPr id="19459" name="Picture 3" descr="зебра - пешеходный переход"/>
          <p:cNvPicPr>
            <a:picLocks noChangeAspect="1" noChangeArrowheads="1"/>
          </p:cNvPicPr>
          <p:nvPr/>
        </p:nvPicPr>
        <p:blipFill>
          <a:blip r:embed="rId2" cstate="print"/>
          <a:srcRect/>
          <a:stretch>
            <a:fillRect/>
          </a:stretch>
        </p:blipFill>
        <p:spPr bwMode="auto">
          <a:xfrm>
            <a:off x="500034" y="285728"/>
            <a:ext cx="3500462" cy="2366966"/>
          </a:xfrm>
          <a:prstGeom prst="rect">
            <a:avLst/>
          </a:prstGeom>
          <a:noFill/>
        </p:spPr>
      </p:pic>
      <p:sp>
        <p:nvSpPr>
          <p:cNvPr id="5" name="TextBox 4"/>
          <p:cNvSpPr txBox="1"/>
          <p:nvPr/>
        </p:nvSpPr>
        <p:spPr>
          <a:xfrm>
            <a:off x="7072330" y="1857364"/>
            <a:ext cx="1571636"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(зебра)</a:t>
            </a:r>
            <a:endParaRPr lang="ru-RU" sz="2400" dirty="0">
              <a:latin typeface="Times New Roman" pitchFamily="18" charset="0"/>
              <a:cs typeface="Times New Roman" pitchFamily="18" charset="0"/>
            </a:endParaRPr>
          </a:p>
        </p:txBody>
      </p:sp>
      <p:sp>
        <p:nvSpPr>
          <p:cNvPr id="6" name="TextBox 5"/>
          <p:cNvSpPr txBox="1"/>
          <p:nvPr/>
        </p:nvSpPr>
        <p:spPr>
          <a:xfrm>
            <a:off x="500034" y="3571876"/>
            <a:ext cx="4228827" cy="2308324"/>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Здесь не катится автобус.</a:t>
            </a:r>
          </a:p>
          <a:p>
            <a:r>
              <a:rPr lang="ru-RU" sz="2400" b="1" dirty="0" smtClean="0">
                <a:latin typeface="Times New Roman" pitchFamily="18" charset="0"/>
                <a:cs typeface="Times New Roman" pitchFamily="18" charset="0"/>
              </a:rPr>
              <a:t>Здесь трамваи не пройдут.</a:t>
            </a:r>
          </a:p>
          <a:p>
            <a:r>
              <a:rPr lang="ru-RU" sz="2400" b="1" dirty="0" smtClean="0">
                <a:latin typeface="Times New Roman" pitchFamily="18" charset="0"/>
                <a:cs typeface="Times New Roman" pitchFamily="18" charset="0"/>
              </a:rPr>
              <a:t>Здесь спокойно пешеходы</a:t>
            </a:r>
          </a:p>
          <a:p>
            <a:r>
              <a:rPr lang="ru-RU" sz="2400" b="1" dirty="0" smtClean="0">
                <a:latin typeface="Times New Roman" pitchFamily="18" charset="0"/>
                <a:cs typeface="Times New Roman" pitchFamily="18" charset="0"/>
              </a:rPr>
              <a:t>Вдоль по улице идут.</a:t>
            </a:r>
          </a:p>
          <a:p>
            <a:r>
              <a:rPr lang="ru-RU" sz="2400" b="1" dirty="0" smtClean="0">
                <a:latin typeface="Times New Roman" pitchFamily="18" charset="0"/>
                <a:cs typeface="Times New Roman" pitchFamily="18" charset="0"/>
              </a:rPr>
              <a:t>Для машин и для трамвая</a:t>
            </a:r>
          </a:p>
          <a:p>
            <a:r>
              <a:rPr lang="ru-RU" sz="2400" b="1" dirty="0" smtClean="0">
                <a:latin typeface="Times New Roman" pitchFamily="18" charset="0"/>
                <a:cs typeface="Times New Roman" pitchFamily="18" charset="0"/>
              </a:rPr>
              <a:t>Путь-дорога есть другая</a:t>
            </a:r>
            <a:endParaRPr lang="ru-RU" sz="2400" b="1" dirty="0">
              <a:latin typeface="Times New Roman" pitchFamily="18" charset="0"/>
              <a:cs typeface="Times New Roman" pitchFamily="18" charset="0"/>
            </a:endParaRPr>
          </a:p>
        </p:txBody>
      </p:sp>
      <p:pic>
        <p:nvPicPr>
          <p:cNvPr id="19461" name="Picture 5" descr="http://www.wsdot.wa.gov/NR/rdonlyres/14F7BADF-03F9-461B-BB47-D76E8C0C376D/0/Sidewalk510.jpg">
            <a:hlinkClick r:id="rId3"/>
          </p:cNvPr>
          <p:cNvPicPr>
            <a:picLocks noChangeAspect="1" noChangeArrowheads="1"/>
          </p:cNvPicPr>
          <p:nvPr/>
        </p:nvPicPr>
        <p:blipFill>
          <a:blip r:embed="rId4" cstate="print"/>
          <a:srcRect/>
          <a:stretch>
            <a:fillRect/>
          </a:stretch>
        </p:blipFill>
        <p:spPr bwMode="auto">
          <a:xfrm>
            <a:off x="4572000" y="3571876"/>
            <a:ext cx="4214842" cy="2995609"/>
          </a:xfrm>
          <a:prstGeom prst="rect">
            <a:avLst/>
          </a:prstGeom>
          <a:noFill/>
        </p:spPr>
      </p:pic>
      <p:sp>
        <p:nvSpPr>
          <p:cNvPr id="8" name="TextBox 7"/>
          <p:cNvSpPr txBox="1"/>
          <p:nvPr/>
        </p:nvSpPr>
        <p:spPr>
          <a:xfrm>
            <a:off x="2143108" y="5929330"/>
            <a:ext cx="140262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(тротуар)</a:t>
            </a:r>
            <a:endParaRPr lang="ru-RU" sz="24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left)">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20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20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2000"/>
                                        <p:tgtEl>
                                          <p:spTgt spid="6">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9461"/>
                                        </p:tgtEl>
                                        <p:attrNameLst>
                                          <p:attrName>style.visibility</p:attrName>
                                        </p:attrNameLst>
                                      </p:cBhvr>
                                      <p:to>
                                        <p:strVal val="visible"/>
                                      </p:to>
                                    </p:set>
                                    <p:anim calcmode="lin" valueType="num">
                                      <p:cBhvr additive="base">
                                        <p:cTn id="42" dur="500" fill="hold"/>
                                        <p:tgtEl>
                                          <p:spTgt spid="19461"/>
                                        </p:tgtEl>
                                        <p:attrNameLst>
                                          <p:attrName>ppt_x</p:attrName>
                                        </p:attrNameLst>
                                      </p:cBhvr>
                                      <p:tavLst>
                                        <p:tav tm="0">
                                          <p:val>
                                            <p:strVal val="1+#ppt_w/2"/>
                                          </p:val>
                                        </p:tav>
                                        <p:tav tm="100000">
                                          <p:val>
                                            <p:strVal val="#ppt_x"/>
                                          </p:val>
                                        </p:tav>
                                      </p:tavLst>
                                    </p:anim>
                                    <p:anim calcmode="lin" valueType="num">
                                      <p:cBhvr additive="base">
                                        <p:cTn id="43"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wipe(down)">
                                      <p:cBhvr>
                                        <p:cTn id="4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allAtOnce"/>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5031669" cy="1569660"/>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Где ведут ступеньки вниз,</a:t>
            </a:r>
          </a:p>
          <a:p>
            <a:r>
              <a:rPr lang="ru-RU" sz="2400" b="1" dirty="0" smtClean="0">
                <a:latin typeface="Times New Roman" pitchFamily="18" charset="0"/>
                <a:cs typeface="Times New Roman" pitchFamily="18" charset="0"/>
              </a:rPr>
              <a:t>Ты спускайся, не ленись!</a:t>
            </a:r>
          </a:p>
          <a:p>
            <a:r>
              <a:rPr lang="ru-RU" sz="2400" b="1" dirty="0" smtClean="0">
                <a:latin typeface="Times New Roman" pitchFamily="18" charset="0"/>
                <a:cs typeface="Times New Roman" pitchFamily="18" charset="0"/>
              </a:rPr>
              <a:t>Знать обязан пешеход:</a:t>
            </a:r>
          </a:p>
          <a:p>
            <a:r>
              <a:rPr lang="ru-RU" sz="2400" b="1" dirty="0" smtClean="0">
                <a:latin typeface="Times New Roman" pitchFamily="18" charset="0"/>
                <a:cs typeface="Times New Roman" pitchFamily="18" charset="0"/>
              </a:rPr>
              <a:t>Тут …!</a:t>
            </a:r>
            <a:endParaRPr lang="ru-RU" sz="2400" b="1" dirty="0">
              <a:latin typeface="Times New Roman" pitchFamily="18" charset="0"/>
              <a:cs typeface="Times New Roman" pitchFamily="18" charset="0"/>
            </a:endParaRPr>
          </a:p>
        </p:txBody>
      </p:sp>
      <p:pic>
        <p:nvPicPr>
          <p:cNvPr id="21506" name="Picture 2" descr="Подземный переход"/>
          <p:cNvPicPr>
            <a:picLocks noChangeAspect="1" noChangeArrowheads="1"/>
          </p:cNvPicPr>
          <p:nvPr/>
        </p:nvPicPr>
        <p:blipFill>
          <a:blip r:embed="rId2" cstate="print"/>
          <a:srcRect/>
          <a:stretch>
            <a:fillRect/>
          </a:stretch>
        </p:blipFill>
        <p:spPr bwMode="auto">
          <a:xfrm>
            <a:off x="5715008" y="357166"/>
            <a:ext cx="2857500" cy="2114550"/>
          </a:xfrm>
          <a:prstGeom prst="rect">
            <a:avLst/>
          </a:prstGeom>
          <a:noFill/>
        </p:spPr>
      </p:pic>
      <p:sp>
        <p:nvSpPr>
          <p:cNvPr id="4" name="TextBox 3"/>
          <p:cNvSpPr txBox="1"/>
          <p:nvPr/>
        </p:nvSpPr>
        <p:spPr>
          <a:xfrm flipH="1">
            <a:off x="1714480" y="1643050"/>
            <a:ext cx="3357585"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(подземный переход)</a:t>
            </a:r>
            <a:endParaRPr lang="ru-RU" sz="2400" dirty="0">
              <a:latin typeface="Times New Roman" pitchFamily="18" charset="0"/>
              <a:cs typeface="Times New Roman" pitchFamily="18" charset="0"/>
            </a:endParaRPr>
          </a:p>
        </p:txBody>
      </p:sp>
      <p:sp>
        <p:nvSpPr>
          <p:cNvPr id="5" name="TextBox 4"/>
          <p:cNvSpPr txBox="1"/>
          <p:nvPr/>
        </p:nvSpPr>
        <p:spPr>
          <a:xfrm>
            <a:off x="4357686" y="4286257"/>
            <a:ext cx="4214842" cy="1569660"/>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Чтоб тебе помочь </a:t>
            </a:r>
          </a:p>
          <a:p>
            <a:r>
              <a:rPr lang="ru-RU" sz="2400" b="1" dirty="0" smtClean="0">
                <a:latin typeface="Times New Roman" pitchFamily="18" charset="0"/>
                <a:cs typeface="Times New Roman" pitchFamily="18" charset="0"/>
              </a:rPr>
              <a:t>Путь пройти опасный, </a:t>
            </a:r>
          </a:p>
          <a:p>
            <a:r>
              <a:rPr lang="ru-RU" sz="2400" b="1" dirty="0" smtClean="0">
                <a:latin typeface="Times New Roman" pitchFamily="18" charset="0"/>
                <a:cs typeface="Times New Roman" pitchFamily="18" charset="0"/>
              </a:rPr>
              <a:t>Горит и день, и ночь – </a:t>
            </a:r>
          </a:p>
          <a:p>
            <a:r>
              <a:rPr lang="ru-RU" sz="2400" b="1" dirty="0" smtClean="0">
                <a:latin typeface="Times New Roman" pitchFamily="18" charset="0"/>
                <a:cs typeface="Times New Roman" pitchFamily="18" charset="0"/>
              </a:rPr>
              <a:t>Зелёный, жёлтый, красный</a:t>
            </a:r>
            <a:endParaRPr lang="ru-RU" sz="2400" b="1" dirty="0">
              <a:latin typeface="Times New Roman" pitchFamily="18" charset="0"/>
              <a:cs typeface="Times New Roman" pitchFamily="18" charset="0"/>
            </a:endParaRPr>
          </a:p>
        </p:txBody>
      </p:sp>
      <p:pic>
        <p:nvPicPr>
          <p:cNvPr id="21508" name="Picture 4" descr="http://www.bankreceptov.ru/pic/skazki-0042.jpg">
            <a:hlinkClick r:id="rId3"/>
          </p:cNvPr>
          <p:cNvPicPr>
            <a:picLocks noChangeAspect="1" noChangeArrowheads="1"/>
          </p:cNvPicPr>
          <p:nvPr/>
        </p:nvPicPr>
        <p:blipFill>
          <a:blip r:embed="rId4" cstate="print"/>
          <a:srcRect/>
          <a:stretch>
            <a:fillRect/>
          </a:stretch>
        </p:blipFill>
        <p:spPr bwMode="auto">
          <a:xfrm>
            <a:off x="214282" y="2714620"/>
            <a:ext cx="3905250" cy="3810000"/>
          </a:xfrm>
          <a:prstGeom prst="rect">
            <a:avLst/>
          </a:prstGeom>
          <a:noFill/>
        </p:spPr>
      </p:pic>
      <p:sp>
        <p:nvSpPr>
          <p:cNvPr id="7" name="TextBox 6"/>
          <p:cNvSpPr txBox="1"/>
          <p:nvPr/>
        </p:nvSpPr>
        <p:spPr>
          <a:xfrm>
            <a:off x="5500694" y="6072206"/>
            <a:ext cx="166641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(Светофор)</a:t>
            </a:r>
            <a:endParaRPr lang="ru-RU" sz="24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 calcmode="lin" valueType="num">
                                      <p:cBhvr additive="base">
                                        <p:cTn id="21" dur="500" fill="hold"/>
                                        <p:tgtEl>
                                          <p:spTgt spid="21506"/>
                                        </p:tgtEl>
                                        <p:attrNameLst>
                                          <p:attrName>ppt_x</p:attrName>
                                        </p:attrNameLst>
                                      </p:cBhvr>
                                      <p:tavLst>
                                        <p:tav tm="0">
                                          <p:val>
                                            <p:strVal val="1+#ppt_w/2"/>
                                          </p:val>
                                        </p:tav>
                                        <p:tav tm="100000">
                                          <p:val>
                                            <p:strVal val="#ppt_x"/>
                                          </p:val>
                                        </p:tav>
                                      </p:tavLst>
                                    </p:anim>
                                    <p:anim calcmode="lin" valueType="num">
                                      <p:cBhvr additive="base">
                                        <p:cTn id="22"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additive="base">
                                        <p:cTn id="36"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1" end="1"/>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additive="base">
                                        <p:cTn id="44"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1508"/>
                                        </p:tgtEl>
                                        <p:attrNameLst>
                                          <p:attrName>style.visibility</p:attrName>
                                        </p:attrNameLst>
                                      </p:cBhvr>
                                      <p:to>
                                        <p:strVal val="visible"/>
                                      </p:to>
                                    </p:set>
                                    <p:anim calcmode="lin" valueType="num">
                                      <p:cBhvr additive="base">
                                        <p:cTn id="50" dur="500" fill="hold"/>
                                        <p:tgtEl>
                                          <p:spTgt spid="21508"/>
                                        </p:tgtEl>
                                        <p:attrNameLst>
                                          <p:attrName>ppt_x</p:attrName>
                                        </p:attrNameLst>
                                      </p:cBhvr>
                                      <p:tavLst>
                                        <p:tav tm="0">
                                          <p:val>
                                            <p:strVal val="0-#ppt_w/2"/>
                                          </p:val>
                                        </p:tav>
                                        <p:tav tm="100000">
                                          <p:val>
                                            <p:strVal val="#ppt_x"/>
                                          </p:val>
                                        </p:tav>
                                      </p:tavLst>
                                    </p:anim>
                                    <p:anim calcmode="lin" valueType="num">
                                      <p:cBhvr additive="base">
                                        <p:cTn id="51"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down)">
                                      <p:cBhvr>
                                        <p:cTn id="5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p:bldP spid="5" grpId="0" build="allAtOnce"/>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348" y="285728"/>
            <a:ext cx="7715304" cy="523220"/>
          </a:xfrm>
          <a:prstGeom prst="rect">
            <a:avLst/>
          </a:prstGeom>
          <a:noFill/>
        </p:spPr>
        <p:txBody>
          <a:bodyPr wrap="square" rtlCol="0">
            <a:spAutoFit/>
          </a:bodyPr>
          <a:lstStyle/>
          <a:p>
            <a:pPr algn="ctr"/>
            <a:r>
              <a:rPr lang="ru-RU" sz="2800" b="1" u="sng" dirty="0" smtClean="0">
                <a:solidFill>
                  <a:srgbClr val="FF0000"/>
                </a:solidFill>
                <a:latin typeface="Times New Roman" pitchFamily="18" charset="0"/>
                <a:cs typeface="Times New Roman" pitchFamily="18" charset="0"/>
              </a:rPr>
              <a:t>А как ты знаешь дорожные знаки?</a:t>
            </a:r>
            <a:endParaRPr lang="ru-RU" sz="2800" b="1" u="sng" dirty="0">
              <a:solidFill>
                <a:srgbClr val="FF0000"/>
              </a:solidFill>
              <a:latin typeface="Times New Roman" pitchFamily="18" charset="0"/>
              <a:cs typeface="Times New Roman" pitchFamily="18" charset="0"/>
            </a:endParaRPr>
          </a:p>
        </p:txBody>
      </p:sp>
      <p:sp>
        <p:nvSpPr>
          <p:cNvPr id="6" name="Прямоугольник 5"/>
          <p:cNvSpPr/>
          <p:nvPr/>
        </p:nvSpPr>
        <p:spPr>
          <a:xfrm>
            <a:off x="857224" y="1142984"/>
            <a:ext cx="6000776" cy="1938992"/>
          </a:xfrm>
          <a:prstGeom prst="rect">
            <a:avLst/>
          </a:prstGeom>
        </p:spPr>
        <p:txBody>
          <a:bodyPr wrap="square">
            <a:spAutoFit/>
          </a:bodyPr>
          <a:lstStyle/>
          <a:p>
            <a:r>
              <a:rPr lang="ru-RU" sz="2400" b="1" dirty="0" smtClean="0">
                <a:latin typeface="Times New Roman" pitchFamily="18" charset="0"/>
                <a:cs typeface="Times New Roman" pitchFamily="18" charset="0"/>
              </a:rPr>
              <a:t>Посреди дороги дети,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Мы всегда за них в ответе.</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Чтоб не плакал их родитель,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Будь внимательней, водитель!</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2534" name="Picture 6" descr="http://little.com.ua/images/stories/useful/1_33.gif"/>
          <p:cNvPicPr>
            <a:picLocks noChangeAspect="1" noChangeArrowheads="1"/>
          </p:cNvPicPr>
          <p:nvPr/>
        </p:nvPicPr>
        <p:blipFill>
          <a:blip r:embed="rId2" cstate="print"/>
          <a:srcRect/>
          <a:stretch>
            <a:fillRect/>
          </a:stretch>
        </p:blipFill>
        <p:spPr bwMode="auto">
          <a:xfrm>
            <a:off x="6215074" y="928670"/>
            <a:ext cx="2286016" cy="1928826"/>
          </a:xfrm>
          <a:prstGeom prst="rect">
            <a:avLst/>
          </a:prstGeom>
          <a:noFill/>
        </p:spPr>
      </p:pic>
      <p:sp>
        <p:nvSpPr>
          <p:cNvPr id="8" name="Прямоугольник 7"/>
          <p:cNvSpPr/>
          <p:nvPr/>
        </p:nvSpPr>
        <p:spPr>
          <a:xfrm>
            <a:off x="500034" y="4000504"/>
            <a:ext cx="4500594" cy="1938992"/>
          </a:xfrm>
          <a:prstGeom prst="rect">
            <a:avLst/>
          </a:prstGeom>
        </p:spPr>
        <p:txBody>
          <a:bodyPr wrap="square">
            <a:spAutoFit/>
          </a:bodyPr>
          <a:lstStyle/>
          <a:p>
            <a:r>
              <a:rPr lang="ru-RU" sz="2400" b="1" dirty="0" smtClean="0"/>
              <a:t>В дождь и в ясную погоду</a:t>
            </a:r>
            <a:br>
              <a:rPr lang="ru-RU" sz="2400" b="1" dirty="0" smtClean="0"/>
            </a:br>
            <a:r>
              <a:rPr lang="ru-RU" sz="2400" b="1" dirty="0" smtClean="0"/>
              <a:t>Здесь не ходят пешеходы.</a:t>
            </a:r>
            <a:br>
              <a:rPr lang="ru-RU" sz="2400" b="1" dirty="0" smtClean="0"/>
            </a:br>
            <a:r>
              <a:rPr lang="ru-RU" sz="2400" b="1" dirty="0" smtClean="0"/>
              <a:t>Говорит им знак одно:</a:t>
            </a:r>
            <a:br>
              <a:rPr lang="ru-RU" sz="2400" b="1" dirty="0" smtClean="0"/>
            </a:br>
            <a:r>
              <a:rPr lang="ru-RU" sz="2400" b="1" dirty="0" smtClean="0"/>
              <a:t>"Вам ходить запрещено!"</a:t>
            </a:r>
            <a:br>
              <a:rPr lang="ru-RU" sz="2400" b="1" dirty="0" smtClean="0"/>
            </a:br>
            <a:endParaRPr lang="ru-RU" sz="2400" b="1" dirty="0"/>
          </a:p>
        </p:txBody>
      </p:sp>
      <p:sp>
        <p:nvSpPr>
          <p:cNvPr id="9" name="TextBox 8"/>
          <p:cNvSpPr txBox="1"/>
          <p:nvPr/>
        </p:nvSpPr>
        <p:spPr>
          <a:xfrm>
            <a:off x="6786578" y="2928934"/>
            <a:ext cx="1190326"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«Дети»</a:t>
            </a:r>
            <a:endParaRPr lang="ru-RU" b="1" dirty="0">
              <a:latin typeface="Times New Roman" pitchFamily="18" charset="0"/>
              <a:cs typeface="Times New Roman" pitchFamily="18" charset="0"/>
            </a:endParaRPr>
          </a:p>
        </p:txBody>
      </p:sp>
      <p:pic>
        <p:nvPicPr>
          <p:cNvPr id="22536" name="Picture 8" descr="http://little.com.ua/images/stories/useful/1_31.gif"/>
          <p:cNvPicPr>
            <a:picLocks noChangeAspect="1" noChangeArrowheads="1"/>
          </p:cNvPicPr>
          <p:nvPr/>
        </p:nvPicPr>
        <p:blipFill>
          <a:blip r:embed="rId3" cstate="print"/>
          <a:srcRect/>
          <a:stretch>
            <a:fillRect/>
          </a:stretch>
        </p:blipFill>
        <p:spPr bwMode="auto">
          <a:xfrm>
            <a:off x="5214942" y="3929066"/>
            <a:ext cx="1928826" cy="1857388"/>
          </a:xfrm>
          <a:prstGeom prst="rect">
            <a:avLst/>
          </a:prstGeom>
          <a:noFill/>
        </p:spPr>
      </p:pic>
      <p:sp>
        <p:nvSpPr>
          <p:cNvPr id="11" name="TextBox 10"/>
          <p:cNvSpPr txBox="1"/>
          <p:nvPr/>
        </p:nvSpPr>
        <p:spPr>
          <a:xfrm>
            <a:off x="4572000" y="5857892"/>
            <a:ext cx="421484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«Движение пешеходов запрещено»</a:t>
            </a:r>
            <a:endParaRPr lang="ru-RU"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534"/>
                                        </p:tgtEl>
                                        <p:attrNameLst>
                                          <p:attrName>style.visibility</p:attrName>
                                        </p:attrNameLst>
                                      </p:cBhvr>
                                      <p:to>
                                        <p:strVal val="visible"/>
                                      </p:to>
                                    </p:set>
                                    <p:anim calcmode="lin" valueType="num">
                                      <p:cBhvr additive="base">
                                        <p:cTn id="12" dur="500" fill="hold"/>
                                        <p:tgtEl>
                                          <p:spTgt spid="22534"/>
                                        </p:tgtEl>
                                        <p:attrNameLst>
                                          <p:attrName>ppt_x</p:attrName>
                                        </p:attrNameLst>
                                      </p:cBhvr>
                                      <p:tavLst>
                                        <p:tav tm="0">
                                          <p:val>
                                            <p:strVal val="0-#ppt_w/2"/>
                                          </p:val>
                                        </p:tav>
                                        <p:tav tm="100000">
                                          <p:val>
                                            <p:strVal val="#ppt_x"/>
                                          </p:val>
                                        </p:tav>
                                      </p:tavLst>
                                    </p:anim>
                                    <p:anim calcmode="lin" valueType="num">
                                      <p:cBhvr additive="base">
                                        <p:cTn id="13"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536"/>
                                        </p:tgtEl>
                                        <p:attrNameLst>
                                          <p:attrName>style.visibility</p:attrName>
                                        </p:attrNameLst>
                                      </p:cBhvr>
                                      <p:to>
                                        <p:strVal val="visible"/>
                                      </p:to>
                                    </p:set>
                                    <p:anim calcmode="lin" valueType="num">
                                      <p:cBhvr additive="base">
                                        <p:cTn id="28" dur="500" fill="hold"/>
                                        <p:tgtEl>
                                          <p:spTgt spid="22536"/>
                                        </p:tgtEl>
                                        <p:attrNameLst>
                                          <p:attrName>ppt_x</p:attrName>
                                        </p:attrNameLst>
                                      </p:cBhvr>
                                      <p:tavLst>
                                        <p:tav tm="0">
                                          <p:val>
                                            <p:strVal val="1+#ppt_w/2"/>
                                          </p:val>
                                        </p:tav>
                                        <p:tav tm="100000">
                                          <p:val>
                                            <p:strVal val="#ppt_x"/>
                                          </p:val>
                                        </p:tav>
                                      </p:tavLst>
                                    </p:anim>
                                    <p:anim calcmode="lin" valueType="num">
                                      <p:cBhvr additive="base">
                                        <p:cTn id="29"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6357966" cy="1938992"/>
          </a:xfrm>
          <a:prstGeom prst="rect">
            <a:avLst/>
          </a:prstGeom>
        </p:spPr>
        <p:txBody>
          <a:bodyPr wrap="square">
            <a:spAutoFit/>
          </a:bodyPr>
          <a:lstStyle/>
          <a:p>
            <a:r>
              <a:rPr lang="ru-RU" sz="2400" b="1" dirty="0" smtClean="0">
                <a:latin typeface="Times New Roman" pitchFamily="18" charset="0"/>
                <a:cs typeface="Times New Roman" pitchFamily="18" charset="0"/>
              </a:rPr>
              <a:t>Если кто сломает ногу,</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Здесь врачи всегда помогут.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Помощь первую окажут,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Где лечиться дальше, скажут.</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3554" name="Picture 2" descr="http://little.com.ua/images/stories/useful/1_36.gif"/>
          <p:cNvPicPr>
            <a:picLocks noChangeAspect="1" noChangeArrowheads="1"/>
          </p:cNvPicPr>
          <p:nvPr/>
        </p:nvPicPr>
        <p:blipFill>
          <a:blip r:embed="rId2" cstate="print"/>
          <a:srcRect/>
          <a:stretch>
            <a:fillRect/>
          </a:stretch>
        </p:blipFill>
        <p:spPr bwMode="auto">
          <a:xfrm>
            <a:off x="6215074" y="214290"/>
            <a:ext cx="1714512" cy="2362202"/>
          </a:xfrm>
          <a:prstGeom prst="rect">
            <a:avLst/>
          </a:prstGeom>
          <a:noFill/>
        </p:spPr>
      </p:pic>
      <p:sp>
        <p:nvSpPr>
          <p:cNvPr id="4" name="TextBox 3"/>
          <p:cNvSpPr txBox="1"/>
          <p:nvPr/>
        </p:nvSpPr>
        <p:spPr>
          <a:xfrm>
            <a:off x="2786050" y="1857364"/>
            <a:ext cx="3851153"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«Пункт первой медпомощи»</a:t>
            </a:r>
            <a:endParaRPr lang="ru-RU" dirty="0">
              <a:latin typeface="Times New Roman" pitchFamily="18" charset="0"/>
              <a:cs typeface="Times New Roman" pitchFamily="18" charset="0"/>
            </a:endParaRPr>
          </a:p>
        </p:txBody>
      </p:sp>
      <p:sp>
        <p:nvSpPr>
          <p:cNvPr id="5" name="Прямоугольник 4"/>
          <p:cNvSpPr/>
          <p:nvPr/>
        </p:nvSpPr>
        <p:spPr>
          <a:xfrm>
            <a:off x="2286000" y="3714752"/>
            <a:ext cx="5429272" cy="1938992"/>
          </a:xfrm>
          <a:prstGeom prst="rect">
            <a:avLst/>
          </a:prstGeom>
        </p:spPr>
        <p:txBody>
          <a:bodyPr wrap="square">
            <a:spAutoFit/>
          </a:bodyPr>
          <a:lstStyle/>
          <a:p>
            <a:r>
              <a:rPr lang="ru-RU" sz="2400" b="1" dirty="0" smtClean="0">
                <a:latin typeface="Times New Roman" pitchFamily="18" charset="0"/>
                <a:cs typeface="Times New Roman" pitchFamily="18" charset="0"/>
              </a:rPr>
              <a:t>Коль водитель вышел весь,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Ставит он машину здесь,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Чтоб, не нужная ему,</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Не мешала никому.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3556" name="Picture 4" descr="http://little.com.ua/images/stories/useful/1_39.gif"/>
          <p:cNvPicPr>
            <a:picLocks noChangeAspect="1" noChangeArrowheads="1"/>
          </p:cNvPicPr>
          <p:nvPr/>
        </p:nvPicPr>
        <p:blipFill>
          <a:blip r:embed="rId3" cstate="print"/>
          <a:srcRect/>
          <a:stretch>
            <a:fillRect/>
          </a:stretch>
        </p:blipFill>
        <p:spPr bwMode="auto">
          <a:xfrm>
            <a:off x="500034" y="3929066"/>
            <a:ext cx="1428760" cy="1857388"/>
          </a:xfrm>
          <a:prstGeom prst="rect">
            <a:avLst/>
          </a:prstGeom>
          <a:noFill/>
        </p:spPr>
      </p:pic>
      <p:sp>
        <p:nvSpPr>
          <p:cNvPr id="7" name="TextBox 6"/>
          <p:cNvSpPr txBox="1"/>
          <p:nvPr/>
        </p:nvSpPr>
        <p:spPr>
          <a:xfrm>
            <a:off x="3214678" y="5643578"/>
            <a:ext cx="1876155" cy="369332"/>
          </a:xfrm>
          <a:prstGeom prst="rect">
            <a:avLst/>
          </a:prstGeom>
          <a:noFill/>
        </p:spPr>
        <p:txBody>
          <a:bodyPr wrap="none" rtlCol="0">
            <a:spAutoFit/>
          </a:bodyPr>
          <a:lstStyle/>
          <a:p>
            <a:r>
              <a:rPr lang="ru-RU" dirty="0" smtClean="0">
                <a:latin typeface="Times New Roman" pitchFamily="18" charset="0"/>
                <a:cs typeface="Times New Roman" pitchFamily="18" charset="0"/>
              </a:rPr>
              <a:t>«Место стоянки»</a:t>
            </a:r>
            <a:endParaRPr lang="ru-RU"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righ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righ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anim calcmode="lin" valueType="num">
                                      <p:cBhvr additive="base">
                                        <p:cTn id="27" dur="500" fill="hold"/>
                                        <p:tgtEl>
                                          <p:spTgt spid="23556"/>
                                        </p:tgtEl>
                                        <p:attrNameLst>
                                          <p:attrName>ppt_x</p:attrName>
                                        </p:attrNameLst>
                                      </p:cBhvr>
                                      <p:tavLst>
                                        <p:tav tm="0">
                                          <p:val>
                                            <p:strVal val="0-#ppt_w/2"/>
                                          </p:val>
                                        </p:tav>
                                        <p:tav tm="100000">
                                          <p:val>
                                            <p:strVal val="#ppt_x"/>
                                          </p:val>
                                        </p:tav>
                                      </p:tavLst>
                                    </p:anim>
                                    <p:anim calcmode="lin" valueType="num">
                                      <p:cBhvr additive="base">
                                        <p:cTn id="2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292</TotalTime>
  <Words>1381</Words>
  <Application>Microsoft Office PowerPoint</Application>
  <PresentationFormat>Экран (4:3)</PresentationFormat>
  <Paragraphs>169</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Эркер</vt:lpstr>
      <vt:lpstr>«ОПАСНЫЕ  СИТУАЦИИ  НА  ДОРОГАХ  И  ТРОТУАРАХ»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«ОПАСНЫЕ  СИТУАЦИИ  НА  ДОРОГАХ  И  ТРОТУАРАХ»</dc:title>
  <dc:creator>Admin</dc:creator>
  <cp:lastModifiedBy>1</cp:lastModifiedBy>
  <cp:revision>38</cp:revision>
  <dcterms:created xsi:type="dcterms:W3CDTF">2012-12-01T12:25:36Z</dcterms:created>
  <dcterms:modified xsi:type="dcterms:W3CDTF">2016-02-17T14:38:12Z</dcterms:modified>
</cp:coreProperties>
</file>