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77" r:id="rId9"/>
    <p:sldId id="263" r:id="rId10"/>
    <p:sldId id="264" r:id="rId11"/>
    <p:sldId id="265" r:id="rId12"/>
    <p:sldId id="268" r:id="rId13"/>
    <p:sldId id="269" r:id="rId14"/>
    <p:sldId id="278" r:id="rId15"/>
    <p:sldId id="270" r:id="rId16"/>
    <p:sldId id="272" r:id="rId17"/>
    <p:sldId id="274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86C443-80C8-4AB3-AD2F-FB523C42D8C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5007C1-B830-47D4-BFB0-D91E2F55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6C443-80C8-4AB3-AD2F-FB523C42D8C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007C1-B830-47D4-BFB0-D91E2F55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986C443-80C8-4AB3-AD2F-FB523C42D8C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5007C1-B830-47D4-BFB0-D91E2F55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6C443-80C8-4AB3-AD2F-FB523C42D8C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007C1-B830-47D4-BFB0-D91E2F55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86C443-80C8-4AB3-AD2F-FB523C42D8C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65007C1-B830-47D4-BFB0-D91E2F55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6C443-80C8-4AB3-AD2F-FB523C42D8C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007C1-B830-47D4-BFB0-D91E2F55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6C443-80C8-4AB3-AD2F-FB523C42D8C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007C1-B830-47D4-BFB0-D91E2F55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6C443-80C8-4AB3-AD2F-FB523C42D8C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007C1-B830-47D4-BFB0-D91E2F55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86C443-80C8-4AB3-AD2F-FB523C42D8C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007C1-B830-47D4-BFB0-D91E2F55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6C443-80C8-4AB3-AD2F-FB523C42D8C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007C1-B830-47D4-BFB0-D91E2F55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6C443-80C8-4AB3-AD2F-FB523C42D8C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007C1-B830-47D4-BFB0-D91E2F551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86C443-80C8-4AB3-AD2F-FB523C42D8C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5007C1-B830-47D4-BFB0-D91E2F55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Ход  реализации  ФГОС  на  уроках  русского  языка  в  начальной  школе.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103714"/>
          </a:xfrm>
        </p:spPr>
        <p:txBody>
          <a:bodyPr/>
          <a:lstStyle/>
          <a:p>
            <a:r>
              <a:rPr lang="ru-RU" dirty="0" smtClean="0"/>
              <a:t>Подготовила  </a:t>
            </a:r>
          </a:p>
          <a:p>
            <a:r>
              <a:rPr lang="ru-RU" smtClean="0"/>
              <a:t>Ключник  </a:t>
            </a:r>
            <a:r>
              <a:rPr lang="ru-RU" dirty="0" smtClean="0"/>
              <a:t>Елена  </a:t>
            </a:r>
            <a:r>
              <a:rPr lang="ru-RU" smtClean="0"/>
              <a:t>Юрьевна,</a:t>
            </a:r>
          </a:p>
          <a:p>
            <a:r>
              <a:rPr lang="ru-RU" smtClean="0"/>
              <a:t> </a:t>
            </a:r>
            <a:r>
              <a:rPr lang="ru-RU" dirty="0" smtClean="0"/>
              <a:t>учитель  начальных  классов</a:t>
            </a:r>
          </a:p>
          <a:p>
            <a:r>
              <a:rPr lang="ru-RU" dirty="0" smtClean="0"/>
              <a:t>МОУ «Школа – гимназия №6»</a:t>
            </a:r>
          </a:p>
          <a:p>
            <a:r>
              <a:rPr lang="ru-RU" dirty="0" smtClean="0"/>
              <a:t>2016 год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Autofit/>
          </a:bodyPr>
          <a:lstStyle/>
          <a:p>
            <a:pPr lvl="0" algn="ctr"/>
            <a:r>
              <a:rPr lang="ru-RU" sz="1800" dirty="0" smtClean="0"/>
              <a:t>3.Целеполагание – формулирование учащимися целей урока по схеме </a:t>
            </a:r>
            <a:br>
              <a:rPr lang="ru-RU" sz="1800" dirty="0" smtClean="0"/>
            </a:br>
            <a:r>
              <a:rPr lang="ru-RU" sz="1800" dirty="0" smtClean="0"/>
              <a:t>( вспомнить, узнать, научиться)</a:t>
            </a:r>
            <a:br>
              <a:rPr lang="ru-RU" sz="1800" dirty="0" smtClean="0"/>
            </a:br>
            <a:r>
              <a:rPr lang="ru-RU" sz="1800" dirty="0" smtClean="0"/>
              <a:t>На данном этапе могут помочь слайды-помощники.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65008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1600" dirty="0" smtClean="0"/>
              <a:t>4.Самостоятельное выведение обучающимися темы урока.</a:t>
            </a:r>
            <a:br>
              <a:rPr lang="ru-RU" sz="1600" dirty="0" smtClean="0"/>
            </a:br>
            <a:r>
              <a:rPr lang="ru-RU" sz="1600" dirty="0" smtClean="0"/>
              <a:t>Следующие задания позволяют реализовать эти требования при выведении правила:</a:t>
            </a:r>
            <a:br>
              <a:rPr lang="ru-RU" sz="1600" dirty="0" smtClean="0"/>
            </a:br>
            <a:r>
              <a:rPr lang="ru-RU" sz="1600" dirty="0" smtClean="0"/>
              <a:t>Понаблюдайте, сформулируйте правило.</a:t>
            </a:r>
            <a:endParaRPr lang="ru-RU" sz="1600" dirty="0"/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684076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Понаблюдайте, расшифруйте схему.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65722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4720"/>
            <a:ext cx="8072462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5.На этапе закрепления изученного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954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предлагаю детям сформулировать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954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к упражнению.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2954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чаще всего выполняем задания, упражнения в таблице, распределяя слова соответственно правилам.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954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данном этапе происходит коррекция знаний учащихся, они выполняют упражнения , комментируя свои действия.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7358114" cy="5742007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Личные папки\Владелец\Desktop\hello_html_m1d4bc8dc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358114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 с  текстом: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1600" dirty="0" smtClean="0"/>
              <a:t>Прочитайте. Докажите , что перед вам текст. Подберите заголовок. Спишите. В последнем предложении вставьте пропущенные слова. </a:t>
            </a:r>
          </a:p>
          <a:p>
            <a:pPr lvl="0" algn="ctr"/>
            <a:r>
              <a:rPr lang="ru-RU" sz="1600" dirty="0" smtClean="0"/>
              <a:t>( Можно выполнить и другие задания, все виды разборов.)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69490"/>
            <a:ext cx="6929485" cy="371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Работа с  собственными именами  существительными: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869664" cy="48466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Составьте предложения.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6858048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537852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 smtClean="0"/>
              <a:t>6.Этап взаимопроверки и взаимоконтроля </a:t>
            </a:r>
            <a:r>
              <a:rPr lang="ru-RU" sz="2800" dirty="0" smtClean="0"/>
              <a:t>по эталону невозможен без доски. С помощью программного обеспечения интерактивной доски легко создать тестовые задания различного уровня.</a:t>
            </a:r>
            <a:br>
              <a:rPr lang="ru-RU" sz="2800" dirty="0" smtClean="0"/>
            </a:br>
            <a:r>
              <a:rPr lang="ru-RU" sz="2800" dirty="0" smtClean="0"/>
              <a:t>Рефлексию деятельности на каждом этапе урока удобно осуществлять с помощью шкалы успеха.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2320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Новые образовательные стандарты предполагают, что главным  содержанием образования становится развитие личности в системе общего образования, которое обеспечивает формирование универсальных учебных действий.        Концепция формирования УУД нацелена на достижение учащимися способности эффективно использовать на практике полученные знания и навыки, а также самостоятельно усваивать новые знания и умения. </a:t>
            </a:r>
            <a:endParaRPr lang="ru-RU" sz="1800" dirty="0"/>
          </a:p>
        </p:txBody>
      </p:sp>
      <p:pic>
        <p:nvPicPr>
          <p:cNvPr id="6" name="Содержимое 5" descr="imag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3286123"/>
            <a:ext cx="4143404" cy="317023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242048" cy="5072098"/>
          </a:xfrm>
        </p:spPr>
        <p:txBody>
          <a:bodyPr>
            <a:noAutofit/>
          </a:bodyPr>
          <a:lstStyle/>
          <a:p>
            <a:r>
              <a:rPr lang="ru-RU" sz="2000" u="sng" dirty="0" smtClean="0"/>
              <a:t>8.Выводы: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помощью интерактивной доски возможно осуществлять:</a:t>
            </a:r>
            <a:br>
              <a:rPr lang="ru-RU" sz="2000" dirty="0" smtClean="0"/>
            </a:br>
            <a:r>
              <a:rPr lang="ru-RU" sz="2000" dirty="0" smtClean="0"/>
              <a:t>подбор заданий, формирующих универсальные учебные действия учащихся и реализующих </a:t>
            </a:r>
            <a:r>
              <a:rPr lang="ru-RU" sz="2000" dirty="0" err="1" smtClean="0"/>
              <a:t>деятельностное</a:t>
            </a:r>
            <a:r>
              <a:rPr lang="ru-RU" sz="2000" dirty="0" smtClean="0"/>
              <a:t> обучение на уроках русского языка,</a:t>
            </a:r>
            <a:br>
              <a:rPr lang="ru-RU" sz="2000" dirty="0" smtClean="0"/>
            </a:br>
            <a:r>
              <a:rPr lang="ru-RU" sz="2000" dirty="0" smtClean="0"/>
              <a:t>самопроверку  и взаимопроверку по эталону,</a:t>
            </a:r>
            <a:br>
              <a:rPr lang="ru-RU" sz="2000" dirty="0" smtClean="0"/>
            </a:br>
            <a:r>
              <a:rPr lang="ru-RU" sz="2000" dirty="0" smtClean="0"/>
              <a:t>подборку  разнообразных игровых заданий,</a:t>
            </a:r>
            <a:br>
              <a:rPr lang="ru-RU" sz="2000" dirty="0" smtClean="0"/>
            </a:br>
            <a:r>
              <a:rPr lang="ru-RU" sz="2000" dirty="0" smtClean="0"/>
              <a:t>создание слайдов - помощников, помогающих развивать речь учащихся  при формулировании выводов,</a:t>
            </a:r>
            <a:br>
              <a:rPr lang="ru-RU" sz="2000" dirty="0" smtClean="0"/>
            </a:br>
            <a:r>
              <a:rPr lang="ru-RU" sz="2000" dirty="0" smtClean="0"/>
              <a:t>создание тестовых  и проверочных заданий.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985954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Очень важными умениями, которыми должны обладать учащиеся, являются самоконтроль, </a:t>
            </a:r>
            <a:r>
              <a:rPr lang="ru-RU" sz="1600" dirty="0" err="1"/>
              <a:t>целеполагание</a:t>
            </a:r>
            <a:r>
              <a:rPr lang="ru-RU" sz="1600" dirty="0"/>
              <a:t>, рефлексия. Коммуникативные способности как один из видов УУД основываются на умении слушать и вступать в диалог, умении с достаточной полнотой и точностью выражать свои мысли.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age (13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2" y="2500307"/>
            <a:ext cx="4572032" cy="35719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091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Формировать   данные   умения мне помогают   широкие   возможности интерактивной доски. Чем обусловлен подбор   моих   заданий  с  помощью интерактивной доски? </a:t>
            </a:r>
            <a:br>
              <a:rPr lang="ru-RU" sz="2400" dirty="0" smtClean="0"/>
            </a:br>
            <a:r>
              <a:rPr lang="ru-RU" sz="2400" u="sng" dirty="0" smtClean="0"/>
              <a:t>Методическими принципами современного урока: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185738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109356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 -когда учащийся становится равноправным с учителем участником образовательного процесса, которому передается часть функций учителя: определение и формулировка темы урока, определение цели урока, формулировка заданий к учебному материалу.</a:t>
            </a:r>
            <a:br>
              <a:rPr lang="ru-RU" sz="1600" dirty="0" smtClean="0"/>
            </a:br>
            <a:r>
              <a:rPr lang="ru-RU" sz="1600" dirty="0" smtClean="0"/>
              <a:t>-принципом </a:t>
            </a:r>
            <a:r>
              <a:rPr lang="ru-RU" sz="1600" dirty="0" err="1" smtClean="0"/>
              <a:t>деятельностного</a:t>
            </a:r>
            <a:r>
              <a:rPr lang="ru-RU" sz="1600" dirty="0" smtClean="0"/>
              <a:t> подхода, когда знания учащимися добываются в ходе частично поисковой деятельности, а не  даются в готовом виде.</a:t>
            </a:r>
            <a:br>
              <a:rPr lang="ru-RU" sz="1600" dirty="0" smtClean="0"/>
            </a:br>
            <a:r>
              <a:rPr lang="ru-RU" sz="1600" dirty="0" smtClean="0"/>
              <a:t>-Я составляю задания и подбираю материал, учитывая</a:t>
            </a:r>
            <a:br>
              <a:rPr lang="ru-RU" sz="1600" dirty="0" smtClean="0"/>
            </a:br>
            <a:r>
              <a:rPr lang="ru-RU" sz="1600" dirty="0" smtClean="0"/>
              <a:t>и требования к современному уроку:</a:t>
            </a:r>
            <a:br>
              <a:rPr lang="ru-RU" sz="1600" dirty="0" smtClean="0"/>
            </a:br>
            <a:r>
              <a:rPr lang="ru-RU" sz="1600" dirty="0" smtClean="0"/>
              <a:t>-учитель не информатор, а организатор, помогающий ученикам самостоятельно добывать знания в ходе поисковой деятельности,</a:t>
            </a:r>
            <a:br>
              <a:rPr lang="ru-RU" sz="1600" dirty="0" smtClean="0"/>
            </a:br>
            <a:r>
              <a:rPr lang="ru-RU" sz="1600" dirty="0" smtClean="0"/>
              <a:t>-организация самостоятельной работы учащихся на всех этапах урока,</a:t>
            </a:r>
            <a:br>
              <a:rPr lang="ru-RU" sz="1600" dirty="0" smtClean="0"/>
            </a:br>
            <a:r>
              <a:rPr lang="ru-RU" sz="1600" dirty="0" smtClean="0"/>
              <a:t>-высокая степень речевой активности учащихся,</a:t>
            </a:r>
            <a:br>
              <a:rPr lang="ru-RU" sz="1600" dirty="0" smtClean="0"/>
            </a:br>
            <a:r>
              <a:rPr lang="ru-RU" sz="1600" dirty="0" smtClean="0"/>
              <a:t>-рефлексия учащихся.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7053290" cy="58842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600" b="1" u="sng" dirty="0" smtClean="0"/>
              <a:t>1.Мобилизующий этап </a:t>
            </a:r>
            <a:r>
              <a:rPr lang="ru-RU" sz="2800" u="sng" dirty="0" smtClean="0"/>
              <a:t>–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включение учащихся в активную интеллектуальную деятельность. На этом этапе можно записать предложения и выполнить такие задания: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 какому жанру относятся предложения?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Объясните смысл пословицы.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Поставьте цифру 1 над словом, в котором количество букв и звуков совпадает, цифру  2  - над трехсложным словом и так далее. Можно найти слово по схеме, повторить звуковой состав слов, найти синонимы – антонимы. Можно записать пословицу в звуковой транскрипции, а дети должны записать её по правилам орфографии.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Звезды небо украсят,  а  человека - знания. </a:t>
            </a:r>
          </a:p>
          <a:p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    Ученику удача – учителю радость.</a:t>
            </a:r>
          </a:p>
          <a:p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    Ученье – свет, а </a:t>
            </a:r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неученье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 – тьма.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При организации словарной работы можно предложить выполнить такие задания: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Словарная  работа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Словарная  работа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407193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78300" y="1785926"/>
            <a:ext cx="4108476" cy="39290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По картинке выбрать слова  по заданию учителя, доказать:</a:t>
            </a:r>
            <a:endParaRPr lang="ru-RU" sz="2800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14488"/>
            <a:ext cx="5572164" cy="4429156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Новую тему можно вывести , найдя лишнюю часть речи, попутно анализируя орфограммы.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671517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</TotalTime>
  <Words>461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Ход  реализации  ФГОС  на  уроках  русского  языка  в  начальной  школе.</vt:lpstr>
      <vt:lpstr>Новые образовательные стандарты предполагают, что главным  содержанием образования становится развитие личности в системе общего образования, которое обеспечивает формирование универсальных учебных действий.        Концепция формирования УУД нацелена на достижение учащимися способности эффективно использовать на практике полученные знания и навыки, а также самостоятельно усваивать новые знания и умения. </vt:lpstr>
      <vt:lpstr>Очень важными умениями, которыми должны обладать учащиеся, являются самоконтроль, целеполагание, рефлексия. Коммуникативные способности как один из видов УУД основываются на умении слушать и вступать в диалог, умении с достаточной полнотой и точностью выражать свои мысли. </vt:lpstr>
      <vt:lpstr>Формировать   данные   умения мне помогают   широкие   возможности интерактивной доски. Чем обусловлен подбор   моих   заданий  с  помощью интерактивной доски?  Методическими принципами современного урока: </vt:lpstr>
      <vt:lpstr> -когда учащийся становится равноправным с учителем участником образовательного процесса, которому передается часть функций учителя: определение и формулировка темы урока, определение цели урока, формулировка заданий к учебному материалу. -принципом деятельностного подхода, когда знания учащимися добываются в ходе частично поисковой деятельности, а не  даются в готовом виде. -Я составляю задания и подбираю материал, учитывая и требования к современному уроку: -учитель не информатор, а организатор, помогающий ученикам самостоятельно добывать знания в ходе поисковой деятельности, -организация самостоятельной работы учащихся на всех этапах урока, -высокая степень речевой активности учащихся, -рефлексия учащихся. </vt:lpstr>
      <vt:lpstr>Слайд 6</vt:lpstr>
      <vt:lpstr>При организации словарной работы можно предложить выполнить такие задания: </vt:lpstr>
      <vt:lpstr>По картинке выбрать слова  по заданию учителя, доказать:</vt:lpstr>
      <vt:lpstr>Новую тему можно вывести , найдя лишнюю часть речи, попутно анализируя орфограммы. </vt:lpstr>
      <vt:lpstr>3.Целеполагание – формулирование учащимися целей урока по схеме  ( вспомнить, узнать, научиться) На данном этапе могут помочь слайды-помощники. </vt:lpstr>
      <vt:lpstr>4.Самостоятельное выведение обучающимися темы урока. Следующие задания позволяют реализовать эти требования при выведении правила: Понаблюдайте, сформулируйте правило.</vt:lpstr>
      <vt:lpstr>Понаблюдайте, расшифруйте схему. </vt:lpstr>
      <vt:lpstr>Слайд 13</vt:lpstr>
      <vt:lpstr>Слайд 14</vt:lpstr>
      <vt:lpstr>Слайд 15</vt:lpstr>
      <vt:lpstr>Работа  с  текстом:</vt:lpstr>
      <vt:lpstr>Работа с  собственными именами  существительными:</vt:lpstr>
      <vt:lpstr>Составьте предложения. </vt:lpstr>
      <vt:lpstr>6.Этап взаимопроверки и взаимоконтроля по эталону невозможен без доски. С помощью программного обеспечения интерактивной доски легко создать тестовые задания различного уровня. Рефлексию деятельности на каждом этапе урока удобно осуществлять с помощью шкалы успеха. </vt:lpstr>
      <vt:lpstr>8.Выводы: С помощью интерактивной доски возможно осуществлять: подбор заданий, формирующих универсальные учебные действия учащихся и реализующих деятельностное обучение на уроках русского языка, самопроверку  и взаимопроверку по эталону, подборку  разнообразных игровых заданий, создание слайдов - помощников, помогающих развивать речь учащихся  при формулировании выводов, создание тестовых  и проверочных заданий.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Ход  реализации  ФГОС  на  уроках  русского  языка  в  начальной  школе.</dc:title>
  <dc:creator>User</dc:creator>
  <cp:lastModifiedBy>User</cp:lastModifiedBy>
  <cp:revision>11</cp:revision>
  <dcterms:created xsi:type="dcterms:W3CDTF">2016-02-19T16:25:37Z</dcterms:created>
  <dcterms:modified xsi:type="dcterms:W3CDTF">2016-02-22T07:13:36Z</dcterms:modified>
</cp:coreProperties>
</file>