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58" r:id="rId3"/>
    <p:sldId id="401" r:id="rId4"/>
    <p:sldId id="402" r:id="rId5"/>
    <p:sldId id="361" r:id="rId6"/>
    <p:sldId id="403" r:id="rId7"/>
    <p:sldId id="405" r:id="rId8"/>
    <p:sldId id="388" r:id="rId9"/>
    <p:sldId id="407" r:id="rId10"/>
    <p:sldId id="408" r:id="rId11"/>
    <p:sldId id="398" r:id="rId12"/>
    <p:sldId id="392" r:id="rId13"/>
    <p:sldId id="409" r:id="rId14"/>
    <p:sldId id="367" r:id="rId15"/>
    <p:sldId id="390" r:id="rId16"/>
    <p:sldId id="349" r:id="rId17"/>
    <p:sldId id="368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0" autoAdjust="0"/>
    <p:restoredTop sz="94675" autoAdjust="0"/>
  </p:normalViewPr>
  <p:slideViewPr>
    <p:cSldViewPr>
      <p:cViewPr>
        <p:scale>
          <a:sx n="100" d="100"/>
          <a:sy n="100" d="100"/>
        </p:scale>
        <p:origin x="-71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EAADE-8FEC-49DF-B963-C3F3D0B704DE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B24A2-A4BC-41B2-B5EE-72F67B253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4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B60B-8C6D-4F56-8C8D-ACCCDD0F565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5478-41A7-4CCA-91F5-5AE61C23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861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F467-A312-4BFC-8164-02AA1091247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A8AF-4F56-405C-A7B0-273AEDCCE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1484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D6EF-369E-40EC-BBEA-C9262C41FFD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C812-A8A3-4E33-BAC3-9560DD28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7871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732A-BA1C-4FC7-A26F-2A2D2C04B09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3655-36CE-4406-A121-7CE812D2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1807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DF90-3EE3-409F-9F37-0C449E61C28C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9B0D-7515-44C9-B6C5-4E41C6CF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7395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481A-8CA2-41E7-A6A3-0C1CE4A3A9E0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807-29EC-43B0-BE68-B16A35D9F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4844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0B5E-17AF-409A-BD34-2603045BF78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0F5C-23F5-4133-952D-0B8EDCB6E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9590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D04D-CAEC-4CEA-B4B2-959B677D9C58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B445-A699-4477-81AD-36EA1798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7083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EFC6-AC4B-4990-9EE6-D53D361E553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84D-F98D-4879-9033-5F518470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0860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F552-A9E8-4273-91E1-8130EF6F5764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2D72-7BEC-44BB-8492-6EE9816F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593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F3B9-7AA6-4838-B2EC-3F8C5E3F35C6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7198-FF17-4495-AD75-D7C95400D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3549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9078A-17DF-46B4-8993-90D8621E665C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3C425D-C1F8-455E-8AFB-97C3611A8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Мои рисунки\Фотошоп\+ школьные\! Рамки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1844824"/>
            <a:ext cx="6480720" cy="38884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«Проектно – исследовательская деятельность в начальной школе»</a:t>
            </a:r>
            <a:br>
              <a:rPr lang="ru-RU" sz="28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из опыта работы </a:t>
            </a:r>
            <a:r>
              <a:rPr lang="ru-RU" sz="2000" b="1" dirty="0" err="1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Скакалиной</a:t>
            </a:r>
            <a:r>
              <a:rPr lang="ru-RU" sz="20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Надежды Дмитриевны</a:t>
            </a:r>
            <a:br>
              <a:rPr lang="ru-RU" sz="20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учителя начальных классов МБОУ « СОШ п.Молодёжный </a:t>
            </a:r>
            <a:r>
              <a:rPr lang="ru-RU" sz="2000" b="1" dirty="0" err="1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Перелюбского</a:t>
            </a:r>
            <a:r>
              <a:rPr lang="ru-RU" sz="2000" b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муниципального района Саратовской области»</a:t>
            </a:r>
            <a:endParaRPr lang="ru-RU" sz="2800" b="1" dirty="0"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 приёмы :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763688" y="1196752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512" y="191683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теоретических</a:t>
            </a:r>
          </a:p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источников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984" y="126876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256490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наблюдение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796136" y="1196752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08104" y="1916833"/>
            <a:ext cx="363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поисковый эксперимент,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описательный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203848" y="1268760"/>
            <a:ext cx="72008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67744" y="378904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148064" y="1268760"/>
            <a:ext cx="21602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76056" y="378904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интервьюирование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443711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реализации :реферат, публикация.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Защита работы: конференция, презентация, доклад.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59832" y="260648"/>
            <a:ext cx="5169768" cy="504056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 исследовательской работы: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«Почему выпал коричневый снег?»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Цель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выяснить причины выпадения осадков такого цвета, степень вреда окрашенного снега для людей, растений.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осадки, выпавшие в виде снега на территории п.Молодёжный.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Пользователь\Music\Desktop\DSCN3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808312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3" descr="C:\Users\Пользователь\Music\Desktop\DSCN2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1728192" cy="2160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C:\Users\1\Desktop\Удив. рядом\142297271639616-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2808312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Помоги себе сам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C:\Users\Пользователь\Music\Desktop\DSCN30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1124744"/>
            <a:ext cx="3672408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Содержимое 9"/>
          <p:cNvSpPr>
            <a:spLocks noGrp="1"/>
          </p:cNvSpPr>
          <p:nvPr>
            <p:ph type="body" idx="4294967295"/>
          </p:nvPr>
        </p:nvSpPr>
        <p:spPr>
          <a:xfrm>
            <a:off x="395536" y="4293096"/>
            <a:ext cx="4032448" cy="2376264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изучить влияние зубной пасты на прочность зубов.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Гипотеза: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способна ли зубная паста оказать влияние на прочность зубов?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7" name="Picture 3" descr="C:\Users\Пользователь\Music\Desktop\DSCN3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608512" cy="2896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076056" y="4041704"/>
            <a:ext cx="38164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7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исследования: «Как сохранить зубы здоровыми»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7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Гипотеза: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соблюдать правила гигиены и питания, употреблять все необходимые организму витамины и минералы, то можно надолго сохранить зубы здоровыми, а значит и сохранить своё здоровье.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проектного метода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916833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познавательных способностей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39752" y="1124744"/>
            <a:ext cx="1728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419872" y="1196752"/>
            <a:ext cx="79208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328498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творческого воображения.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44008" y="1196752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67744" y="422108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6056" y="1124744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48064" y="249289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критического мышления.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«Моя родословная 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Изюмниковых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Пользователь\Music\Desktop\SDC1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20480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1" descr="C:\Users\Пользователь\Music\Desktop\DSC00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104456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373546" y="116631"/>
            <a:ext cx="3494773" cy="62512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Алишаниных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294967295"/>
          </p:nvPr>
        </p:nvSpPr>
        <p:spPr>
          <a:xfrm>
            <a:off x="251521" y="3140968"/>
            <a:ext cx="4320480" cy="72008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Семья Першиных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Music\Desktop\SDC1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456384" cy="2664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7" descr="C:\Users\Пользователь\Music\Desktop\фото\SDC11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403664" cy="2448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" descr="F:\фото\870761-4dd51c23079c71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80728"/>
            <a:ext cx="3816424" cy="4752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Интернет\Desktop\IMG_27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2276475" cy="1543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DSCN0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304256" cy="1728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Users\Пользователь\Desktop\DSCN0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2160240" cy="16000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Users\Пользователь\Desktop\к работе\SDC17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2448272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4365105"/>
            <a:ext cx="2499983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С РАБОЧЕГО СТОЛА\цветы\SDC154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72200" y="476672"/>
            <a:ext cx="2592288" cy="2232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3" descr="F:\фото\image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276872"/>
            <a:ext cx="2952328" cy="2232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D:\С РАБОЧЕГО СТОЛА\цветы\SDC154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797152"/>
            <a:ext cx="2114550" cy="18764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Педагогическая значимость проектно-исследовательской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атьяна\Pictures\Мои рисунки\Фотошоп\+ школьные\! книги, блокноты\книга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372200" y="5661248"/>
            <a:ext cx="2343477" cy="10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556793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Ставит ученика в позицию активного участника.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Даёт возможность реализовать индивидуальные творческие замыслы.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Открывает возможности формирования жизненного опыта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Стимулирует творчество и самостоятельность, потребность в самореализации, самовыражении.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Выводит процесс обучения и воспитания из стен школы в окружающий мир.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Реализует принцип сотрудничества учащихся и взрослых, сочетая коллективное и индивидуальное.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Ведёт учащихся по ступенькам роста личности от проекта к проекту.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Формирует информационный инструментарий.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 работать в команде.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24794">
            <a:off x="997904" y="1755534"/>
            <a:ext cx="7488832" cy="16237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Boyarsky" pitchFamily="33" charset="0"/>
              </a:rPr>
              <a:t>Спасибо за внимание.</a:t>
            </a:r>
            <a:endParaRPr lang="ru-RU" sz="5500" dirty="0">
              <a:solidFill>
                <a:schemeClr val="accent2">
                  <a:lumMod val="50000"/>
                </a:schemeClr>
              </a:solidFill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3573463"/>
            <a:ext cx="8229600" cy="1328737"/>
          </a:xfrm>
        </p:spPr>
        <p:txBody>
          <a:bodyPr/>
          <a:lstStyle/>
          <a:p>
            <a:pPr marL="0" lvl="1" indent="0" algn="ctr">
              <a:buFont typeface="Arial" charset="0"/>
              <a:buNone/>
            </a:pPr>
            <a:endParaRPr lang="ru-RU" sz="4000" b="1" i="1" dirty="0" smtClean="0">
              <a:solidFill>
                <a:schemeClr val="hlink"/>
              </a:solidFill>
              <a:latin typeface="Arial" charset="0"/>
            </a:endParaRPr>
          </a:p>
          <a:p>
            <a:endParaRPr lang="ru-RU" dirty="0" smtClean="0"/>
          </a:p>
        </p:txBody>
      </p:sp>
      <p:pic>
        <p:nvPicPr>
          <p:cNvPr id="32772" name="Picture 2" descr="C:\Users\Татьяна\Pictures\Мои рисунки\Фотошоп\+ школьные\объекты\8044a01f5c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404177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Иятта\Рабочий стол\ЭТО СРОЧНО\Новая папка\1283249095_school-supplies-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188640"/>
            <a:ext cx="360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S0055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941168"/>
            <a:ext cx="1371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Федеральном государственном образовательном стандарте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начального общего образования (ФГОС НОО) отмечена необходимость приведения школьного образования в соответствие с потребностями современного общества, которое характеризуется изменчивостью, многообразием существующих в нем связей, широким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внедрением педагогических технологий.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860032" y="1268760"/>
            <a:ext cx="136815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339752" y="1268760"/>
            <a:ext cx="201622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1484784"/>
            <a:ext cx="216024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249289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способности ученика самостоятельно ставить учебные цели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933057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проектировать пути их реализации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85293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контролировать и оценивать свои достижения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2438" y="5661248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494116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«Нужно, чтобы дети, по возможности, учились самостоятельно, а учитель руководил этим самостоятельным процессом и давал для него материал»  К.Д. Ушинский  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1412776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Учиться быть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современным учителем.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5517232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72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620689"/>
            <a:ext cx="8496944" cy="550547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Известные педагоги и психологи: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А.Н. Леонтьев, Н.Я. Гальперин,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В.В. Давыдов, Л.В.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Занков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Д.Б.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К.Д. Ушинский и др.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Современное образование обеспечивает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83968" y="1268760"/>
            <a:ext cx="19442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851920" y="1340768"/>
            <a:ext cx="43204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059832" y="1196752"/>
            <a:ext cx="504056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07704" y="1268760"/>
            <a:ext cx="151216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67944" y="1412776"/>
            <a:ext cx="1584176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3140968"/>
          <a:ext cx="23042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792088">
                <a:tc>
                  <a:txBody>
                    <a:bodyPr/>
                    <a:lstStyle/>
                    <a:p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Личностно ориентированный подход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331640" y="4386808"/>
          <a:ext cx="32403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864096">
                <a:tc>
                  <a:txBody>
                    <a:bodyPr/>
                    <a:lstStyle/>
                    <a:p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Интеллектуальное развитие обучающихся, их самостоятельность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779912" y="3140968"/>
          <a:ext cx="28083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Доброжелательность по отношению к учителю и друг к другу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444208" y="1700808"/>
          <a:ext cx="252028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058416">
                <a:tc>
                  <a:txBody>
                    <a:bodyPr/>
                    <a:lstStyle/>
                    <a:p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Внимание к индивидуальности человека, его личности.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508104" y="5085184"/>
          <a:ext cx="30963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Чёткая ориентация на развитие творческой деятельности.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Педагогические технологии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51520" y="1196752"/>
            <a:ext cx="8352928" cy="489654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1.Технологии проблемного обучения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2. ИКТ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3. Проектно – исследовательская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4. Игровые технологии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5.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6. Развитие критического мышления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836712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Проектно - исследовательская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764706"/>
          <a:ext cx="8280920" cy="6049983"/>
        </p:xfrm>
        <a:graphic>
          <a:graphicData uri="http://schemas.openxmlformats.org/drawingml/2006/table">
            <a:tbl>
              <a:tblPr/>
              <a:tblGrid>
                <a:gridCol w="2736304"/>
                <a:gridCol w="5544616"/>
              </a:tblGrid>
              <a:tr h="683959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Личностные УУД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интерес к новому, 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стремление к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приобретению новых знаний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93" marR="57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994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Регулятивные УУД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умение организовать свою деятельность, 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способность принимать и сохранять цели, 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умение планировать свою работу, 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составлять план и последовательность    действий, 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умение выделять трудности в работе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93" marR="57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570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Познавательные УУД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познавательных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интересов и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мотивов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любознательности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творчества, 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применение методов информационного поиска и отбора информации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460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Коммуникативные УУД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93" marR="57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постановка и формулирование проблемы, 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сотрудничество в поиске и сборе информации,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79705" indent="45021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умение аргументировать свое предложение,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владение монологической и диалогической формами речи, публичная презентация и защита проектов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93" marR="57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11760" y="1124744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27984" y="1268760"/>
            <a:ext cx="72008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1196752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564904"/>
          <a:ext cx="4032448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логического  мышления,  творческих способностей, кругозора, устной и письменной речи.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0" y="4653136"/>
          <a:ext cx="60960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Умение обобщать и систематизировать информацию, коммуникативные умения.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4048" y="2564904"/>
          <a:ext cx="388843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наблюдательности и внимания, умений работать с художественными и научными текстами.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ышение качества образования учащихс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Повышение качества образования учащихся</Template>
  <TotalTime>1434</TotalTime>
  <Words>513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Повышение качества образования учащихся</vt:lpstr>
      <vt:lpstr>«Проектно – исследовательская деятельность в начальной школе»  из опыта работы Скакалиной Надежды Дмитриевны учителя начальных классов МБОУ « СОШ п.Молодёжный Перелюбского муниципального района Саратовской области»</vt:lpstr>
      <vt:lpstr>В Федеральном государственном образовательном стандарте начального общего образования (ФГОС НОО) отмечена необходимость приведения школьного образования в соответствие с потребностями современного общества, которое характеризуется изменчивостью, многообразием существующих в нем связей, широким внедрением педагогических технологий. </vt:lpstr>
      <vt:lpstr>Цель</vt:lpstr>
      <vt:lpstr>Слайд 4</vt:lpstr>
      <vt:lpstr>  </vt:lpstr>
      <vt:lpstr>Современное образование обеспечивает</vt:lpstr>
      <vt:lpstr>Педагогические технологии</vt:lpstr>
      <vt:lpstr>Проектно - исследовательская деятельность</vt:lpstr>
      <vt:lpstr>Задачи</vt:lpstr>
      <vt:lpstr>Методы и приёмы :</vt:lpstr>
      <vt:lpstr>         Тема  исследовательской работы:  «Почему выпал коричневый снег?»     Цель исследования: выяснить причины выпадения осадков такого цвета, степень вреда окрашенного снега для людей, растений. Объект исследования: осадки, выпавшие в виде снега на территории п.Молодёжный.    </vt:lpstr>
      <vt:lpstr>Помоги себе сам</vt:lpstr>
      <vt:lpstr>Задачи проектного метода</vt:lpstr>
      <vt:lpstr>Тема «Моя родословная »</vt:lpstr>
      <vt:lpstr>Слайд 15</vt:lpstr>
      <vt:lpstr>Слайд 16</vt:lpstr>
      <vt:lpstr>Педагогическая значимость проектно-исследовательской деятельности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ОБРАЗОВАНИЯ УЧАЩИХСЯ»</dc:title>
  <dc:creator>Татьяна</dc:creator>
  <cp:lastModifiedBy>Пользователь</cp:lastModifiedBy>
  <cp:revision>171</cp:revision>
  <dcterms:created xsi:type="dcterms:W3CDTF">2012-11-15T19:51:52Z</dcterms:created>
  <dcterms:modified xsi:type="dcterms:W3CDTF">2016-02-23T07:34:50Z</dcterms:modified>
</cp:coreProperties>
</file>