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74" r:id="rId5"/>
    <p:sldId id="257" r:id="rId6"/>
    <p:sldId id="279" r:id="rId7"/>
    <p:sldId id="258" r:id="rId8"/>
    <p:sldId id="270" r:id="rId9"/>
    <p:sldId id="275" r:id="rId10"/>
    <p:sldId id="259" r:id="rId11"/>
    <p:sldId id="271" r:id="rId12"/>
    <p:sldId id="276" r:id="rId13"/>
    <p:sldId id="260" r:id="rId14"/>
    <p:sldId id="272" r:id="rId15"/>
    <p:sldId id="277" r:id="rId16"/>
    <p:sldId id="261" r:id="rId17"/>
    <p:sldId id="273" r:id="rId18"/>
    <p:sldId id="278" r:id="rId19"/>
    <p:sldId id="262" r:id="rId20"/>
    <p:sldId id="263" r:id="rId21"/>
    <p:sldId id="297" r:id="rId22"/>
    <p:sldId id="264" r:id="rId23"/>
    <p:sldId id="281" r:id="rId24"/>
    <p:sldId id="282" r:id="rId25"/>
    <p:sldId id="265" r:id="rId26"/>
    <p:sldId id="283" r:id="rId27"/>
    <p:sldId id="284" r:id="rId28"/>
    <p:sldId id="266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60"/>
  </p:normalViewPr>
  <p:slideViewPr>
    <p:cSldViewPr>
      <p:cViewPr varScale="1">
        <p:scale>
          <a:sx n="68" d="100"/>
          <a:sy n="68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E1D2-98CD-4DBF-852E-C889484E5ED1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2919-E669-4FA2-AC2F-D9F2671BC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BCA8-35CF-4DB7-A296-6B16F04DA4AA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EB3D-D9B0-404F-B0C5-F2C8435E4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4144-A5FE-45B6-9E28-15AD216537FB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DBD8-0BC9-4A44-A640-AD75D30A3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B74D-A6FC-4114-BD3A-1595D5DE8503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E5D30-898D-4BDC-B53B-089E7836A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C7B1B-DAEB-4371-A697-870E2FB3FB0D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14F1-E7FB-4380-A514-5F5D06717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1171-EA2A-41D3-9990-77EFF456D7F8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4EAB-011C-487E-993D-DDA74F43C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12DF4-01B1-4670-812C-3E1363B9F82D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1846-CC27-40D1-B965-E79B652FD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5A030-4D73-411B-A6A8-F717B6766952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C259-8859-4213-AEED-E00F0FEED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255B-8618-478D-AA6D-A007545D0199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DAC3-0327-4C08-987B-2161DB5D4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FFC1D-900E-4173-8AA0-E617CD0B0080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5875-9737-4C77-85D6-40A57002F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0738-157B-40A7-93DD-88BB4804A885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B70D-B836-40DE-A319-11E149AAE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2197A9-087B-478C-A3A4-C57E6FCFE304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6C6BEA-078D-431A-80E2-78FFA4938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3100408"/>
          </a:xfrm>
        </p:spPr>
        <p:txBody>
          <a:bodyPr/>
          <a:lstStyle/>
          <a:p>
            <a:r>
              <a:rPr lang="ru-RU" sz="9600" b="1" i="1" dirty="0" smtClean="0">
                <a:solidFill>
                  <a:srgbClr val="FFC000"/>
                </a:solidFill>
              </a:rPr>
              <a:t>Звезды и созвездия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5000636"/>
            <a:ext cx="4572032" cy="1500198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Урок по окружающему миру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Выполнила учитель МОАУ СОШ №4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Ламзина Татьяна Анатольевна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Учитель 1 категории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Г. Шимановск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lvl="1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6000" dirty="0" smtClean="0">
                <a:solidFill>
                  <a:schemeClr val="bg1"/>
                </a:solidFill>
              </a:rPr>
              <a:t>	Есть на небе созвездие, которое по форме похоже на крест. Широко раскинув крылья, летит это созвездие по небу.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Сохраненные файлы\Рисунок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957"/>
            <a:ext cx="9143508" cy="6859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Лебедя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474349" y="1357298"/>
            <a:ext cx="452627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Сохраненные файлы\Рисунок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957"/>
            <a:ext cx="9143508" cy="6859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Лебедя</a:t>
            </a:r>
            <a:endParaRPr lang="ru-RU" dirty="0"/>
          </a:p>
        </p:txBody>
      </p:sp>
      <p:pic>
        <p:nvPicPr>
          <p:cNvPr id="4" name="Picture 3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474349" y="1357298"/>
            <a:ext cx="438340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4" name="Picture 2" descr="img176"/>
          <p:cNvPicPr>
            <a:picLocks noChangeAspect="1" noChangeArrowheads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 bwMode="auto">
          <a:xfrm>
            <a:off x="4429125" y="1357299"/>
            <a:ext cx="3957254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lvl="1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		Летом, осенью и в начале зимы хорошо видно созвездие крылатого волшебного коня.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Сохраненные файлы\Рисунок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Пегаса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285720" y="1333279"/>
            <a:ext cx="4929222" cy="488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Сохраненные файлы\Рисунок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Пегаса</a:t>
            </a:r>
            <a:endParaRPr lang="ru-RU" dirty="0"/>
          </a:p>
        </p:txBody>
      </p:sp>
      <p:pic>
        <p:nvPicPr>
          <p:cNvPr id="4" name="Picture 2" descr="img17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285719" y="1285860"/>
            <a:ext cx="457203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122" name="Picture 2" descr="img176"/>
          <p:cNvPicPr>
            <a:picLocks noChangeAspect="1" noChangeArrowheads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 bwMode="auto">
          <a:xfrm>
            <a:off x="3929058" y="1285860"/>
            <a:ext cx="471710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lvl="1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4000" dirty="0" smtClean="0">
                <a:solidFill>
                  <a:schemeClr val="bg1"/>
                </a:solidFill>
              </a:rPr>
              <a:t>	В этом созвездии 140 звезд. Силач поднял грозное оружие, готов сразиться с Китами, Львами и даже Драконами. По преданию, он был очень сильным человеком. Наверное, поэтому очень полезную овсяную кашу назвали геркулесовой.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Сохраненные файлы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Геркулеса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482224" y="1285860"/>
            <a:ext cx="443986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Сохраненные файлы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Геркулеса</a:t>
            </a:r>
            <a:endParaRPr lang="ru-RU" dirty="0"/>
          </a:p>
        </p:txBody>
      </p:sp>
      <p:pic>
        <p:nvPicPr>
          <p:cNvPr id="4" name="Picture 2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482224" y="1285860"/>
            <a:ext cx="443986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170" name="Picture 2" descr="img176"/>
          <p:cNvPicPr>
            <a:picLocks noChangeAspect="1" noChangeArrowheads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 bwMode="auto">
          <a:xfrm>
            <a:off x="4071936" y="1214423"/>
            <a:ext cx="43875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lvl="2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		Прямо под созвездием Большой Медведицы располагается созвездие, которое состоит из семидесяти звезд. Если соединить линиями самые яркие из них, то можно увидеть изображение царя зверей.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Цель</a:t>
            </a: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Познакомить с символикой некоторых созвездий.</a:t>
            </a:r>
            <a:b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rgbClr val="FFC000"/>
                </a:solidFill>
              </a:rPr>
              <a:t>Задачи</a:t>
            </a: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Обучить соотносить схематическое изображение предмета с художественным</a:t>
            </a:r>
            <a:endParaRPr lang="ru-RU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Сохраненные файлы\Рисунок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Льва</a:t>
            </a:r>
          </a:p>
        </p:txBody>
      </p:sp>
      <p:pic>
        <p:nvPicPr>
          <p:cNvPr id="1026" name="Picture 2" descr="img175"/>
          <p:cNvPicPr>
            <a:picLocks noChangeAspect="1" noChangeArrowheads="1"/>
          </p:cNvPicPr>
          <p:nvPr/>
        </p:nvPicPr>
        <p:blipFill>
          <a:blip r:embed="rId4" cstate="email">
            <a:lum bright="18000"/>
          </a:blip>
          <a:srcRect/>
          <a:stretch>
            <a:fillRect/>
          </a:stretch>
        </p:blipFill>
        <p:spPr bwMode="auto">
          <a:xfrm>
            <a:off x="553346" y="1428736"/>
            <a:ext cx="48300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Сохраненные файлы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Льва</a:t>
            </a:r>
            <a:endParaRPr lang="ru-RU" dirty="0"/>
          </a:p>
        </p:txBody>
      </p:sp>
      <p:pic>
        <p:nvPicPr>
          <p:cNvPr id="4" name="Picture 2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553346" y="1428736"/>
            <a:ext cx="48300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0" name="Picture 2" descr="img176"/>
          <p:cNvPicPr>
            <a:picLocks noChangeAspect="1" noChangeArrowheads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 bwMode="auto">
          <a:xfrm>
            <a:off x="4327896" y="1428736"/>
            <a:ext cx="43304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		Навстречу лебедю летит другое созвездие. Это очень грозная, хищная птица.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Орла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img175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357158" y="1428736"/>
            <a:ext cx="45752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Орла</a:t>
            </a:r>
            <a:endParaRPr lang="ru-RU" dirty="0"/>
          </a:p>
        </p:txBody>
      </p:sp>
      <p:pic>
        <p:nvPicPr>
          <p:cNvPr id="5" name="Picture 2" descr="img175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357158" y="1428736"/>
            <a:ext cx="45752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098" name="Picture 2" descr="img177"/>
          <p:cNvPicPr>
            <a:picLocks noChangeAspect="1" noChangeArrowheads="1"/>
          </p:cNvPicPr>
          <p:nvPr/>
        </p:nvPicPr>
        <p:blipFill>
          <a:blip r:embed="rId3" cstate="email">
            <a:lum bright="12000"/>
          </a:blip>
          <a:srcRect/>
          <a:stretch>
            <a:fillRect/>
          </a:stretch>
        </p:blipFill>
        <p:spPr bwMode="auto">
          <a:xfrm>
            <a:off x="4429124" y="1299211"/>
            <a:ext cx="4143404" cy="491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6000" dirty="0" smtClean="0">
                <a:solidFill>
                  <a:schemeClr val="bg1"/>
                </a:solidFill>
              </a:rPr>
              <a:t>	На небе можно отыскать созвездие, которое лучше всего наблюдать в дождливое время года, в осенние месяцы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Рыб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3" name="Picture 3" descr="img175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412564" y="1357299"/>
            <a:ext cx="465950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Рыб</a:t>
            </a:r>
            <a:endParaRPr lang="ru-RU" dirty="0"/>
          </a:p>
        </p:txBody>
      </p:sp>
      <p:pic>
        <p:nvPicPr>
          <p:cNvPr id="6146" name="Picture 2" descr="img177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>
            <a:off x="4572000" y="1428736"/>
            <a:ext cx="402483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3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412564" y="1357299"/>
            <a:ext cx="465950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lvl="1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4400" dirty="0" smtClean="0">
                <a:solidFill>
                  <a:schemeClr val="bg1"/>
                </a:solidFill>
              </a:rPr>
              <a:t>	За Рыбами слабо виднеется созвездие, в котором сотня звезд. Согласно легенде, животное, на которое похоже это созвездие – кровожадное чудовище, но на самом деле это мирное животное. Созвездие очень хорошо видно осенью.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Кита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img175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663575" y="2322513"/>
            <a:ext cx="172085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386498" y="1428736"/>
            <a:ext cx="499014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А сейчас мы с вами, дети,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Улетаем на ракете.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На носки поднимись,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 А потом руки вниз.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Раз, два, три, четыре – 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Вот летит ракета ввысь!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Кита</a:t>
            </a:r>
            <a:endParaRPr lang="ru-RU" dirty="0"/>
          </a:p>
        </p:txBody>
      </p:sp>
      <p:pic>
        <p:nvPicPr>
          <p:cNvPr id="4" name="Picture 2" descr="img175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386498" y="1428736"/>
            <a:ext cx="499014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218" name="Picture 2" descr="img177"/>
          <p:cNvPicPr>
            <a:picLocks noChangeAspect="1" noChangeArrowheads="1"/>
          </p:cNvPicPr>
          <p:nvPr/>
        </p:nvPicPr>
        <p:blipFill>
          <a:blip r:embed="rId3" cstate="email">
            <a:lum bright="24000"/>
          </a:blip>
          <a:srcRect/>
          <a:stretch>
            <a:fillRect/>
          </a:stretch>
        </p:blipFill>
        <p:spPr bwMode="auto">
          <a:xfrm>
            <a:off x="4357686" y="1408062"/>
            <a:ext cx="4286280" cy="45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4400" dirty="0" smtClean="0">
                <a:solidFill>
                  <a:schemeClr val="bg1"/>
                </a:solidFill>
              </a:rPr>
              <a:t>	Прямо под созвездием Большой Медведицы находится созвездие, о котором говорится, что это дракон </a:t>
            </a:r>
            <a:r>
              <a:rPr lang="ru-RU" sz="4400" dirty="0" err="1" smtClean="0">
                <a:solidFill>
                  <a:schemeClr val="bg1"/>
                </a:solidFill>
              </a:rPr>
              <a:t>Ладон</a:t>
            </a:r>
            <a:r>
              <a:rPr lang="ru-RU" sz="4400" dirty="0" smtClean="0">
                <a:solidFill>
                  <a:schemeClr val="bg1"/>
                </a:solidFill>
              </a:rPr>
              <a:t>, охранявший дерево с золотыми яблоками вечной молодости.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Дракона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285720" y="1500174"/>
            <a:ext cx="481461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Дракона</a:t>
            </a:r>
            <a:endParaRPr lang="ru-RU" dirty="0"/>
          </a:p>
        </p:txBody>
      </p:sp>
      <p:pic>
        <p:nvPicPr>
          <p:cNvPr id="5" name="Picture 2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285720" y="1500174"/>
            <a:ext cx="481461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4" name="Picture 2" descr="img177"/>
          <p:cNvPicPr>
            <a:picLocks noChangeAspect="1" noChangeArrowheads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 bwMode="auto">
          <a:xfrm>
            <a:off x="4143373" y="1428736"/>
            <a:ext cx="44334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Сохраненные файлы\Рисунок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957"/>
            <a:ext cx="9143508" cy="6859957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</a:t>
            </a:r>
            <a:r>
              <a:rPr lang="ru-RU" sz="4400" dirty="0" smtClean="0">
                <a:solidFill>
                  <a:schemeClr val="bg1"/>
                </a:solidFill>
              </a:rPr>
              <a:t>А еще есть созвездие с необычным названием. Оно состоит из пяти ярких звезд, напоминающих вместе букву М. По преданию, это созвездие в честь царицы, которая всегда любовалась собой и хвалилась своей красотой.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957"/>
            <a:ext cx="9143508" cy="6859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Кассиопея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428596" y="1428736"/>
            <a:ext cx="45720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957"/>
            <a:ext cx="9143508" cy="6859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Кассиопея</a:t>
            </a:r>
            <a:endParaRPr lang="ru-RU" dirty="0"/>
          </a:p>
        </p:txBody>
      </p:sp>
      <p:pic>
        <p:nvPicPr>
          <p:cNvPr id="5" name="Picture 2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428596" y="1428736"/>
            <a:ext cx="45720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122" name="Picture 2" descr="img177"/>
          <p:cNvPicPr>
            <a:picLocks noChangeAspect="1" noChangeArrowheads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 bwMode="auto">
          <a:xfrm>
            <a:off x="4429125" y="1357298"/>
            <a:ext cx="407196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4000" dirty="0" smtClean="0">
                <a:solidFill>
                  <a:schemeClr val="bg1"/>
                </a:solidFill>
              </a:rPr>
              <a:t>	Круглый год хорошо видно еще одно созвездие. У этого сказочного героя было грозное оружие – голова медузы Горгоны. Все, кто хоть раз взглянул на нее – превращались в камень. Герой спас прекрасную царевну – дочь Кассиопеи от кита. Кит превратился в каменный остров, а герой женился на царевне.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Персея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357159" y="1571612"/>
            <a:ext cx="492922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Персея</a:t>
            </a:r>
            <a:endParaRPr lang="ru-RU" dirty="0"/>
          </a:p>
        </p:txBody>
      </p:sp>
      <p:pic>
        <p:nvPicPr>
          <p:cNvPr id="5" name="Picture 2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357159" y="1571612"/>
            <a:ext cx="492922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170" name="Picture 2" descr="img177"/>
          <p:cNvPicPr>
            <a:picLocks noChangeAspect="1" noChangeArrowheads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 bwMode="auto">
          <a:xfrm>
            <a:off x="4572000" y="1476365"/>
            <a:ext cx="4071966" cy="475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lvl="1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		Если внимательно посмотреть на звездное небо, можно разыскать созвездие, похожее на большой ковш. Можно представить себе, что конец ручки ковша – это нос  какого-то зверя.</a:t>
            </a:r>
          </a:p>
          <a:p>
            <a:pPr lvl="1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	несколько звезд под ковшик – это его лапы и туловище, а сам ковш (из семи звезд) – седло. Древние люди назвали это созвездие - </a:t>
            </a:r>
          </a:p>
          <a:p>
            <a:pPr lvl="1">
              <a:buNone/>
            </a:pP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Сохраненные файлы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214842"/>
          </a:xfrm>
        </p:spPr>
        <p:txBody>
          <a:bodyPr/>
          <a:lstStyle/>
          <a:p>
            <a:pPr algn="ctr"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Спасибо за внимание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Сохраненные файлы\Рисунок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img175"/>
          <p:cNvPicPr>
            <a:picLocks noChangeAspect="1" noChangeArrowheads="1"/>
          </p:cNvPicPr>
          <p:nvPr/>
        </p:nvPicPr>
        <p:blipFill>
          <a:blip r:embed="rId4" cstate="email">
            <a:lum bright="18000"/>
          </a:blip>
          <a:srcRect/>
          <a:stretch>
            <a:fillRect/>
          </a:stretch>
        </p:blipFill>
        <p:spPr bwMode="auto">
          <a:xfrm>
            <a:off x="285720" y="1500174"/>
            <a:ext cx="4714908" cy="3708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12700" stA="33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Большая Медведица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Сохраненные файлы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285720" y="1500174"/>
            <a:ext cx="4714908" cy="3708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12700" stA="33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3" descr="img176"/>
          <p:cNvPicPr>
            <a:picLocks noChangeAspect="1" noChangeArrowheads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 bwMode="auto">
          <a:xfrm>
            <a:off x="4357686" y="1571612"/>
            <a:ext cx="4283020" cy="350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Большая Медведица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Сохраненные файлы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lvl="1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4400" dirty="0" smtClean="0">
                <a:solidFill>
                  <a:schemeClr val="bg1"/>
                </a:solidFill>
              </a:rPr>
              <a:t>	Перед самым носом Большой Медведицы есть группа звезд, которую назвали созвездием пастуха волов. В этом созвездии даже днем видна очень яркая звезда Артура, которая больше Солнца в 25 раз. Это созвездие -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Сохраненные файлы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</a:t>
            </a:r>
            <a:r>
              <a:rPr lang="ru-RU" dirty="0" err="1" smtClean="0">
                <a:solidFill>
                  <a:schemeClr val="bg1"/>
                </a:solidFill>
              </a:rPr>
              <a:t>Водопаса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img175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455944" y="1428736"/>
            <a:ext cx="447881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Сохраненные файлы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Созвездие </a:t>
            </a:r>
            <a:r>
              <a:rPr lang="ru-RU" dirty="0" err="1" smtClean="0">
                <a:solidFill>
                  <a:schemeClr val="bg1"/>
                </a:solidFill>
              </a:rPr>
              <a:t>Водопаса</a:t>
            </a:r>
            <a:endParaRPr lang="ru-RU" dirty="0"/>
          </a:p>
        </p:txBody>
      </p:sp>
      <p:pic>
        <p:nvPicPr>
          <p:cNvPr id="4" name="Picture 2" descr="img17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12000"/>
          </a:blip>
          <a:srcRect/>
          <a:stretch>
            <a:fillRect/>
          </a:stretch>
        </p:blipFill>
        <p:spPr bwMode="auto">
          <a:xfrm>
            <a:off x="4143372" y="1428737"/>
            <a:ext cx="426036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3" descr="img175"/>
          <p:cNvPicPr>
            <a:picLocks noChangeAspect="1" noChangeArrowheads="1"/>
          </p:cNvPicPr>
          <p:nvPr/>
        </p:nvPicPr>
        <p:blipFill>
          <a:blip r:embed="rId4" cstate="email">
            <a:lum bright="18000"/>
          </a:blip>
          <a:srcRect/>
          <a:stretch>
            <a:fillRect/>
          </a:stretch>
        </p:blipFill>
        <p:spPr bwMode="auto">
          <a:xfrm>
            <a:off x="455944" y="1571612"/>
            <a:ext cx="434708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космос</Template>
  <TotalTime>290</TotalTime>
  <Words>116</Words>
  <Application>Microsoft Office PowerPoint</Application>
  <PresentationFormat>Экран (4:3)</PresentationFormat>
  <Paragraphs>51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космос</vt:lpstr>
      <vt:lpstr>Звезды и созвездия</vt:lpstr>
      <vt:lpstr>Цель: Познакомить с символикой некоторых созвездий.  Задачи: Обучить соотносить схематическое изображение предмета с художественным</vt:lpstr>
      <vt:lpstr>Слайд 3</vt:lpstr>
      <vt:lpstr>Слайд 4</vt:lpstr>
      <vt:lpstr>Большая Медведица</vt:lpstr>
      <vt:lpstr>Большая Медведица</vt:lpstr>
      <vt:lpstr>Слайд 7</vt:lpstr>
      <vt:lpstr>Созвездие Водопаса</vt:lpstr>
      <vt:lpstr>Созвездие Водопаса</vt:lpstr>
      <vt:lpstr>Слайд 10</vt:lpstr>
      <vt:lpstr>Созвездие Лебедя</vt:lpstr>
      <vt:lpstr>Созвездие Лебедя</vt:lpstr>
      <vt:lpstr>Слайд 13</vt:lpstr>
      <vt:lpstr>Созвездие Пегаса</vt:lpstr>
      <vt:lpstr>Созвездие Пегаса</vt:lpstr>
      <vt:lpstr>Слайд 16</vt:lpstr>
      <vt:lpstr>Созвездие Геркулеса</vt:lpstr>
      <vt:lpstr>Созвездие Геркулеса</vt:lpstr>
      <vt:lpstr>Слайд 19</vt:lpstr>
      <vt:lpstr>Созвездие Льва</vt:lpstr>
      <vt:lpstr>Созвездие Льва</vt:lpstr>
      <vt:lpstr>Слайд 22</vt:lpstr>
      <vt:lpstr>Созвездие Орла</vt:lpstr>
      <vt:lpstr>Созвездие Орла</vt:lpstr>
      <vt:lpstr>Слайд 25</vt:lpstr>
      <vt:lpstr>Созвездие Рыб</vt:lpstr>
      <vt:lpstr>Созвездие Рыб</vt:lpstr>
      <vt:lpstr>Слайд 28</vt:lpstr>
      <vt:lpstr>Созвездие Кита</vt:lpstr>
      <vt:lpstr>Созвездие Кита</vt:lpstr>
      <vt:lpstr>Слайд 31</vt:lpstr>
      <vt:lpstr>Созвездие Дракона</vt:lpstr>
      <vt:lpstr>Созвездие Дракона</vt:lpstr>
      <vt:lpstr>Слайд 34</vt:lpstr>
      <vt:lpstr>Созвездие Кассиопея</vt:lpstr>
      <vt:lpstr>Созвездие Кассиопея</vt:lpstr>
      <vt:lpstr>Слайд 37</vt:lpstr>
      <vt:lpstr>Созвездие Персея</vt:lpstr>
      <vt:lpstr>Созвездие Персея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Звезды и созвездия</dc:title>
  <dc:creator>Ламзина Т А</dc:creator>
  <cp:lastModifiedBy>Ламзина Т А</cp:lastModifiedBy>
  <cp:revision>41</cp:revision>
  <dcterms:created xsi:type="dcterms:W3CDTF">2013-04-13T10:40:15Z</dcterms:created>
  <dcterms:modified xsi:type="dcterms:W3CDTF">2016-02-21T11:27:03Z</dcterms:modified>
</cp:coreProperties>
</file>