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9" r:id="rId4"/>
    <p:sldId id="257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79" r:id="rId25"/>
    <p:sldId id="281" r:id="rId26"/>
    <p:sldId id="282" r:id="rId27"/>
    <p:sldId id="283" r:id="rId28"/>
    <p:sldId id="284" r:id="rId29"/>
    <p:sldId id="286" r:id="rId30"/>
    <p:sldId id="285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300" r:id="rId44"/>
    <p:sldId id="299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4" r:id="rId58"/>
    <p:sldId id="313" r:id="rId59"/>
    <p:sldId id="315" r:id="rId60"/>
    <p:sldId id="316" r:id="rId61"/>
    <p:sldId id="317" r:id="rId62"/>
    <p:sldId id="318" r:id="rId63"/>
    <p:sldId id="319" r:id="rId64"/>
    <p:sldId id="321" r:id="rId65"/>
    <p:sldId id="320" r:id="rId6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854" autoAdjust="0"/>
  </p:normalViewPr>
  <p:slideViewPr>
    <p:cSldViewPr>
      <p:cViewPr>
        <p:scale>
          <a:sx n="80" d="100"/>
          <a:sy n="80" d="100"/>
        </p:scale>
        <p:origin x="-10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ОБРАЗОВАНИЕ\Школьная доска\ShkolDoska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1844824"/>
            <a:ext cx="6048672" cy="1470025"/>
          </a:xfrm>
        </p:spPr>
        <p:txBody>
          <a:bodyPr/>
          <a:lstStyle>
            <a:lvl1pPr>
              <a:defRPr sz="6600">
                <a:solidFill>
                  <a:schemeClr val="bg1"/>
                </a:solidFill>
                <a:latin typeface="English157C " pitchFamily="2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3886200"/>
            <a:ext cx="6048672" cy="910952"/>
          </a:xfrm>
        </p:spPr>
        <p:txBody>
          <a:bodyPr>
            <a:noAutofit/>
          </a:bodyPr>
          <a:lstStyle>
            <a:lvl1pPr marL="0" indent="0" algn="ctr">
              <a:buNone/>
              <a:defRPr sz="5400">
                <a:solidFill>
                  <a:schemeClr val="bg1">
                    <a:lumMod val="85000"/>
                  </a:schemeClr>
                </a:solidFill>
                <a:latin typeface="English157C 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K:\ProPowerPoint\Шаблоны\ОБРАЗОВАНИЕ\Школьная доска\ShkolDoskaSlide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7938" y="0"/>
            <a:ext cx="9151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5" y="115888"/>
            <a:ext cx="7354888" cy="649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476375" y="908050"/>
            <a:ext cx="721042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9" name="TextBox 7"/>
          <p:cNvSpPr txBox="1">
            <a:spLocks noChangeArrowheads="1"/>
          </p:cNvSpPr>
          <p:nvPr/>
        </p:nvSpPr>
        <p:spPr bwMode="auto">
          <a:xfrm>
            <a:off x="-31750" y="6562725"/>
            <a:ext cx="16875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400" smtClean="0">
                <a:solidFill>
                  <a:schemeClr val="bg1"/>
                </a:solidFill>
                <a:latin typeface="Ariston" pitchFamily="66" charset="0"/>
              </a:rPr>
              <a:t>ProPowerPoint.Ru</a:t>
            </a:r>
            <a:endParaRPr lang="ru-RU" sz="1400" smtClean="0">
              <a:solidFill>
                <a:schemeClr val="bg1"/>
              </a:solidFill>
              <a:latin typeface="Ariston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53.xml"/><Relationship Id="rId18" Type="http://schemas.openxmlformats.org/officeDocument/2006/relationships/slide" Target="slide35.xml"/><Relationship Id="rId26" Type="http://schemas.openxmlformats.org/officeDocument/2006/relationships/slide" Target="slide19.xml"/><Relationship Id="rId3" Type="http://schemas.openxmlformats.org/officeDocument/2006/relationships/slide" Target="slide25.xml"/><Relationship Id="rId21" Type="http://schemas.openxmlformats.org/officeDocument/2006/relationships/slide" Target="slide37.xml"/><Relationship Id="rId7" Type="http://schemas.openxmlformats.org/officeDocument/2006/relationships/slide" Target="slide49.xml"/><Relationship Id="rId12" Type="http://schemas.openxmlformats.org/officeDocument/2006/relationships/slide" Target="slide31.xml"/><Relationship Id="rId17" Type="http://schemas.openxmlformats.org/officeDocument/2006/relationships/slide" Target="slide13.xml"/><Relationship Id="rId25" Type="http://schemas.openxmlformats.org/officeDocument/2006/relationships/slide" Target="slide61.xml"/><Relationship Id="rId2" Type="http://schemas.openxmlformats.org/officeDocument/2006/relationships/slide" Target="slide3.xml"/><Relationship Id="rId16" Type="http://schemas.openxmlformats.org/officeDocument/2006/relationships/slide" Target="slide55.xml"/><Relationship Id="rId20" Type="http://schemas.openxmlformats.org/officeDocument/2006/relationships/slide" Target="slide15.xml"/><Relationship Id="rId29" Type="http://schemas.openxmlformats.org/officeDocument/2006/relationships/slide" Target="slide4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11" Type="http://schemas.openxmlformats.org/officeDocument/2006/relationships/slide" Target="slide9.xml"/><Relationship Id="rId24" Type="http://schemas.openxmlformats.org/officeDocument/2006/relationships/slide" Target="slide39.xml"/><Relationship Id="rId5" Type="http://schemas.openxmlformats.org/officeDocument/2006/relationships/slide" Target="slide5.xml"/><Relationship Id="rId15" Type="http://schemas.openxmlformats.org/officeDocument/2006/relationships/slide" Target="slide33.xml"/><Relationship Id="rId23" Type="http://schemas.openxmlformats.org/officeDocument/2006/relationships/slide" Target="slide17.xml"/><Relationship Id="rId28" Type="http://schemas.openxmlformats.org/officeDocument/2006/relationships/slide" Target="slide21.xml"/><Relationship Id="rId10" Type="http://schemas.openxmlformats.org/officeDocument/2006/relationships/slide" Target="slide51.xml"/><Relationship Id="rId19" Type="http://schemas.openxmlformats.org/officeDocument/2006/relationships/slide" Target="slide57.xml"/><Relationship Id="rId31" Type="http://schemas.openxmlformats.org/officeDocument/2006/relationships/slide" Target="slide45.xml"/><Relationship Id="rId4" Type="http://schemas.openxmlformats.org/officeDocument/2006/relationships/slide" Target="slide47.xml"/><Relationship Id="rId9" Type="http://schemas.openxmlformats.org/officeDocument/2006/relationships/slide" Target="slide29.xml"/><Relationship Id="rId14" Type="http://schemas.openxmlformats.org/officeDocument/2006/relationships/slide" Target="slide11.xml"/><Relationship Id="rId22" Type="http://schemas.openxmlformats.org/officeDocument/2006/relationships/slide" Target="slide59.xml"/><Relationship Id="rId27" Type="http://schemas.openxmlformats.org/officeDocument/2006/relationships/slide" Target="slide41.xml"/><Relationship Id="rId30" Type="http://schemas.openxmlformats.org/officeDocument/2006/relationships/slide" Target="slide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hyperlink" Target="http://alenkiy.ucoz.ru/news/2009-4-13" TargetMode="External"/><Relationship Id="rId13" Type="http://schemas.openxmlformats.org/officeDocument/2006/relationships/hyperlink" Target="http://www.lenagold.ru/fon/clipart/v/volk.html" TargetMode="External"/><Relationship Id="rId3" Type="http://schemas.openxmlformats.org/officeDocument/2006/relationships/hyperlink" Target="http://kazantz.ucoz.com/index/katalog_statej/0-10" TargetMode="External"/><Relationship Id="rId7" Type="http://schemas.openxmlformats.org/officeDocument/2006/relationships/hyperlink" Target="http://www.lenagold.ru/fon/clipart/z/zay4.html" TargetMode="External"/><Relationship Id="rId12" Type="http://schemas.openxmlformats.org/officeDocument/2006/relationships/hyperlink" Target="http://colnyshko.ru/?image=1727" TargetMode="External"/><Relationship Id="rId2" Type="http://schemas.openxmlformats.org/officeDocument/2006/relationships/hyperlink" Target="http://pictures.ucoz.ru/photo/detskie_kartinki/skazochnye_personazhi_v_kartinkakh_nosorog/3-0-123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siter.com/post.php?mir=52639" TargetMode="External"/><Relationship Id="rId11" Type="http://schemas.openxmlformats.org/officeDocument/2006/relationships/hyperlink" Target="http://www.lenagold.ru/fon/clipart/d/der8.html" TargetMode="External"/><Relationship Id="rId5" Type="http://schemas.openxmlformats.org/officeDocument/2006/relationships/hyperlink" Target="http://vsetke.ru/foto/7698215/kartinki" TargetMode="External"/><Relationship Id="rId15" Type="http://schemas.openxmlformats.org/officeDocument/2006/relationships/hyperlink" Target="http://www.lenagold.ru/fon/clipart/a/aist.html" TargetMode="External"/><Relationship Id="rId10" Type="http://schemas.openxmlformats.org/officeDocument/2006/relationships/hyperlink" Target="http://www.chitalnya.ru/work/340406/" TargetMode="External"/><Relationship Id="rId4" Type="http://schemas.openxmlformats.org/officeDocument/2006/relationships/hyperlink" Target="http://gotowall.com/show_wallpaper.php?id=12504" TargetMode="External"/><Relationship Id="rId9" Type="http://schemas.openxmlformats.org/officeDocument/2006/relationships/hyperlink" Target="http://sutrong.ru/viewtopic.php?id=421&amp;p=11" TargetMode="External"/><Relationship Id="rId14" Type="http://schemas.openxmlformats.org/officeDocument/2006/relationships/hyperlink" Target="http://landofart.ru/clipart/belka-201211301840342109" TargetMode="Externa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hyperlink" Target="http://ranetki-yes.ucoz.ua/forum/12-210-1" TargetMode="External"/><Relationship Id="rId3" Type="http://schemas.openxmlformats.org/officeDocument/2006/relationships/hyperlink" Target="http://maxi.kiev.ua/product-1107094-tetrad-shkolnaya-12-listov.aspx" TargetMode="External"/><Relationship Id="rId7" Type="http://schemas.openxmlformats.org/officeDocument/2006/relationships/hyperlink" Target="http://www.euronics.ee/tootekaart/41061/Kodumasinad/Kulmikud/RK68SYB" TargetMode="External"/><Relationship Id="rId2" Type="http://schemas.openxmlformats.org/officeDocument/2006/relationships/hyperlink" Target="http://vasily-sergeev.livejournal.com/4097140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etsgodigital.org/images/artikelen/38/panasonic-lumix-fs33.jpg" TargetMode="External"/><Relationship Id="rId11" Type="http://schemas.openxmlformats.org/officeDocument/2006/relationships/hyperlink" Target="http://sevelina.ru/glitter/blestyashki-leto-ot-dashulchika/" TargetMode="External"/><Relationship Id="rId5" Type="http://schemas.openxmlformats.org/officeDocument/2006/relationships/hyperlink" Target="http://www.wallpage.ru/oboi_jeltyij_utenok_kartinki-29582.php" TargetMode="External"/><Relationship Id="rId10" Type="http://schemas.openxmlformats.org/officeDocument/2006/relationships/hyperlink" Target="http://www.lenagold.ru/fon/clipart/p/pods.html" TargetMode="External"/><Relationship Id="rId4" Type="http://schemas.openxmlformats.org/officeDocument/2006/relationships/hyperlink" Target="http://oleandra.rusedu.net/album/5743/11243" TargetMode="External"/><Relationship Id="rId9" Type="http://schemas.openxmlformats.org/officeDocument/2006/relationships/hyperlink" Target="http://www.tessapro.ru/products/cath/7?page=2" TargetMode="Externa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hyperlink" Target="http://propowerpoint.ru/shkolnaya-doska-shablon-powerpoint/" TargetMode="External"/><Relationship Id="rId3" Type="http://schemas.openxmlformats.org/officeDocument/2006/relationships/hyperlink" Target="http://www.lenagold.ru/fon/clipart/b/bukv.html" TargetMode="External"/><Relationship Id="rId7" Type="http://schemas.openxmlformats.org/officeDocument/2006/relationships/hyperlink" Target="http://www.grafikerler.org/kisisel-ve-genel-calismalariniz/28300-calismalarim.html" TargetMode="External"/><Relationship Id="rId2" Type="http://schemas.openxmlformats.org/officeDocument/2006/relationships/hyperlink" Target="http://www.sport-71.ru/home/product-details/685-shaxmaty-grossmejsterskie-s-doskoj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vceznaika.ru/production/show_brand.php?id=66" TargetMode="External"/><Relationship Id="rId11" Type="http://schemas.openxmlformats.org/officeDocument/2006/relationships/hyperlink" Target="http://slavclub.ru/zagadki/" TargetMode="External"/><Relationship Id="rId5" Type="http://schemas.openxmlformats.org/officeDocument/2006/relationships/hyperlink" Target="http://www.sds-ural.ru/exkavatori/gusenichnie/srednie-10-25/60-hitachizx200-lc.html" TargetMode="External"/><Relationship Id="rId10" Type="http://schemas.openxmlformats.org/officeDocument/2006/relationships/hyperlink" Target="http://kladraz.ru/zagadki-dlja-detei" TargetMode="External"/><Relationship Id="rId4" Type="http://schemas.openxmlformats.org/officeDocument/2006/relationships/hyperlink" Target="http://ribalka.ucoz.com/news/shhuka/2012-03-03-12" TargetMode="External"/><Relationship Id="rId9" Type="http://schemas.openxmlformats.org/officeDocument/2006/relationships/hyperlink" Target="http://detkam.e-papa.ru/zagadki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1916832"/>
            <a:ext cx="6048375" cy="14700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Чистописание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3501008"/>
            <a:ext cx="6048375" cy="911225"/>
          </a:xfrm>
        </p:spPr>
        <p:txBody>
          <a:bodyPr rtlCol="0"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/>
              <a:t>на уроках русского языка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ОБРАЗОВАНИЕ\Школьная доска\ShkolDoskaPrin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525" y="476250"/>
            <a:ext cx="8362950" cy="504825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ru-RU" dirty="0">
              <a:latin typeface="Ariston" pitchFamily="66" charset="0"/>
            </a:endParaRPr>
          </a:p>
        </p:txBody>
      </p:sp>
      <p:sp>
        <p:nvSpPr>
          <p:cNvPr id="5124" name="Объект 2"/>
          <p:cNvSpPr>
            <a:spLocks noGrp="1"/>
          </p:cNvSpPr>
          <p:nvPr>
            <p:ph idx="1"/>
          </p:nvPr>
        </p:nvSpPr>
        <p:spPr>
          <a:xfrm>
            <a:off x="468313" y="1196975"/>
            <a:ext cx="8218487" cy="5184775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Г  </a:t>
            </a:r>
            <a:r>
              <a:rPr lang="ru-RU" sz="6600" dirty="0" err="1" smtClean="0">
                <a:solidFill>
                  <a:schemeClr val="bg1"/>
                </a:solidFill>
                <a:latin typeface="Propisi" pitchFamily="2" charset="0"/>
              </a:rPr>
              <a:t>г</a:t>
            </a: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  Гн  </a:t>
            </a:r>
            <a:r>
              <a:rPr lang="ru-RU" sz="6600" dirty="0" err="1" smtClean="0">
                <a:solidFill>
                  <a:schemeClr val="bg1"/>
                </a:solidFill>
                <a:latin typeface="Propisi" pitchFamily="2" charset="0"/>
              </a:rPr>
              <a:t>ги</a:t>
            </a: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ru-RU" sz="7000" dirty="0" smtClean="0">
                <a:solidFill>
                  <a:schemeClr val="bg1"/>
                </a:solidFill>
                <a:latin typeface="Propisi" pitchFamily="2" charset="0"/>
              </a:rPr>
              <a:t>гриб  грач  галка</a:t>
            </a:r>
          </a:p>
          <a:p>
            <a:pPr marL="0" indent="360363">
              <a:spcBef>
                <a:spcPts val="0"/>
              </a:spcBef>
              <a:buNone/>
            </a:pP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Грибы лежат в лукошке у Антошки.</a:t>
            </a:r>
            <a:endParaRPr lang="ru-RU" sz="6600" dirty="0">
              <a:solidFill>
                <a:schemeClr val="bg1"/>
              </a:solidFill>
              <a:latin typeface="Propisi" pitchFamily="2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51520" y="3789040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23528" y="4077072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51520" y="1700808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51520" y="1988840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51520" y="2708920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23528" y="3068960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23528" y="4797152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51520" y="5085184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Управляющая кнопка: возврат 17">
            <a:hlinkClick r:id="rId3" action="ppaction://hlinksldjump" highlightClick="1"/>
          </p:cNvPr>
          <p:cNvSpPr/>
          <p:nvPr/>
        </p:nvSpPr>
        <p:spPr>
          <a:xfrm>
            <a:off x="7740352" y="5733256"/>
            <a:ext cx="1008112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Загадка</a:t>
            </a:r>
            <a:endParaRPr lang="ru-RU" dirty="0"/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i="1" dirty="0" smtClean="0"/>
          </a:p>
          <a:p>
            <a:pPr>
              <a:buNone/>
            </a:pPr>
            <a:r>
              <a:rPr lang="ru-RU" i="1" dirty="0" smtClean="0"/>
              <a:t>Я из крошки-бочки вылез, 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Корешки пустил и вырос, 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Стал высок я и могуч, 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Не боюсь ни гроз, ни туч. 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Я кормлю свиней и белок, 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Ничего, что плод мой мелок.</a:t>
            </a:r>
            <a:endParaRPr lang="ru-RU" dirty="0" smtClean="0"/>
          </a:p>
          <a:p>
            <a:pPr algn="r">
              <a:buNone/>
            </a:pPr>
            <a:r>
              <a:rPr lang="ru-RU" b="1" i="1" dirty="0" smtClean="0"/>
              <a:t>(Дуб.)</a:t>
            </a:r>
            <a:endParaRPr lang="ru-RU" b="1" dirty="0" smtClean="0"/>
          </a:p>
        </p:txBody>
      </p:sp>
      <p:pic>
        <p:nvPicPr>
          <p:cNvPr id="4" name="Рисунок 3" descr="aist-600x834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2F7FA"/>
              </a:clrFrom>
              <a:clrTo>
                <a:srgbClr val="F2F7FA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580112" y="1314306"/>
            <a:ext cx="3563888" cy="42187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ОБРАЗОВАНИЕ\Школьная доска\ShkolDoskaPrin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525" y="476250"/>
            <a:ext cx="8362950" cy="504825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ru-RU" dirty="0">
              <a:latin typeface="Ariston" pitchFamily="66" charset="0"/>
            </a:endParaRPr>
          </a:p>
        </p:txBody>
      </p:sp>
      <p:sp>
        <p:nvSpPr>
          <p:cNvPr id="5124" name="Объект 2"/>
          <p:cNvSpPr>
            <a:spLocks noGrp="1"/>
          </p:cNvSpPr>
          <p:nvPr>
            <p:ph idx="1"/>
          </p:nvPr>
        </p:nvSpPr>
        <p:spPr>
          <a:xfrm>
            <a:off x="468313" y="1196975"/>
            <a:ext cx="8218487" cy="5184775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Д  </a:t>
            </a:r>
            <a:r>
              <a:rPr lang="ru-RU" sz="6600" dirty="0" err="1" smtClean="0">
                <a:solidFill>
                  <a:schemeClr val="bg1"/>
                </a:solidFill>
                <a:latin typeface="Propisi" pitchFamily="2" charset="0"/>
              </a:rPr>
              <a:t>д</a:t>
            </a: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  </a:t>
            </a:r>
            <a:r>
              <a:rPr lang="ru-RU" sz="6600" dirty="0" err="1" smtClean="0">
                <a:solidFill>
                  <a:schemeClr val="bg1"/>
                </a:solidFill>
                <a:latin typeface="Propisi" pitchFamily="2" charset="0"/>
              </a:rPr>
              <a:t>Ду</a:t>
            </a: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  дл </a:t>
            </a:r>
          </a:p>
          <a:p>
            <a:pPr>
              <a:spcBef>
                <a:spcPts val="0"/>
              </a:spcBef>
              <a:buNone/>
            </a:pP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дуб  дятел  дерево</a:t>
            </a:r>
          </a:p>
          <a:p>
            <a:pPr marL="0" indent="360363">
              <a:spcBef>
                <a:spcPts val="0"/>
              </a:spcBef>
              <a:buNone/>
            </a:pP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На опушке вырос дуб.</a:t>
            </a:r>
            <a:endParaRPr lang="ru-RU" sz="6600" dirty="0">
              <a:solidFill>
                <a:schemeClr val="bg1"/>
              </a:solidFill>
              <a:latin typeface="Propisi" pitchFamily="2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51520" y="3717032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51520" y="4005064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51520" y="1700808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51520" y="1988840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51520" y="2708920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23528" y="2996952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23528" y="4797152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51520" y="5085184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Управляющая кнопка: возврат 17">
            <a:hlinkClick r:id="rId3" action="ppaction://hlinksldjump" highlightClick="1"/>
          </p:cNvPr>
          <p:cNvSpPr/>
          <p:nvPr/>
        </p:nvSpPr>
        <p:spPr>
          <a:xfrm>
            <a:off x="7740352" y="5733256"/>
            <a:ext cx="1008112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:\ProPowerPoint\Шаблоны\ОБРАЗОВАНИЕ\Школьная доска\ShkoldoskaPrint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Загадка</a:t>
            </a:r>
            <a:endParaRPr lang="ru-RU" dirty="0"/>
          </a:p>
        </p:txBody>
      </p:sp>
      <p:sp>
        <p:nvSpPr>
          <p:cNvPr id="614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i="1" dirty="0" smtClean="0"/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r>
              <a:rPr lang="ru-RU" i="1" dirty="0" smtClean="0"/>
              <a:t>Моет в речке свою пищу,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Чтоб она была почище,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Лишь потом отправит в рот.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А чистюля тот – … </a:t>
            </a:r>
          </a:p>
          <a:p>
            <a:pPr algn="r">
              <a:buNone/>
            </a:pPr>
            <a:r>
              <a:rPr lang="ru-RU" b="1" i="1" dirty="0" smtClean="0"/>
              <a:t>                                                           (Енот.)</a:t>
            </a:r>
            <a:endParaRPr lang="ru-RU" b="1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5" name="Рисунок 4" descr="239256-Dayane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444208" y="1484784"/>
            <a:ext cx="2660296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ОБРАЗОВАНИЕ\Школьная доска\ShkolDoskaPrin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525" y="476250"/>
            <a:ext cx="8362950" cy="504825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ru-RU" dirty="0">
              <a:latin typeface="Ariston" pitchFamily="66" charset="0"/>
            </a:endParaRPr>
          </a:p>
        </p:txBody>
      </p:sp>
      <p:sp>
        <p:nvSpPr>
          <p:cNvPr id="5124" name="Объект 2"/>
          <p:cNvSpPr>
            <a:spLocks noGrp="1"/>
          </p:cNvSpPr>
          <p:nvPr>
            <p:ph idx="1"/>
          </p:nvPr>
        </p:nvSpPr>
        <p:spPr>
          <a:xfrm>
            <a:off x="468313" y="1196975"/>
            <a:ext cx="8218487" cy="5184775"/>
          </a:xfrm>
        </p:spPr>
        <p:txBody>
          <a:bodyPr/>
          <a:lstStyle/>
          <a:p>
            <a:pPr>
              <a:buNone/>
            </a:pP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Е  </a:t>
            </a:r>
            <a:r>
              <a:rPr lang="ru-RU" sz="6600" dirty="0" err="1" smtClean="0">
                <a:solidFill>
                  <a:schemeClr val="bg1"/>
                </a:solidFill>
                <a:latin typeface="Propisi" pitchFamily="2" charset="0"/>
              </a:rPr>
              <a:t>е</a:t>
            </a: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  </a:t>
            </a:r>
            <a:r>
              <a:rPr lang="ru-RU" sz="6600" dirty="0" err="1" smtClean="0">
                <a:solidFill>
                  <a:schemeClr val="bg1"/>
                </a:solidFill>
                <a:latin typeface="Propisi" pitchFamily="2" charset="0"/>
              </a:rPr>
              <a:t>Ен</a:t>
            </a: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  ем  </a:t>
            </a:r>
          </a:p>
          <a:p>
            <a:pPr>
              <a:buNone/>
            </a:pP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енот ель </a:t>
            </a:r>
          </a:p>
          <a:p>
            <a:pPr>
              <a:buNone/>
            </a:pP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 У енота полосатый хвост.</a:t>
            </a:r>
            <a:endParaRPr lang="ru-RU" sz="6600" dirty="0">
              <a:solidFill>
                <a:schemeClr val="bg1"/>
              </a:solidFill>
              <a:latin typeface="Propisi" pitchFamily="2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85720" y="4071942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51520" y="4437112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51520" y="1700808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51520" y="1988840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51520" y="2924944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51520" y="3212976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Управляющая кнопка: возврат 17">
            <a:hlinkClick r:id="rId3" action="ppaction://hlinksldjump" highlightClick="1"/>
          </p:cNvPr>
          <p:cNvSpPr/>
          <p:nvPr/>
        </p:nvSpPr>
        <p:spPr>
          <a:xfrm>
            <a:off x="7740352" y="5733256"/>
            <a:ext cx="1008112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Загадка</a:t>
            </a:r>
            <a:endParaRPr lang="ru-RU" dirty="0"/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i="1" dirty="0" smtClean="0"/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r>
              <a:rPr lang="ru-RU" i="1" dirty="0" smtClean="0"/>
              <a:t>Сердитый недотрога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Живет в глуши лесной.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Иголок очень много,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А нитки ни одной. 	</a:t>
            </a:r>
            <a:endParaRPr lang="ru-RU" dirty="0" smtClean="0"/>
          </a:p>
          <a:p>
            <a:pPr algn="r">
              <a:buNone/>
            </a:pPr>
            <a:r>
              <a:rPr lang="ru-RU" b="1" i="1" dirty="0" smtClean="0"/>
              <a:t>(Ёжик.)</a:t>
            </a:r>
            <a:endParaRPr lang="ru-RU" b="1" dirty="0"/>
          </a:p>
        </p:txBody>
      </p:sp>
      <p:pic>
        <p:nvPicPr>
          <p:cNvPr id="4" name="Рисунок 3" descr="aist-600x834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52120" y="980728"/>
            <a:ext cx="3312368" cy="34148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ОБРАЗОВАНИЕ\Школьная доска\ShkolDoskaPrin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525" y="476250"/>
            <a:ext cx="8362950" cy="504825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ru-RU" dirty="0">
              <a:latin typeface="Ariston" pitchFamily="66" charset="0"/>
            </a:endParaRPr>
          </a:p>
        </p:txBody>
      </p:sp>
      <p:sp>
        <p:nvSpPr>
          <p:cNvPr id="5124" name="Объект 2"/>
          <p:cNvSpPr>
            <a:spLocks noGrp="1"/>
          </p:cNvSpPr>
          <p:nvPr>
            <p:ph idx="1"/>
          </p:nvPr>
        </p:nvSpPr>
        <p:spPr>
          <a:xfrm>
            <a:off x="468313" y="1196975"/>
            <a:ext cx="8218487" cy="5184775"/>
          </a:xfrm>
        </p:spPr>
        <p:txBody>
          <a:bodyPr/>
          <a:lstStyle/>
          <a:p>
            <a:pPr>
              <a:buNone/>
            </a:pP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Ё  </a:t>
            </a:r>
            <a:r>
              <a:rPr lang="ru-RU" sz="6600" dirty="0" err="1" smtClean="0">
                <a:solidFill>
                  <a:schemeClr val="bg1"/>
                </a:solidFill>
                <a:latin typeface="Propisi" pitchFamily="2" charset="0"/>
              </a:rPr>
              <a:t>ё</a:t>
            </a: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  Ёл  </a:t>
            </a:r>
          </a:p>
          <a:p>
            <a:pPr>
              <a:buNone/>
            </a:pP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ёж  ёжик  </a:t>
            </a:r>
          </a:p>
          <a:p>
            <a:pPr marL="0" indent="179388">
              <a:buNone/>
            </a:pP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Маленький ёжик свернулся в клубок.</a:t>
            </a:r>
            <a:endParaRPr lang="ru-RU" sz="6600" dirty="0">
              <a:solidFill>
                <a:schemeClr val="bg1"/>
              </a:solidFill>
              <a:latin typeface="Propisi" pitchFamily="2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23528" y="4077072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51520" y="4437112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51520" y="1700808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51520" y="1988840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51520" y="2924944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51520" y="3212976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Управляющая кнопка: возврат 17">
            <a:hlinkClick r:id="rId3" action="ppaction://hlinksldjump" highlightClick="1"/>
          </p:cNvPr>
          <p:cNvSpPr/>
          <p:nvPr/>
        </p:nvSpPr>
        <p:spPr>
          <a:xfrm>
            <a:off x="7740352" y="5733256"/>
            <a:ext cx="1008112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51520" y="5085184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23528" y="5445224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:\ProPowerPoint\Шаблоны\ОБРАЗОВАНИЕ\Школьная доска\ShkoldoskaPrint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Загадка</a:t>
            </a:r>
            <a:endParaRPr lang="ru-RU" dirty="0"/>
          </a:p>
        </p:txBody>
      </p:sp>
      <p:sp>
        <p:nvSpPr>
          <p:cNvPr id="614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i="1" dirty="0" smtClean="0"/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r>
              <a:rPr lang="ru-RU" i="1" dirty="0" smtClean="0"/>
              <a:t>Сладкий яблок аромат 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Заманил ту птицу в сад. 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Перья светятся огнём, 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И светло вокруг, как днём.</a:t>
            </a:r>
            <a:endParaRPr lang="ru-RU" dirty="0" smtClean="0"/>
          </a:p>
          <a:p>
            <a:pPr algn="r">
              <a:buNone/>
            </a:pPr>
            <a:r>
              <a:rPr lang="ru-RU" b="1" i="1" dirty="0" smtClean="0"/>
              <a:t>(Жар-птица.)</a:t>
            </a:r>
            <a:endParaRPr lang="ru-RU" b="1" dirty="0" smtClean="0"/>
          </a:p>
        </p:txBody>
      </p:sp>
      <p:pic>
        <p:nvPicPr>
          <p:cNvPr id="5" name="Рисунок 4" descr="239256-Dayan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444208" y="980728"/>
            <a:ext cx="2399143" cy="3384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ОБРАЗОВАНИЕ\Школьная доска\ShkolDoskaPrin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525" y="476250"/>
            <a:ext cx="8362950" cy="504825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ru-RU" dirty="0">
              <a:latin typeface="Ariston" pitchFamily="66" charset="0"/>
            </a:endParaRPr>
          </a:p>
        </p:txBody>
      </p:sp>
      <p:sp>
        <p:nvSpPr>
          <p:cNvPr id="5124" name="Объект 2"/>
          <p:cNvSpPr>
            <a:spLocks noGrp="1"/>
          </p:cNvSpPr>
          <p:nvPr>
            <p:ph idx="1"/>
          </p:nvPr>
        </p:nvSpPr>
        <p:spPr>
          <a:xfrm>
            <a:off x="468313" y="1196975"/>
            <a:ext cx="8218487" cy="5184775"/>
          </a:xfrm>
        </p:spPr>
        <p:txBody>
          <a:bodyPr/>
          <a:lstStyle/>
          <a:p>
            <a:pPr>
              <a:buNone/>
            </a:pP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  <a:cs typeface="Raavi" pitchFamily="34" charset="0"/>
              </a:rPr>
              <a:t>Ж  </a:t>
            </a:r>
            <a:r>
              <a:rPr lang="ru-RU" sz="6600" dirty="0" err="1" smtClean="0">
                <a:solidFill>
                  <a:schemeClr val="bg1"/>
                </a:solidFill>
                <a:latin typeface="Propisi" pitchFamily="2" charset="0"/>
                <a:cs typeface="Raavi" pitchFamily="34" charset="0"/>
              </a:rPr>
              <a:t>ж</a:t>
            </a: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  <a:cs typeface="Raavi" pitchFamily="34" charset="0"/>
              </a:rPr>
              <a:t>  </a:t>
            </a:r>
            <a:r>
              <a:rPr lang="ru-RU" sz="6600" dirty="0" err="1" smtClean="0">
                <a:solidFill>
                  <a:schemeClr val="bg1"/>
                </a:solidFill>
                <a:latin typeface="Propisi" pitchFamily="2" charset="0"/>
                <a:cs typeface="Raavi" pitchFamily="34" charset="0"/>
              </a:rPr>
              <a:t>Жа</a:t>
            </a: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  <a:cs typeface="Raavi" pitchFamily="34" charset="0"/>
              </a:rPr>
              <a:t>  </a:t>
            </a:r>
            <a:r>
              <a:rPr lang="ru-RU" sz="6600" dirty="0" err="1" smtClean="0">
                <a:solidFill>
                  <a:schemeClr val="bg1"/>
                </a:solidFill>
                <a:latin typeface="Propisi" pitchFamily="2" charset="0"/>
                <a:cs typeface="Raavi" pitchFamily="34" charset="0"/>
              </a:rPr>
              <a:t>жм</a:t>
            </a: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  <a:cs typeface="Raavi" pitchFamily="34" charset="0"/>
              </a:rPr>
              <a:t> </a:t>
            </a:r>
          </a:p>
          <a:p>
            <a:pPr>
              <a:buNone/>
            </a:pP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  <a:cs typeface="Raavi" pitchFamily="34" charset="0"/>
              </a:rPr>
              <a:t>жарко жук </a:t>
            </a:r>
          </a:p>
          <a:p>
            <a:pPr>
              <a:buNone/>
            </a:pP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  <a:cs typeface="Raavi" pitchFamily="34" charset="0"/>
              </a:rPr>
              <a:t>Сказочная Жар-птица.</a:t>
            </a:r>
            <a:endParaRPr lang="ru-RU" sz="6600" dirty="0">
              <a:solidFill>
                <a:schemeClr val="bg1"/>
              </a:solidFill>
              <a:latin typeface="Propisi" pitchFamily="2" charset="0"/>
              <a:cs typeface="Raavi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51520" y="4077072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51520" y="4437112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51520" y="1700808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51520" y="1988840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51520" y="2924944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51520" y="3212976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Управляющая кнопка: возврат 17">
            <a:hlinkClick r:id="rId3" action="ppaction://hlinksldjump" highlightClick="1"/>
          </p:cNvPr>
          <p:cNvSpPr/>
          <p:nvPr/>
        </p:nvSpPr>
        <p:spPr>
          <a:xfrm>
            <a:off x="7740352" y="5733256"/>
            <a:ext cx="1008112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51520" y="5085184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23528" y="5445224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Загадка</a:t>
            </a:r>
            <a:endParaRPr lang="ru-RU" dirty="0"/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i="1" dirty="0" smtClean="0"/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r>
              <a:rPr lang="ru-RU" i="1" dirty="0" smtClean="0"/>
              <a:t>Что это за зверь лесной, 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Встал, как столбик, 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под сосной, 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И стоит среди травы, 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Уши больше головы? </a:t>
            </a:r>
            <a:endParaRPr lang="ru-RU" dirty="0" smtClean="0"/>
          </a:p>
          <a:p>
            <a:pPr algn="r">
              <a:buNone/>
            </a:pPr>
            <a:r>
              <a:rPr lang="ru-RU" b="1" i="1" dirty="0" smtClean="0"/>
              <a:t>(Заяц.)</a:t>
            </a:r>
            <a:endParaRPr lang="ru-RU" b="1" dirty="0"/>
          </a:p>
        </p:txBody>
      </p:sp>
      <p:pic>
        <p:nvPicPr>
          <p:cNvPr id="4" name="Рисунок 3" descr="aist-600x83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831632" y="1700808"/>
            <a:ext cx="3312368" cy="28538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dirty="0" smtClean="0">
                <a:latin typeface="Propisi" pitchFamily="2" charset="0"/>
                <a:hlinkClick r:id="rId2" action="ppaction://hlinksldjump"/>
              </a:rPr>
              <a:t>Урок № 1</a:t>
            </a:r>
            <a:r>
              <a:rPr lang="ru-RU" sz="2800" dirty="0" smtClean="0">
                <a:latin typeface="Propisi" pitchFamily="2" charset="0"/>
              </a:rPr>
              <a:t>              </a:t>
            </a:r>
            <a:r>
              <a:rPr lang="ru-RU" sz="2800" dirty="0" smtClean="0">
                <a:latin typeface="Propisi" pitchFamily="2" charset="0"/>
                <a:hlinkClick r:id="rId3" action="ppaction://hlinksldjump"/>
              </a:rPr>
              <a:t>Урок № 12</a:t>
            </a:r>
            <a:r>
              <a:rPr lang="ru-RU" sz="2800" dirty="0" smtClean="0">
                <a:latin typeface="Propisi" pitchFamily="2" charset="0"/>
              </a:rPr>
              <a:t>                 </a:t>
            </a:r>
            <a:r>
              <a:rPr lang="ru-RU" sz="2800" dirty="0" smtClean="0">
                <a:latin typeface="Propisi" pitchFamily="2" charset="0"/>
                <a:hlinkClick r:id="rId4" action="ppaction://hlinksldjump"/>
              </a:rPr>
              <a:t>Урок № 23</a:t>
            </a:r>
            <a:endParaRPr lang="ru-RU" sz="2800" dirty="0" smtClean="0">
              <a:latin typeface="Propisi" pitchFamily="2" charset="0"/>
            </a:endParaRPr>
          </a:p>
          <a:p>
            <a:pPr>
              <a:buNone/>
            </a:pPr>
            <a:r>
              <a:rPr lang="ru-RU" sz="2800" dirty="0" smtClean="0">
                <a:latin typeface="Propisi" pitchFamily="2" charset="0"/>
                <a:hlinkClick r:id="rId5" action="ppaction://hlinksldjump"/>
              </a:rPr>
              <a:t>Урок № 2</a:t>
            </a:r>
            <a:r>
              <a:rPr lang="ru-RU" sz="2800" dirty="0" smtClean="0">
                <a:latin typeface="Propisi" pitchFamily="2" charset="0"/>
              </a:rPr>
              <a:t>              </a:t>
            </a:r>
            <a:r>
              <a:rPr lang="ru-RU" sz="2800" dirty="0" smtClean="0">
                <a:latin typeface="Propisi" pitchFamily="2" charset="0"/>
                <a:hlinkClick r:id="rId6" action="ppaction://hlinksldjump"/>
              </a:rPr>
              <a:t>Урок № 13</a:t>
            </a:r>
            <a:r>
              <a:rPr lang="ru-RU" sz="2800" dirty="0" smtClean="0">
                <a:latin typeface="Propisi" pitchFamily="2" charset="0"/>
              </a:rPr>
              <a:t>                 </a:t>
            </a:r>
            <a:r>
              <a:rPr lang="ru-RU" sz="2800" dirty="0" smtClean="0">
                <a:latin typeface="Propisi" pitchFamily="2" charset="0"/>
                <a:hlinkClick r:id="rId7" action="ppaction://hlinksldjump"/>
              </a:rPr>
              <a:t>Урок № 24</a:t>
            </a:r>
            <a:endParaRPr lang="ru-RU" sz="2800" dirty="0" smtClean="0">
              <a:latin typeface="Propisi" pitchFamily="2" charset="0"/>
            </a:endParaRPr>
          </a:p>
          <a:p>
            <a:pPr>
              <a:buNone/>
            </a:pPr>
            <a:r>
              <a:rPr lang="ru-RU" sz="2800" dirty="0" smtClean="0">
                <a:latin typeface="Propisi" pitchFamily="2" charset="0"/>
                <a:hlinkClick r:id="rId8" action="ppaction://hlinksldjump"/>
              </a:rPr>
              <a:t>Урок № 3</a:t>
            </a:r>
            <a:r>
              <a:rPr lang="ru-RU" sz="2800" dirty="0" smtClean="0">
                <a:latin typeface="Propisi" pitchFamily="2" charset="0"/>
              </a:rPr>
              <a:t>              </a:t>
            </a:r>
            <a:r>
              <a:rPr lang="ru-RU" sz="2800" dirty="0" smtClean="0">
                <a:latin typeface="Propisi" pitchFamily="2" charset="0"/>
                <a:hlinkClick r:id="rId9" action="ppaction://hlinksldjump"/>
              </a:rPr>
              <a:t>Урок № 14</a:t>
            </a:r>
            <a:r>
              <a:rPr lang="ru-RU" sz="2800" dirty="0" smtClean="0">
                <a:latin typeface="Propisi" pitchFamily="2" charset="0"/>
              </a:rPr>
              <a:t>                 </a:t>
            </a:r>
            <a:r>
              <a:rPr lang="ru-RU" sz="2800" dirty="0" smtClean="0">
                <a:latin typeface="Propisi" pitchFamily="2" charset="0"/>
                <a:hlinkClick r:id="rId10" action="ppaction://hlinksldjump"/>
              </a:rPr>
              <a:t>Урок № 25</a:t>
            </a:r>
            <a:endParaRPr lang="ru-RU" sz="2800" dirty="0" smtClean="0">
              <a:latin typeface="Propisi" pitchFamily="2" charset="0"/>
            </a:endParaRPr>
          </a:p>
          <a:p>
            <a:pPr>
              <a:buNone/>
            </a:pPr>
            <a:r>
              <a:rPr lang="ru-RU" sz="2800" dirty="0" smtClean="0">
                <a:latin typeface="Propisi" pitchFamily="2" charset="0"/>
                <a:hlinkClick r:id="rId11" action="ppaction://hlinksldjump"/>
              </a:rPr>
              <a:t>Урок № 4</a:t>
            </a:r>
            <a:r>
              <a:rPr lang="ru-RU" sz="2800" dirty="0" smtClean="0">
                <a:latin typeface="Propisi" pitchFamily="2" charset="0"/>
              </a:rPr>
              <a:t>              </a:t>
            </a:r>
            <a:r>
              <a:rPr lang="ru-RU" sz="2800" dirty="0" smtClean="0">
                <a:latin typeface="Propisi" pitchFamily="2" charset="0"/>
                <a:hlinkClick r:id="rId12" action="ppaction://hlinksldjump"/>
              </a:rPr>
              <a:t>Урок № 15 </a:t>
            </a:r>
            <a:r>
              <a:rPr lang="ru-RU" sz="2800" dirty="0" smtClean="0">
                <a:latin typeface="Propisi" pitchFamily="2" charset="0"/>
              </a:rPr>
              <a:t>                </a:t>
            </a:r>
            <a:r>
              <a:rPr lang="ru-RU" sz="2800" dirty="0" smtClean="0">
                <a:latin typeface="Propisi" pitchFamily="2" charset="0"/>
                <a:hlinkClick r:id="rId13" action="ppaction://hlinksldjump"/>
              </a:rPr>
              <a:t>Урок № 26</a:t>
            </a:r>
            <a:endParaRPr lang="ru-RU" sz="2800" dirty="0" smtClean="0">
              <a:latin typeface="Propisi" pitchFamily="2" charset="0"/>
            </a:endParaRPr>
          </a:p>
          <a:p>
            <a:pPr>
              <a:buNone/>
            </a:pPr>
            <a:r>
              <a:rPr lang="ru-RU" sz="2800" dirty="0" smtClean="0">
                <a:latin typeface="Propisi" pitchFamily="2" charset="0"/>
                <a:hlinkClick r:id="rId14" action="ppaction://hlinksldjump"/>
              </a:rPr>
              <a:t>Урок № 5</a:t>
            </a:r>
            <a:r>
              <a:rPr lang="ru-RU" sz="2800" dirty="0" smtClean="0">
                <a:latin typeface="Propisi" pitchFamily="2" charset="0"/>
              </a:rPr>
              <a:t>              </a:t>
            </a:r>
            <a:r>
              <a:rPr lang="ru-RU" sz="2800" dirty="0" smtClean="0">
                <a:latin typeface="Propisi" pitchFamily="2" charset="0"/>
                <a:hlinkClick r:id="rId15" action="ppaction://hlinksldjump"/>
              </a:rPr>
              <a:t>Урок № 16</a:t>
            </a:r>
            <a:r>
              <a:rPr lang="ru-RU" sz="2800" dirty="0" smtClean="0">
                <a:latin typeface="Propisi" pitchFamily="2" charset="0"/>
              </a:rPr>
              <a:t>                 </a:t>
            </a:r>
            <a:r>
              <a:rPr lang="ru-RU" sz="2800" dirty="0" smtClean="0">
                <a:latin typeface="Propisi" pitchFamily="2" charset="0"/>
                <a:hlinkClick r:id="rId16" action="ppaction://hlinksldjump"/>
              </a:rPr>
              <a:t>Урок № 27</a:t>
            </a:r>
            <a:endParaRPr lang="ru-RU" sz="2800" dirty="0" smtClean="0">
              <a:latin typeface="Propisi" pitchFamily="2" charset="0"/>
            </a:endParaRPr>
          </a:p>
          <a:p>
            <a:pPr>
              <a:buNone/>
            </a:pPr>
            <a:r>
              <a:rPr lang="ru-RU" sz="2800" dirty="0" smtClean="0">
                <a:latin typeface="Propisi" pitchFamily="2" charset="0"/>
                <a:hlinkClick r:id="rId17" action="ppaction://hlinksldjump"/>
              </a:rPr>
              <a:t>Урок № 6</a:t>
            </a:r>
            <a:r>
              <a:rPr lang="ru-RU" sz="2800" dirty="0" smtClean="0">
                <a:latin typeface="Propisi" pitchFamily="2" charset="0"/>
              </a:rPr>
              <a:t>              </a:t>
            </a:r>
            <a:r>
              <a:rPr lang="ru-RU" sz="2800" dirty="0" smtClean="0">
                <a:latin typeface="Propisi" pitchFamily="2" charset="0"/>
                <a:hlinkClick r:id="rId18" action="ppaction://hlinksldjump"/>
              </a:rPr>
              <a:t>Урок № 17</a:t>
            </a:r>
            <a:r>
              <a:rPr lang="ru-RU" sz="2800" dirty="0" smtClean="0">
                <a:latin typeface="Propisi" pitchFamily="2" charset="0"/>
              </a:rPr>
              <a:t>                 </a:t>
            </a:r>
            <a:r>
              <a:rPr lang="ru-RU" sz="2800" dirty="0" smtClean="0">
                <a:latin typeface="Propisi" pitchFamily="2" charset="0"/>
                <a:hlinkClick r:id="rId19" action="ppaction://hlinksldjump"/>
              </a:rPr>
              <a:t>Урок № 28</a:t>
            </a:r>
            <a:endParaRPr lang="ru-RU" sz="2800" dirty="0" smtClean="0">
              <a:latin typeface="Propisi" pitchFamily="2" charset="0"/>
            </a:endParaRPr>
          </a:p>
          <a:p>
            <a:pPr>
              <a:buNone/>
            </a:pPr>
            <a:r>
              <a:rPr lang="ru-RU" sz="2800" dirty="0" smtClean="0">
                <a:latin typeface="Propisi" pitchFamily="2" charset="0"/>
                <a:hlinkClick r:id="rId20" action="ppaction://hlinksldjump"/>
              </a:rPr>
              <a:t>Урок № 7</a:t>
            </a:r>
            <a:r>
              <a:rPr lang="ru-RU" sz="2800" dirty="0" smtClean="0">
                <a:latin typeface="Propisi" pitchFamily="2" charset="0"/>
              </a:rPr>
              <a:t>              </a:t>
            </a:r>
            <a:r>
              <a:rPr lang="ru-RU" sz="2800" dirty="0" smtClean="0">
                <a:latin typeface="Propisi" pitchFamily="2" charset="0"/>
                <a:hlinkClick r:id="rId21" action="ppaction://hlinksldjump"/>
              </a:rPr>
              <a:t>Урок № 18</a:t>
            </a:r>
            <a:r>
              <a:rPr lang="ru-RU" sz="2800" dirty="0" smtClean="0">
                <a:latin typeface="Propisi" pitchFamily="2" charset="0"/>
              </a:rPr>
              <a:t>                 </a:t>
            </a:r>
            <a:r>
              <a:rPr lang="ru-RU" sz="2800" dirty="0" smtClean="0">
                <a:latin typeface="Propisi" pitchFamily="2" charset="0"/>
                <a:hlinkClick r:id="rId22" action="ppaction://hlinksldjump"/>
              </a:rPr>
              <a:t>Урок № 29</a:t>
            </a:r>
            <a:endParaRPr lang="ru-RU" sz="2800" dirty="0" smtClean="0">
              <a:latin typeface="Propisi" pitchFamily="2" charset="0"/>
            </a:endParaRPr>
          </a:p>
          <a:p>
            <a:pPr>
              <a:buNone/>
            </a:pPr>
            <a:r>
              <a:rPr lang="ru-RU" sz="2800" dirty="0" smtClean="0">
                <a:latin typeface="Propisi" pitchFamily="2" charset="0"/>
                <a:hlinkClick r:id="rId23" action="ppaction://hlinksldjump"/>
              </a:rPr>
              <a:t>Урок № 8</a:t>
            </a:r>
            <a:r>
              <a:rPr lang="ru-RU" sz="2800" dirty="0" smtClean="0">
                <a:latin typeface="Propisi" pitchFamily="2" charset="0"/>
              </a:rPr>
              <a:t>              </a:t>
            </a:r>
            <a:r>
              <a:rPr lang="ru-RU" sz="2800" dirty="0" smtClean="0">
                <a:latin typeface="Propisi" pitchFamily="2" charset="0"/>
                <a:hlinkClick r:id="rId24" action="ppaction://hlinksldjump"/>
              </a:rPr>
              <a:t>Урок № 19</a:t>
            </a:r>
            <a:r>
              <a:rPr lang="ru-RU" sz="2800" dirty="0" smtClean="0">
                <a:latin typeface="Propisi" pitchFamily="2" charset="0"/>
              </a:rPr>
              <a:t>                 </a:t>
            </a:r>
            <a:r>
              <a:rPr lang="ru-RU" sz="2800" dirty="0" smtClean="0">
                <a:latin typeface="Propisi" pitchFamily="2" charset="0"/>
                <a:hlinkClick r:id="rId25" action="ppaction://hlinksldjump"/>
              </a:rPr>
              <a:t>Урок № 30</a:t>
            </a:r>
            <a:endParaRPr lang="ru-RU" sz="2800" dirty="0" smtClean="0">
              <a:latin typeface="Propisi" pitchFamily="2" charset="0"/>
            </a:endParaRPr>
          </a:p>
          <a:p>
            <a:pPr>
              <a:buNone/>
            </a:pPr>
            <a:r>
              <a:rPr lang="ru-RU" sz="2800" dirty="0" smtClean="0">
                <a:latin typeface="Propisi" pitchFamily="2" charset="0"/>
                <a:hlinkClick r:id="rId26" action="ppaction://hlinksldjump"/>
              </a:rPr>
              <a:t>Урок № 9</a:t>
            </a:r>
            <a:r>
              <a:rPr lang="ru-RU" sz="2800" dirty="0" smtClean="0">
                <a:latin typeface="Propisi" pitchFamily="2" charset="0"/>
              </a:rPr>
              <a:t>              </a:t>
            </a:r>
            <a:r>
              <a:rPr lang="ru-RU" sz="2800" dirty="0" smtClean="0">
                <a:latin typeface="Propisi" pitchFamily="2" charset="0"/>
                <a:hlinkClick r:id="rId27" action="ppaction://hlinksldjump"/>
              </a:rPr>
              <a:t>Урок № 20</a:t>
            </a:r>
            <a:r>
              <a:rPr lang="ru-RU" sz="2800" dirty="0" smtClean="0">
                <a:latin typeface="Propisi" pitchFamily="2" charset="0"/>
              </a:rPr>
              <a:t>                  </a:t>
            </a:r>
          </a:p>
          <a:p>
            <a:pPr>
              <a:buNone/>
            </a:pPr>
            <a:r>
              <a:rPr lang="ru-RU" sz="2800" dirty="0" smtClean="0">
                <a:latin typeface="Propisi" pitchFamily="2" charset="0"/>
                <a:hlinkClick r:id="rId28" action="ppaction://hlinksldjump"/>
              </a:rPr>
              <a:t>Урок № 10</a:t>
            </a:r>
            <a:r>
              <a:rPr lang="ru-RU" sz="2800" dirty="0" smtClean="0">
                <a:latin typeface="Propisi" pitchFamily="2" charset="0"/>
              </a:rPr>
              <a:t>             </a:t>
            </a:r>
            <a:r>
              <a:rPr lang="ru-RU" sz="2800" dirty="0" smtClean="0">
                <a:latin typeface="Propisi" pitchFamily="2" charset="0"/>
                <a:hlinkClick r:id="rId29" action="ppaction://hlinksldjump"/>
              </a:rPr>
              <a:t>Урок № 21</a:t>
            </a:r>
            <a:r>
              <a:rPr lang="ru-RU" sz="2800" dirty="0" smtClean="0">
                <a:latin typeface="Propisi" pitchFamily="2" charset="0"/>
              </a:rPr>
              <a:t>                  </a:t>
            </a:r>
          </a:p>
          <a:p>
            <a:pPr>
              <a:buNone/>
            </a:pPr>
            <a:r>
              <a:rPr lang="ru-RU" sz="2800" dirty="0" smtClean="0">
                <a:latin typeface="Propisi" pitchFamily="2" charset="0"/>
                <a:hlinkClick r:id="rId30" action="ppaction://hlinksldjump"/>
              </a:rPr>
              <a:t>Урок № 11 </a:t>
            </a:r>
            <a:r>
              <a:rPr lang="ru-RU" sz="2800" dirty="0" smtClean="0">
                <a:latin typeface="Propisi" pitchFamily="2" charset="0"/>
              </a:rPr>
              <a:t>             </a:t>
            </a:r>
            <a:r>
              <a:rPr lang="ru-RU" sz="2800" dirty="0" smtClean="0">
                <a:latin typeface="Propisi" pitchFamily="2" charset="0"/>
                <a:hlinkClick r:id="rId31" action="ppaction://hlinksldjump"/>
              </a:rPr>
              <a:t>Урок № 22</a:t>
            </a:r>
            <a:endParaRPr lang="ru-RU" sz="2800" dirty="0" smtClean="0">
              <a:latin typeface="Propisi" pitchFamily="2" charset="0"/>
            </a:endParaRPr>
          </a:p>
          <a:p>
            <a:pPr>
              <a:buNone/>
            </a:pPr>
            <a:endParaRPr lang="ru-RU" sz="2800" dirty="0" smtClean="0">
              <a:latin typeface="Propisi" pitchFamily="2" charset="0"/>
            </a:endParaRPr>
          </a:p>
          <a:p>
            <a:pPr>
              <a:buNone/>
            </a:pPr>
            <a:endParaRPr lang="ru-RU" sz="2800" dirty="0" smtClean="0">
              <a:latin typeface="Propisi" pitchFamily="2" charset="0"/>
            </a:endParaRPr>
          </a:p>
          <a:p>
            <a:endParaRPr lang="ru-RU" sz="28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ОБРАЗОВАНИЕ\Школьная доска\ShkolDoskaPrin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525" y="476250"/>
            <a:ext cx="8362950" cy="504825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ru-RU" dirty="0">
              <a:latin typeface="Ariston" pitchFamily="66" charset="0"/>
            </a:endParaRPr>
          </a:p>
        </p:txBody>
      </p:sp>
      <p:sp>
        <p:nvSpPr>
          <p:cNvPr id="5124" name="Объект 2"/>
          <p:cNvSpPr>
            <a:spLocks noGrp="1"/>
          </p:cNvSpPr>
          <p:nvPr>
            <p:ph idx="1"/>
          </p:nvPr>
        </p:nvSpPr>
        <p:spPr>
          <a:xfrm>
            <a:off x="468313" y="1196975"/>
            <a:ext cx="8218487" cy="5184775"/>
          </a:xfrm>
        </p:spPr>
        <p:txBody>
          <a:bodyPr/>
          <a:lstStyle/>
          <a:p>
            <a:pPr>
              <a:buNone/>
            </a:pP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З  </a:t>
            </a:r>
            <a:r>
              <a:rPr lang="ru-RU" sz="6600" dirty="0" err="1" smtClean="0">
                <a:solidFill>
                  <a:schemeClr val="bg1"/>
                </a:solidFill>
                <a:latin typeface="Propisi" pitchFamily="2" charset="0"/>
              </a:rPr>
              <a:t>з</a:t>
            </a: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  За  </a:t>
            </a:r>
            <a:r>
              <a:rPr lang="ru-RU" sz="6600" dirty="0" err="1" smtClean="0">
                <a:solidFill>
                  <a:schemeClr val="bg1"/>
                </a:solidFill>
                <a:latin typeface="Propisi" pitchFamily="2" charset="0"/>
              </a:rPr>
              <a:t>зл</a:t>
            </a:r>
            <a:endParaRPr lang="ru-RU" sz="6600" dirty="0" smtClean="0">
              <a:solidFill>
                <a:schemeClr val="bg1"/>
              </a:solidFill>
              <a:latin typeface="Propisi" pitchFamily="2" charset="0"/>
            </a:endParaRPr>
          </a:p>
          <a:p>
            <a:pPr>
              <a:buNone/>
            </a:pP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заяц  зебра </a:t>
            </a:r>
          </a:p>
          <a:p>
            <a:pPr>
              <a:buNone/>
            </a:pP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У зайца длинные уши.</a:t>
            </a:r>
            <a:endParaRPr lang="ru-RU" sz="6600" dirty="0">
              <a:solidFill>
                <a:schemeClr val="bg1"/>
              </a:solidFill>
              <a:latin typeface="Propisi" pitchFamily="2" charset="0"/>
              <a:cs typeface="Raavi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51520" y="4077072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51520" y="4437112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51520" y="1700808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51520" y="1988840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51520" y="2924944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51520" y="3212976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Управляющая кнопка: возврат 17">
            <a:hlinkClick r:id="rId3" action="ppaction://hlinksldjump" highlightClick="1"/>
          </p:cNvPr>
          <p:cNvSpPr/>
          <p:nvPr/>
        </p:nvSpPr>
        <p:spPr>
          <a:xfrm>
            <a:off x="7740352" y="5733256"/>
            <a:ext cx="1008112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51520" y="5085184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23528" y="5445224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:\ProPowerPoint\Шаблоны\ОБРАЗОВАНИЕ\Школьная доска\ShkoldoskaPrint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Загадка</a:t>
            </a:r>
            <a:endParaRPr lang="ru-RU" dirty="0"/>
          </a:p>
        </p:txBody>
      </p:sp>
      <p:sp>
        <p:nvSpPr>
          <p:cNvPr id="614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i="1" dirty="0" smtClean="0"/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r>
              <a:rPr lang="ru-RU" i="1" dirty="0" smtClean="0"/>
              <a:t>Кудри в речку опустила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И о чем-то загрустила,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А о чем она грустит,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Никому не говорит. </a:t>
            </a:r>
            <a:endParaRPr lang="ru-RU" dirty="0" smtClean="0"/>
          </a:p>
          <a:p>
            <a:pPr algn="r">
              <a:buNone/>
            </a:pPr>
            <a:r>
              <a:rPr lang="ru-RU" b="1" i="1" dirty="0" smtClean="0"/>
              <a:t>(Ива.)</a:t>
            </a:r>
            <a:endParaRPr lang="ru-RU" b="1" dirty="0" smtClean="0"/>
          </a:p>
        </p:txBody>
      </p:sp>
      <p:pic>
        <p:nvPicPr>
          <p:cNvPr id="5" name="Рисунок 4" descr="239256-Dayan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23566" y="1628801"/>
            <a:ext cx="3264363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ОБРАЗОВАНИЕ\Школьная доска\ShkolDoskaPrin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525" y="476250"/>
            <a:ext cx="8362950" cy="504825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ru-RU" dirty="0">
              <a:latin typeface="Ariston" pitchFamily="66" charset="0"/>
            </a:endParaRPr>
          </a:p>
        </p:txBody>
      </p:sp>
      <p:sp>
        <p:nvSpPr>
          <p:cNvPr id="5124" name="Объект 2"/>
          <p:cNvSpPr>
            <a:spLocks noGrp="1"/>
          </p:cNvSpPr>
          <p:nvPr>
            <p:ph idx="1"/>
          </p:nvPr>
        </p:nvSpPr>
        <p:spPr>
          <a:xfrm>
            <a:off x="468313" y="1196975"/>
            <a:ext cx="8218487" cy="5184775"/>
          </a:xfrm>
        </p:spPr>
        <p:txBody>
          <a:bodyPr/>
          <a:lstStyle/>
          <a:p>
            <a:pPr>
              <a:buNone/>
            </a:pP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И  </a:t>
            </a:r>
            <a:r>
              <a:rPr lang="ru-RU" sz="6600" dirty="0" err="1" smtClean="0">
                <a:solidFill>
                  <a:schemeClr val="bg1"/>
                </a:solidFill>
                <a:latin typeface="Propisi" pitchFamily="2" charset="0"/>
              </a:rPr>
              <a:t>и</a:t>
            </a: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   Ир   ил </a:t>
            </a:r>
          </a:p>
          <a:p>
            <a:pPr>
              <a:buNone/>
            </a:pP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ива  Ира</a:t>
            </a:r>
          </a:p>
          <a:p>
            <a:pPr marL="0" indent="360363">
              <a:buNone/>
            </a:pP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Раскинула кудри плакучая ива.</a:t>
            </a:r>
            <a:endParaRPr lang="ru-RU" sz="6600" dirty="0">
              <a:solidFill>
                <a:schemeClr val="bg1"/>
              </a:solidFill>
              <a:latin typeface="Propisi" pitchFamily="2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51520" y="4077072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51520" y="4437112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51520" y="1700808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51520" y="1988840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51520" y="2924944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51520" y="3212976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Управляющая кнопка: возврат 17">
            <a:hlinkClick r:id="rId3" action="ppaction://hlinksldjump" highlightClick="1"/>
          </p:cNvPr>
          <p:cNvSpPr/>
          <p:nvPr/>
        </p:nvSpPr>
        <p:spPr>
          <a:xfrm>
            <a:off x="7740352" y="5733256"/>
            <a:ext cx="1008112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51520" y="5085184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23528" y="5445224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Загадка</a:t>
            </a:r>
            <a:endParaRPr lang="ru-RU" dirty="0"/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sz="3600" i="1" dirty="0" smtClean="0"/>
          </a:p>
          <a:p>
            <a:pPr>
              <a:buNone/>
            </a:pPr>
            <a:r>
              <a:rPr lang="ru-RU" sz="3600" i="1" dirty="0" smtClean="0"/>
              <a:t>Не куст, а с листочками,</a:t>
            </a:r>
            <a:endParaRPr lang="ru-RU" sz="3600" dirty="0" smtClean="0"/>
          </a:p>
          <a:p>
            <a:pPr>
              <a:buNone/>
            </a:pPr>
            <a:r>
              <a:rPr lang="ru-RU" sz="3600" i="1" dirty="0" smtClean="0"/>
              <a:t>Не рубашка, а сшита,</a:t>
            </a:r>
            <a:endParaRPr lang="ru-RU" sz="3600" dirty="0" smtClean="0"/>
          </a:p>
          <a:p>
            <a:pPr>
              <a:buNone/>
            </a:pPr>
            <a:r>
              <a:rPr lang="ru-RU" sz="3600" i="1" dirty="0" smtClean="0"/>
              <a:t>Не человек, а рассказывает.</a:t>
            </a:r>
            <a:endParaRPr lang="ru-RU" sz="3600" dirty="0" smtClean="0"/>
          </a:p>
          <a:p>
            <a:pPr algn="r">
              <a:buNone/>
            </a:pPr>
            <a:r>
              <a:rPr lang="ru-RU" sz="3600" b="1" i="1" dirty="0" smtClean="0"/>
              <a:t>(Книга.)</a:t>
            </a:r>
            <a:endParaRPr lang="ru-RU" sz="3600" b="1" dirty="0"/>
          </a:p>
        </p:txBody>
      </p:sp>
      <p:pic>
        <p:nvPicPr>
          <p:cNvPr id="4" name="Рисунок 3" descr="aist-600x834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39752" y="3861048"/>
            <a:ext cx="4536504" cy="24217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ОБРАЗОВАНИЕ\Школьная доска\ShkolDoskaPrin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525" y="476250"/>
            <a:ext cx="8362950" cy="504825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ru-RU" dirty="0">
              <a:latin typeface="Ariston" pitchFamily="66" charset="0"/>
            </a:endParaRPr>
          </a:p>
        </p:txBody>
      </p:sp>
      <p:sp>
        <p:nvSpPr>
          <p:cNvPr id="5124" name="Объект 2"/>
          <p:cNvSpPr>
            <a:spLocks noGrp="1"/>
          </p:cNvSpPr>
          <p:nvPr>
            <p:ph idx="1"/>
          </p:nvPr>
        </p:nvSpPr>
        <p:spPr>
          <a:xfrm>
            <a:off x="468313" y="1196975"/>
            <a:ext cx="8218487" cy="5184775"/>
          </a:xfrm>
        </p:spPr>
        <p:txBody>
          <a:bodyPr/>
          <a:lstStyle/>
          <a:p>
            <a:pPr>
              <a:buNone/>
            </a:pP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К   </a:t>
            </a:r>
            <a:r>
              <a:rPr lang="ru-RU" sz="6600" dirty="0" err="1" smtClean="0">
                <a:solidFill>
                  <a:schemeClr val="bg1"/>
                </a:solidFill>
                <a:latin typeface="Propisi" pitchFamily="2" charset="0"/>
              </a:rPr>
              <a:t>к</a:t>
            </a: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   </a:t>
            </a:r>
            <a:r>
              <a:rPr lang="ru-RU" sz="6600" dirty="0" err="1" smtClean="0">
                <a:solidFill>
                  <a:schemeClr val="bg1"/>
                </a:solidFill>
                <a:latin typeface="Propisi" pitchFamily="2" charset="0"/>
              </a:rPr>
              <a:t>Ка</a:t>
            </a: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   </a:t>
            </a:r>
            <a:r>
              <a:rPr lang="ru-RU" sz="6600" dirty="0" err="1" smtClean="0">
                <a:solidFill>
                  <a:schemeClr val="bg1"/>
                </a:solidFill>
                <a:latin typeface="Propisi" pitchFamily="2" charset="0"/>
              </a:rPr>
              <a:t>кл</a:t>
            </a: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  </a:t>
            </a:r>
          </a:p>
          <a:p>
            <a:pPr>
              <a:buNone/>
            </a:pP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книга  карандаш</a:t>
            </a:r>
          </a:p>
          <a:p>
            <a:pPr>
              <a:buNone/>
            </a:pP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Катя читает книгу.</a:t>
            </a:r>
            <a:endParaRPr lang="ru-RU" sz="6600" dirty="0">
              <a:solidFill>
                <a:schemeClr val="bg1"/>
              </a:solidFill>
              <a:latin typeface="Propisi" pitchFamily="2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51520" y="4077072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51520" y="4437112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51520" y="1700808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51520" y="1988840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51520" y="2924944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51520" y="3212976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Управляющая кнопка: возврат 17">
            <a:hlinkClick r:id="rId3" action="ppaction://hlinksldjump" highlightClick="1"/>
          </p:cNvPr>
          <p:cNvSpPr/>
          <p:nvPr/>
        </p:nvSpPr>
        <p:spPr>
          <a:xfrm>
            <a:off x="7740352" y="5733256"/>
            <a:ext cx="1008112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51520" y="5085184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23528" y="5445224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:\ProPowerPoint\Шаблоны\ОБРАЗОВАНИЕ\Школьная доска\ShkoldoskaPrint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Загадка</a:t>
            </a:r>
            <a:endParaRPr lang="ru-RU" dirty="0"/>
          </a:p>
        </p:txBody>
      </p:sp>
      <p:sp>
        <p:nvSpPr>
          <p:cNvPr id="614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i="1" dirty="0" smtClean="0"/>
          </a:p>
          <a:p>
            <a:pPr>
              <a:buNone/>
            </a:pPr>
            <a:endParaRPr lang="ru-RU" i="1" dirty="0" smtClean="0"/>
          </a:p>
          <a:p>
            <a:pPr marL="0" indent="0">
              <a:buNone/>
            </a:pPr>
            <a:r>
              <a:rPr lang="ru-RU" dirty="0" smtClean="0"/>
              <a:t>Летом, в болоте, </a:t>
            </a:r>
          </a:p>
          <a:p>
            <a:pPr marL="0" indent="0">
              <a:buNone/>
            </a:pPr>
            <a:r>
              <a:rPr lang="ru-RU" dirty="0" smtClean="0"/>
              <a:t>вы её найдёте. </a:t>
            </a:r>
            <a:br>
              <a:rPr lang="ru-RU" dirty="0" smtClean="0"/>
            </a:br>
            <a:r>
              <a:rPr lang="ru-RU" dirty="0" smtClean="0"/>
              <a:t>Зелёная квакушка. </a:t>
            </a:r>
          </a:p>
          <a:p>
            <a:pPr marL="0" indent="0">
              <a:buNone/>
            </a:pPr>
            <a:r>
              <a:rPr lang="ru-RU" dirty="0" smtClean="0"/>
              <a:t>Кто это?</a:t>
            </a:r>
          </a:p>
          <a:p>
            <a:pPr marL="0" indent="0" algn="r">
              <a:buNone/>
            </a:pPr>
            <a:r>
              <a:rPr lang="ru-RU" b="1" i="1" dirty="0" smtClean="0"/>
              <a:t>(Лягушка.)</a:t>
            </a:r>
            <a:endParaRPr lang="ru-RU" b="1" dirty="0" smtClean="0"/>
          </a:p>
        </p:txBody>
      </p:sp>
      <p:pic>
        <p:nvPicPr>
          <p:cNvPr id="5" name="Рисунок 4" descr="239256-Dayan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860031" y="1556792"/>
            <a:ext cx="3744415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ОБРАЗОВАНИЕ\Школьная доска\ShkolDoskaPrin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525" y="476250"/>
            <a:ext cx="8362950" cy="504825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ru-RU" dirty="0">
              <a:latin typeface="Ariston" pitchFamily="66" charset="0"/>
            </a:endParaRPr>
          </a:p>
        </p:txBody>
      </p:sp>
      <p:sp>
        <p:nvSpPr>
          <p:cNvPr id="5124" name="Объект 2"/>
          <p:cNvSpPr>
            <a:spLocks noGrp="1"/>
          </p:cNvSpPr>
          <p:nvPr>
            <p:ph idx="1"/>
          </p:nvPr>
        </p:nvSpPr>
        <p:spPr>
          <a:xfrm>
            <a:off x="468313" y="1196975"/>
            <a:ext cx="8218487" cy="5184775"/>
          </a:xfrm>
        </p:spPr>
        <p:txBody>
          <a:bodyPr/>
          <a:lstStyle/>
          <a:p>
            <a:pPr>
              <a:buNone/>
            </a:pP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Л  </a:t>
            </a:r>
            <a:r>
              <a:rPr lang="ru-RU" sz="6600" dirty="0" err="1" smtClean="0">
                <a:solidFill>
                  <a:schemeClr val="bg1"/>
                </a:solidFill>
                <a:latin typeface="Propisi" pitchFamily="2" charset="0"/>
              </a:rPr>
              <a:t>л</a:t>
            </a: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  Лу  </a:t>
            </a:r>
            <a:r>
              <a:rPr lang="ru-RU" sz="6600" dirty="0" err="1" smtClean="0">
                <a:solidFill>
                  <a:schemeClr val="bg1"/>
                </a:solidFill>
                <a:latin typeface="Propisi" pitchFamily="2" charset="0"/>
              </a:rPr>
              <a:t>ле</a:t>
            </a:r>
            <a:endParaRPr lang="ru-RU" sz="6600" dirty="0" smtClean="0">
              <a:solidFill>
                <a:schemeClr val="bg1"/>
              </a:solidFill>
              <a:latin typeface="Propisi" pitchFamily="2" charset="0"/>
            </a:endParaRPr>
          </a:p>
          <a:p>
            <a:pPr>
              <a:buNone/>
            </a:pP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 луна  лисица</a:t>
            </a:r>
          </a:p>
          <a:p>
            <a:pPr>
              <a:buNone/>
            </a:pP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Луна  – это спутник Земли.</a:t>
            </a:r>
            <a:endParaRPr lang="ru-RU" sz="6600" dirty="0">
              <a:solidFill>
                <a:schemeClr val="bg1"/>
              </a:solidFill>
              <a:latin typeface="Propisi" pitchFamily="2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51520" y="4077072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51520" y="4437112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51520" y="1700808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51520" y="1988840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51520" y="2924944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51520" y="3212976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Управляющая кнопка: возврат 17">
            <a:hlinkClick r:id="rId3" action="ppaction://hlinksldjump" highlightClick="1"/>
          </p:cNvPr>
          <p:cNvSpPr/>
          <p:nvPr/>
        </p:nvSpPr>
        <p:spPr>
          <a:xfrm>
            <a:off x="7740352" y="5733256"/>
            <a:ext cx="1008112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51520" y="5085184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23528" y="5445224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Загадка</a:t>
            </a:r>
            <a:endParaRPr lang="ru-RU" dirty="0"/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sz="3600" i="1" dirty="0" smtClean="0"/>
          </a:p>
          <a:p>
            <a:pPr>
              <a:buNone/>
            </a:pPr>
            <a:r>
              <a:rPr lang="ru-RU" sz="3600" i="1" dirty="0" smtClean="0"/>
              <a:t>Просыпается весной, </a:t>
            </a:r>
            <a:endParaRPr lang="ru-RU" sz="3600" dirty="0" smtClean="0"/>
          </a:p>
          <a:p>
            <a:pPr>
              <a:buNone/>
            </a:pPr>
            <a:r>
              <a:rPr lang="ru-RU" sz="3600" i="1" dirty="0" smtClean="0"/>
              <a:t>А зимой под вьюжный вой </a:t>
            </a:r>
            <a:endParaRPr lang="ru-RU" sz="3600" dirty="0" smtClean="0"/>
          </a:p>
          <a:p>
            <a:pPr>
              <a:buNone/>
            </a:pPr>
            <a:r>
              <a:rPr lang="ru-RU" sz="3600" i="1" dirty="0" smtClean="0"/>
              <a:t>Спит в избушке снеговой. </a:t>
            </a:r>
            <a:endParaRPr lang="ru-RU" sz="3600" dirty="0" smtClean="0"/>
          </a:p>
          <a:p>
            <a:pPr algn="r">
              <a:buNone/>
            </a:pPr>
            <a:r>
              <a:rPr lang="ru-RU" sz="3600" b="1" i="1" dirty="0" smtClean="0"/>
              <a:t>(Медведь.)</a:t>
            </a:r>
            <a:endParaRPr lang="ru-RU" sz="3600" b="1" dirty="0"/>
          </a:p>
        </p:txBody>
      </p:sp>
      <p:pic>
        <p:nvPicPr>
          <p:cNvPr id="4" name="Рисунок 3" descr="aist-600x83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339752" y="3501008"/>
            <a:ext cx="3810770" cy="2858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ОБРАЗОВАНИЕ\Школьная доска\ShkolDoskaPrin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525" y="476250"/>
            <a:ext cx="8362950" cy="504825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ru-RU" dirty="0">
              <a:latin typeface="Ariston" pitchFamily="66" charset="0"/>
            </a:endParaRPr>
          </a:p>
        </p:txBody>
      </p:sp>
      <p:sp>
        <p:nvSpPr>
          <p:cNvPr id="5124" name="Объект 2"/>
          <p:cNvSpPr>
            <a:spLocks noGrp="1"/>
          </p:cNvSpPr>
          <p:nvPr>
            <p:ph idx="1"/>
          </p:nvPr>
        </p:nvSpPr>
        <p:spPr>
          <a:xfrm>
            <a:off x="468313" y="1196975"/>
            <a:ext cx="8218487" cy="5184775"/>
          </a:xfrm>
        </p:spPr>
        <p:txBody>
          <a:bodyPr/>
          <a:lstStyle/>
          <a:p>
            <a:pPr>
              <a:buNone/>
            </a:pP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М   </a:t>
            </a:r>
            <a:r>
              <a:rPr lang="ru-RU" sz="6600" dirty="0" err="1" smtClean="0">
                <a:solidFill>
                  <a:schemeClr val="bg1"/>
                </a:solidFill>
                <a:latin typeface="Propisi" pitchFamily="2" charset="0"/>
              </a:rPr>
              <a:t>м</a:t>
            </a: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   </a:t>
            </a:r>
            <a:r>
              <a:rPr lang="ru-RU" sz="6600" dirty="0" err="1" smtClean="0">
                <a:solidFill>
                  <a:schemeClr val="bg1"/>
                </a:solidFill>
                <a:latin typeface="Propisi" pitchFamily="2" charset="0"/>
              </a:rPr>
              <a:t>Ма</a:t>
            </a: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   мя </a:t>
            </a:r>
          </a:p>
          <a:p>
            <a:pPr>
              <a:buNone/>
            </a:pP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медведь  месяц</a:t>
            </a:r>
          </a:p>
          <a:p>
            <a:pPr marL="0" indent="360363">
              <a:buNone/>
            </a:pP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Медвежонок играл на опушке леса.</a:t>
            </a:r>
            <a:endParaRPr lang="ru-RU" sz="6600" dirty="0">
              <a:solidFill>
                <a:schemeClr val="bg1"/>
              </a:solidFill>
              <a:latin typeface="Propisi" pitchFamily="2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51520" y="4077072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51520" y="4437112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51520" y="1700808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51520" y="1988840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51520" y="2924944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51520" y="3212976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Управляющая кнопка: возврат 17">
            <a:hlinkClick r:id="rId3" action="ppaction://hlinksldjump" highlightClick="1"/>
          </p:cNvPr>
          <p:cNvSpPr/>
          <p:nvPr/>
        </p:nvSpPr>
        <p:spPr>
          <a:xfrm>
            <a:off x="7740352" y="5733256"/>
            <a:ext cx="1008112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51520" y="5085184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23528" y="5445224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:\ProPowerPoint\Шаблоны\ОБРАЗОВАНИЕ\Школьная доска\ShkoldoskaPrint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Загадка</a:t>
            </a:r>
            <a:endParaRPr lang="ru-RU" dirty="0"/>
          </a:p>
        </p:txBody>
      </p:sp>
      <p:sp>
        <p:nvSpPr>
          <p:cNvPr id="614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i="1" dirty="0" smtClean="0"/>
          </a:p>
          <a:p>
            <a:pPr>
              <a:buNone/>
            </a:pPr>
            <a:endParaRPr lang="ru-RU" i="1" dirty="0" smtClean="0"/>
          </a:p>
          <a:p>
            <a:pPr marL="0" indent="0">
              <a:buNone/>
            </a:pPr>
            <a:r>
              <a:rPr lang="ru-RU" dirty="0" smtClean="0"/>
              <a:t>Крепко сбит да невысок, </a:t>
            </a:r>
            <a:br>
              <a:rPr lang="ru-RU" dirty="0" smtClean="0"/>
            </a:br>
            <a:r>
              <a:rPr lang="ru-RU" dirty="0" smtClean="0"/>
              <a:t>На носу – крепкий рог, </a:t>
            </a:r>
            <a:br>
              <a:rPr lang="ru-RU" dirty="0" smtClean="0"/>
            </a:br>
            <a:r>
              <a:rPr lang="ru-RU" dirty="0" smtClean="0"/>
              <a:t>Кто его дразнить посмеет – </a:t>
            </a:r>
            <a:br>
              <a:rPr lang="ru-RU" dirty="0" smtClean="0"/>
            </a:br>
            <a:r>
              <a:rPr lang="ru-RU" dirty="0" smtClean="0"/>
              <a:t>Того он на рог подденет.</a:t>
            </a:r>
          </a:p>
          <a:p>
            <a:pPr marL="0" indent="0" algn="r">
              <a:buNone/>
            </a:pPr>
            <a:r>
              <a:rPr lang="ru-RU" b="1" i="1" dirty="0" smtClean="0"/>
              <a:t>(Носорог.)</a:t>
            </a:r>
            <a:endParaRPr lang="ru-RU" b="1" dirty="0" smtClean="0"/>
          </a:p>
        </p:txBody>
      </p:sp>
      <p:pic>
        <p:nvPicPr>
          <p:cNvPr id="5" name="Рисунок 4" descr="239256-Dayan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12160" y="1484784"/>
            <a:ext cx="2935358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Загадка</a:t>
            </a:r>
            <a:endParaRPr lang="ru-RU" dirty="0"/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i="1" dirty="0" smtClean="0"/>
          </a:p>
          <a:p>
            <a:pPr>
              <a:buNone/>
            </a:pPr>
            <a:r>
              <a:rPr lang="ru-RU" i="1" dirty="0" smtClean="0"/>
              <a:t>Это старый наш знакомый: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Он живет на крыше дома –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Длинноногий, длинноносый,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Длинношеий, безголосый.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Он летает на охоту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За лягушками к болоту. </a:t>
            </a:r>
            <a:endParaRPr lang="ru-RU" dirty="0" smtClean="0"/>
          </a:p>
          <a:p>
            <a:pPr>
              <a:buNone/>
            </a:pPr>
            <a:r>
              <a:rPr lang="ru-RU" b="1" i="1" dirty="0" smtClean="0"/>
              <a:t>                                                          (Аист.)</a:t>
            </a:r>
            <a:endParaRPr lang="ru-RU" b="1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4" name="Рисунок 3" descr="aist-600x83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516216" y="1052736"/>
            <a:ext cx="2475714" cy="3683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ОБРАЗОВАНИЕ\Школьная доска\ShkolDoskaPrin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525" y="476250"/>
            <a:ext cx="8362950" cy="504825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ru-RU" dirty="0">
              <a:latin typeface="Ariston" pitchFamily="66" charset="0"/>
            </a:endParaRPr>
          </a:p>
        </p:txBody>
      </p:sp>
      <p:sp>
        <p:nvSpPr>
          <p:cNvPr id="5124" name="Объект 2"/>
          <p:cNvSpPr>
            <a:spLocks noGrp="1"/>
          </p:cNvSpPr>
          <p:nvPr>
            <p:ph idx="1"/>
          </p:nvPr>
        </p:nvSpPr>
        <p:spPr>
          <a:xfrm>
            <a:off x="468313" y="1196975"/>
            <a:ext cx="8218487" cy="5184775"/>
          </a:xfrm>
        </p:spPr>
        <p:txBody>
          <a:bodyPr/>
          <a:lstStyle/>
          <a:p>
            <a:pPr>
              <a:buNone/>
            </a:pP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Н   </a:t>
            </a:r>
            <a:r>
              <a:rPr lang="ru-RU" sz="6600" dirty="0" err="1" smtClean="0">
                <a:solidFill>
                  <a:schemeClr val="bg1"/>
                </a:solidFill>
                <a:latin typeface="Propisi" pitchFamily="2" charset="0"/>
              </a:rPr>
              <a:t>н</a:t>
            </a: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   На   ну</a:t>
            </a:r>
          </a:p>
          <a:p>
            <a:pPr>
              <a:buNone/>
            </a:pP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ножницы  носорог</a:t>
            </a:r>
          </a:p>
          <a:p>
            <a:pPr marL="0" indent="360363">
              <a:buNone/>
            </a:pP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Солнце светит на </a:t>
            </a:r>
            <a:r>
              <a:rPr lang="ru-RU" sz="6600" dirty="0" err="1" smtClean="0">
                <a:solidFill>
                  <a:schemeClr val="bg1"/>
                </a:solidFill>
                <a:latin typeface="Propisi" pitchFamily="2" charset="0"/>
              </a:rPr>
              <a:t>голубом</a:t>
            </a: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 небосводе.</a:t>
            </a:r>
            <a:endParaRPr lang="ru-RU" sz="6600" dirty="0">
              <a:solidFill>
                <a:schemeClr val="bg1"/>
              </a:solidFill>
              <a:latin typeface="Propisi" pitchFamily="2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51520" y="4077072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51520" y="4437112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51520" y="1700808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51520" y="1988840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51520" y="2924944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51520" y="3212976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Управляющая кнопка: возврат 17">
            <a:hlinkClick r:id="rId3" action="ppaction://hlinksldjump" highlightClick="1"/>
          </p:cNvPr>
          <p:cNvSpPr/>
          <p:nvPr/>
        </p:nvSpPr>
        <p:spPr>
          <a:xfrm>
            <a:off x="7740352" y="5733256"/>
            <a:ext cx="1008112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51520" y="5085184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23528" y="5445224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Загадка</a:t>
            </a:r>
            <a:endParaRPr lang="ru-RU" dirty="0"/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sz="3600" i="1" dirty="0" smtClean="0"/>
          </a:p>
          <a:p>
            <a:pPr>
              <a:buNone/>
            </a:pPr>
            <a:r>
              <a:rPr lang="ru-RU" sz="3600" i="1" dirty="0" smtClean="0"/>
              <a:t>На зеленой хрупкой ножке </a:t>
            </a:r>
            <a:endParaRPr lang="ru-RU" sz="3600" dirty="0" smtClean="0"/>
          </a:p>
          <a:p>
            <a:pPr>
              <a:buNone/>
            </a:pPr>
            <a:r>
              <a:rPr lang="ru-RU" sz="3600" i="1" dirty="0" smtClean="0"/>
              <a:t>Вырос шарик у дорожки. </a:t>
            </a:r>
            <a:endParaRPr lang="ru-RU" sz="3600" dirty="0" smtClean="0"/>
          </a:p>
          <a:p>
            <a:pPr>
              <a:buNone/>
            </a:pPr>
            <a:r>
              <a:rPr lang="ru-RU" sz="3600" i="1" dirty="0" err="1" smtClean="0"/>
              <a:t>Ветерочек</a:t>
            </a:r>
            <a:r>
              <a:rPr lang="ru-RU" sz="3600" i="1" dirty="0" smtClean="0"/>
              <a:t> прошуршал </a:t>
            </a:r>
            <a:endParaRPr lang="ru-RU" sz="3600" dirty="0" smtClean="0"/>
          </a:p>
          <a:p>
            <a:pPr>
              <a:buNone/>
            </a:pPr>
            <a:r>
              <a:rPr lang="ru-RU" sz="3600" i="1" dirty="0" smtClean="0"/>
              <a:t>И развеял этот шар. </a:t>
            </a:r>
            <a:endParaRPr lang="ru-RU" sz="3600" dirty="0" smtClean="0"/>
          </a:p>
          <a:p>
            <a:pPr>
              <a:buNone/>
            </a:pPr>
            <a:r>
              <a:rPr lang="ru-RU" sz="3600" i="1" dirty="0" smtClean="0"/>
              <a:t> </a:t>
            </a:r>
            <a:endParaRPr lang="ru-RU" sz="3600" dirty="0" smtClean="0"/>
          </a:p>
          <a:p>
            <a:pPr algn="r">
              <a:buNone/>
            </a:pPr>
            <a:r>
              <a:rPr lang="ru-RU" sz="3600" b="1" i="1" dirty="0" smtClean="0"/>
              <a:t>(Одуванчик.)</a:t>
            </a:r>
            <a:endParaRPr lang="ru-RU" sz="3600" b="1" dirty="0"/>
          </a:p>
        </p:txBody>
      </p:sp>
      <p:pic>
        <p:nvPicPr>
          <p:cNvPr id="4" name="Рисунок 3" descr="aist-600x83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263680" y="2708920"/>
            <a:ext cx="2880320" cy="2160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6" name="AutoShape 2" descr="http://sevelina.ru/images/uploads/2011/06/6a00d8341c858253ef00e54f4d58fd8833-640wi.gif"/>
          <p:cNvSpPr>
            <a:spLocks noChangeAspect="1" noChangeArrowheads="1"/>
          </p:cNvSpPr>
          <p:nvPr/>
        </p:nvSpPr>
        <p:spPr bwMode="auto">
          <a:xfrm>
            <a:off x="63500" y="-136525"/>
            <a:ext cx="5181600" cy="3886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ОБРАЗОВАНИЕ\Школьная доска\ShkolDoskaPrin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525" y="476250"/>
            <a:ext cx="8362950" cy="504825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ru-RU" dirty="0">
              <a:latin typeface="Ariston" pitchFamily="66" charset="0"/>
            </a:endParaRPr>
          </a:p>
        </p:txBody>
      </p:sp>
      <p:sp>
        <p:nvSpPr>
          <p:cNvPr id="5124" name="Объект 2"/>
          <p:cNvSpPr>
            <a:spLocks noGrp="1"/>
          </p:cNvSpPr>
          <p:nvPr>
            <p:ph idx="1"/>
          </p:nvPr>
        </p:nvSpPr>
        <p:spPr>
          <a:xfrm>
            <a:off x="468313" y="1196975"/>
            <a:ext cx="8218487" cy="5184775"/>
          </a:xfrm>
        </p:spPr>
        <p:txBody>
          <a:bodyPr/>
          <a:lstStyle/>
          <a:p>
            <a:pPr>
              <a:buNone/>
            </a:pP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О  </a:t>
            </a:r>
            <a:r>
              <a:rPr lang="ru-RU" sz="6600" dirty="0" err="1" smtClean="0">
                <a:solidFill>
                  <a:schemeClr val="bg1"/>
                </a:solidFill>
                <a:latin typeface="Propisi" pitchFamily="2" charset="0"/>
              </a:rPr>
              <a:t>о</a:t>
            </a: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  Ос  </a:t>
            </a:r>
            <a:r>
              <a:rPr lang="ru-RU" sz="6600" dirty="0" err="1" smtClean="0">
                <a:solidFill>
                  <a:schemeClr val="bg1"/>
                </a:solidFill>
                <a:latin typeface="Propisi" pitchFamily="2" charset="0"/>
              </a:rPr>
              <a:t>ол</a:t>
            </a:r>
            <a:endParaRPr lang="ru-RU" sz="6600" dirty="0" smtClean="0">
              <a:solidFill>
                <a:schemeClr val="bg1"/>
              </a:solidFill>
              <a:latin typeface="Propisi" pitchFamily="2" charset="0"/>
            </a:endParaRPr>
          </a:p>
          <a:p>
            <a:pPr>
              <a:buNone/>
            </a:pP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одуванчик орёл</a:t>
            </a:r>
          </a:p>
          <a:p>
            <a:pPr marL="0" indent="0">
              <a:buNone/>
            </a:pP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Шляпка одуванчика похожа на маленькое солнышко.</a:t>
            </a:r>
            <a:endParaRPr lang="ru-RU" sz="6600" dirty="0">
              <a:solidFill>
                <a:schemeClr val="bg1"/>
              </a:solidFill>
              <a:latin typeface="Propisi" pitchFamily="2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51520" y="4077072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51520" y="4437112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51520" y="1700808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51520" y="1988840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51520" y="2924944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51520" y="3212976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Управляющая кнопка: возврат 17">
            <a:hlinkClick r:id="rId3" action="ppaction://hlinksldjump" highlightClick="1"/>
          </p:cNvPr>
          <p:cNvSpPr/>
          <p:nvPr/>
        </p:nvSpPr>
        <p:spPr>
          <a:xfrm>
            <a:off x="7740352" y="5733256"/>
            <a:ext cx="1008112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51520" y="5085184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23528" y="5445224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:\ProPowerPoint\Шаблоны\ОБРАЗОВАНИЕ\Школьная доска\ShkoldoskaPrint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Загадка</a:t>
            </a:r>
            <a:endParaRPr lang="ru-RU" dirty="0"/>
          </a:p>
        </p:txBody>
      </p:sp>
      <p:sp>
        <p:nvSpPr>
          <p:cNvPr id="614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i="1" dirty="0" smtClean="0"/>
          </a:p>
          <a:p>
            <a:pPr>
              <a:buNone/>
            </a:pPr>
            <a:r>
              <a:rPr lang="ru-RU" i="1" dirty="0" smtClean="0"/>
              <a:t>Посадили зернышко –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Вырастили солнышко.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Это солнышко сорвем –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Много зерен соберем,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Их поджарим, погрызем,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А приедут гости –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Им дадим по горсти.</a:t>
            </a:r>
            <a:endParaRPr lang="ru-RU" dirty="0" smtClean="0"/>
          </a:p>
          <a:p>
            <a:pPr marL="0" indent="0" algn="r">
              <a:buNone/>
            </a:pPr>
            <a:r>
              <a:rPr lang="ru-RU" b="1" i="1" dirty="0" smtClean="0"/>
              <a:t>(Подсолнух.)</a:t>
            </a:r>
            <a:endParaRPr lang="ru-RU" b="1" dirty="0" smtClean="0"/>
          </a:p>
        </p:txBody>
      </p:sp>
      <p:pic>
        <p:nvPicPr>
          <p:cNvPr id="5" name="Рисунок 4" descr="239256-Dayan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144682">
            <a:off x="5871686" y="1703613"/>
            <a:ext cx="3489521" cy="3342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ОБРАЗОВАНИЕ\Школьная доска\ShkolDoskaPrin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525" y="476250"/>
            <a:ext cx="8362950" cy="504825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ru-RU" dirty="0">
              <a:latin typeface="Ariston" pitchFamily="66" charset="0"/>
            </a:endParaRPr>
          </a:p>
        </p:txBody>
      </p:sp>
      <p:sp>
        <p:nvSpPr>
          <p:cNvPr id="5124" name="Объект 2"/>
          <p:cNvSpPr>
            <a:spLocks noGrp="1"/>
          </p:cNvSpPr>
          <p:nvPr>
            <p:ph idx="1"/>
          </p:nvPr>
        </p:nvSpPr>
        <p:spPr>
          <a:xfrm>
            <a:off x="468313" y="1196975"/>
            <a:ext cx="8218487" cy="5184775"/>
          </a:xfrm>
        </p:spPr>
        <p:txBody>
          <a:bodyPr/>
          <a:lstStyle/>
          <a:p>
            <a:pPr>
              <a:buNone/>
            </a:pP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П   </a:t>
            </a:r>
            <a:r>
              <a:rPr lang="ru-RU" sz="6600" dirty="0" err="1" smtClean="0">
                <a:solidFill>
                  <a:schemeClr val="bg1"/>
                </a:solidFill>
                <a:latin typeface="Propisi" pitchFamily="2" charset="0"/>
              </a:rPr>
              <a:t>п</a:t>
            </a: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   По   </a:t>
            </a:r>
            <a:r>
              <a:rPr lang="ru-RU" sz="6600" dirty="0" err="1" smtClean="0">
                <a:solidFill>
                  <a:schemeClr val="bg1"/>
                </a:solidFill>
                <a:latin typeface="Propisi" pitchFamily="2" charset="0"/>
              </a:rPr>
              <a:t>пл</a:t>
            </a: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  </a:t>
            </a:r>
          </a:p>
          <a:p>
            <a:pPr>
              <a:buNone/>
            </a:pP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подсолнух пенал </a:t>
            </a:r>
          </a:p>
          <a:p>
            <a:pPr>
              <a:buNone/>
            </a:pP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Семечки подсолнуха – очень полезное лакомство.</a:t>
            </a:r>
            <a:endParaRPr lang="ru-RU" sz="6600" dirty="0">
              <a:solidFill>
                <a:schemeClr val="bg1"/>
              </a:solidFill>
              <a:latin typeface="Propisi" pitchFamily="2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51520" y="4077072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51520" y="4437112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51520" y="1700808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51520" y="1988840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51520" y="2924944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51520" y="3212976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Управляющая кнопка: возврат 17">
            <a:hlinkClick r:id="rId3" action="ppaction://hlinksldjump" highlightClick="1"/>
          </p:cNvPr>
          <p:cNvSpPr/>
          <p:nvPr/>
        </p:nvSpPr>
        <p:spPr>
          <a:xfrm>
            <a:off x="7740352" y="5733256"/>
            <a:ext cx="1008112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51520" y="5085184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23528" y="5445224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Загадка</a:t>
            </a:r>
            <a:endParaRPr lang="ru-RU" dirty="0"/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sz="3600" i="1" dirty="0" smtClean="0"/>
          </a:p>
          <a:p>
            <a:pPr>
              <a:buNone/>
            </a:pPr>
            <a:r>
              <a:rPr lang="ru-RU" sz="3600" i="1" dirty="0" smtClean="0"/>
              <a:t>Летом бежит, </a:t>
            </a:r>
            <a:endParaRPr lang="ru-RU" sz="3600" dirty="0" smtClean="0"/>
          </a:p>
          <a:p>
            <a:pPr>
              <a:buNone/>
            </a:pPr>
            <a:r>
              <a:rPr lang="ru-RU" sz="3600" i="1" dirty="0" smtClean="0"/>
              <a:t>Зимой спит, </a:t>
            </a:r>
            <a:endParaRPr lang="ru-RU" sz="3600" dirty="0" smtClean="0"/>
          </a:p>
          <a:p>
            <a:pPr>
              <a:buNone/>
            </a:pPr>
            <a:r>
              <a:rPr lang="ru-RU" sz="3600" i="1" dirty="0" smtClean="0"/>
              <a:t>Весна настала – </a:t>
            </a:r>
            <a:endParaRPr lang="ru-RU" sz="3600" dirty="0" smtClean="0"/>
          </a:p>
          <a:p>
            <a:pPr>
              <a:buNone/>
            </a:pPr>
            <a:r>
              <a:rPr lang="ru-RU" sz="3600" i="1" dirty="0" smtClean="0"/>
              <a:t>опять побежала.</a:t>
            </a:r>
            <a:endParaRPr lang="ru-RU" sz="3600" dirty="0" smtClean="0"/>
          </a:p>
          <a:p>
            <a:pPr algn="r">
              <a:buNone/>
            </a:pPr>
            <a:r>
              <a:rPr lang="ru-RU" sz="3600" i="1" dirty="0" smtClean="0"/>
              <a:t> </a:t>
            </a:r>
            <a:r>
              <a:rPr lang="ru-RU" sz="3600" b="1" i="1" dirty="0" smtClean="0"/>
              <a:t>(Река.)</a:t>
            </a:r>
            <a:endParaRPr lang="ru-RU" sz="3600" b="1" dirty="0"/>
          </a:p>
        </p:txBody>
      </p:sp>
      <p:pic>
        <p:nvPicPr>
          <p:cNvPr id="4" name="Рисунок 3" descr="aist-600x83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148064" y="1556792"/>
            <a:ext cx="3725424" cy="2465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6" name="AutoShape 2" descr="http://sevelina.ru/images/uploads/2011/06/6a00d8341c858253ef00e54f4d58fd8833-640wi.gif"/>
          <p:cNvSpPr>
            <a:spLocks noChangeAspect="1" noChangeArrowheads="1"/>
          </p:cNvSpPr>
          <p:nvPr/>
        </p:nvSpPr>
        <p:spPr bwMode="auto">
          <a:xfrm>
            <a:off x="63500" y="-136525"/>
            <a:ext cx="5181600" cy="3886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ОБРАЗОВАНИЕ\Школьная доска\ShkolDoskaPrin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525" y="476250"/>
            <a:ext cx="8362950" cy="504825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ru-RU" dirty="0">
              <a:latin typeface="Ariston" pitchFamily="66" charset="0"/>
            </a:endParaRPr>
          </a:p>
        </p:txBody>
      </p:sp>
      <p:sp>
        <p:nvSpPr>
          <p:cNvPr id="5124" name="Объект 2"/>
          <p:cNvSpPr>
            <a:spLocks noGrp="1"/>
          </p:cNvSpPr>
          <p:nvPr>
            <p:ph idx="1"/>
          </p:nvPr>
        </p:nvSpPr>
        <p:spPr>
          <a:xfrm>
            <a:off x="468313" y="1196975"/>
            <a:ext cx="8218487" cy="5184775"/>
          </a:xfrm>
        </p:spPr>
        <p:txBody>
          <a:bodyPr/>
          <a:lstStyle/>
          <a:p>
            <a:pPr>
              <a:buNone/>
            </a:pP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Р  </a:t>
            </a:r>
            <a:r>
              <a:rPr lang="ru-RU" sz="6600" dirty="0" err="1" smtClean="0">
                <a:solidFill>
                  <a:schemeClr val="bg1"/>
                </a:solidFill>
                <a:latin typeface="Propisi" pitchFamily="2" charset="0"/>
              </a:rPr>
              <a:t>р</a:t>
            </a: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  </a:t>
            </a:r>
            <a:r>
              <a:rPr lang="ru-RU" sz="6600" dirty="0" err="1" smtClean="0">
                <a:solidFill>
                  <a:schemeClr val="bg1"/>
                </a:solidFill>
                <a:latin typeface="Propisi" pitchFamily="2" charset="0"/>
              </a:rPr>
              <a:t>ра</a:t>
            </a: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  </a:t>
            </a:r>
            <a:r>
              <a:rPr lang="ru-RU" sz="6600" dirty="0" err="1" smtClean="0">
                <a:solidFill>
                  <a:schemeClr val="bg1"/>
                </a:solidFill>
                <a:latin typeface="Propisi" pitchFamily="2" charset="0"/>
              </a:rPr>
              <a:t>оро</a:t>
            </a: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 </a:t>
            </a:r>
          </a:p>
          <a:p>
            <a:pPr>
              <a:buNone/>
            </a:pP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река Родина</a:t>
            </a:r>
          </a:p>
          <a:p>
            <a:pPr marL="0" indent="360363">
              <a:buNone/>
            </a:pP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Река Волга течет в Каспийское море.</a:t>
            </a:r>
            <a:endParaRPr lang="ru-RU" sz="6600" dirty="0">
              <a:solidFill>
                <a:schemeClr val="bg1"/>
              </a:solidFill>
              <a:latin typeface="Propisi" pitchFamily="2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51520" y="4077072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51520" y="4437112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51520" y="1700808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51520" y="1988840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51520" y="2924944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51520" y="3212976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Управляющая кнопка: возврат 17">
            <a:hlinkClick r:id="rId3" action="ppaction://hlinksldjump" highlightClick="1"/>
          </p:cNvPr>
          <p:cNvSpPr/>
          <p:nvPr/>
        </p:nvSpPr>
        <p:spPr>
          <a:xfrm>
            <a:off x="7740352" y="5733256"/>
            <a:ext cx="1008112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51520" y="5085184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23528" y="5445224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:\ProPowerPoint\Шаблоны\ОБРАЗОВАНИЕ\Школьная доска\ShkoldoskaPrint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Загадка</a:t>
            </a:r>
            <a:endParaRPr lang="ru-RU" dirty="0"/>
          </a:p>
        </p:txBody>
      </p:sp>
      <p:sp>
        <p:nvSpPr>
          <p:cNvPr id="614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i="1" dirty="0" smtClean="0"/>
          </a:p>
          <a:p>
            <a:pPr>
              <a:buNone/>
            </a:pPr>
            <a:r>
              <a:rPr lang="ru-RU" i="1" dirty="0" smtClean="0"/>
              <a:t>Ну-ка, кто из вас ответит: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Не огонь, а больно жжет,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Не фонарь, а ярко светит,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И не пекарь, а печет?</a:t>
            </a:r>
            <a:endParaRPr lang="ru-RU" dirty="0" smtClean="0"/>
          </a:p>
          <a:p>
            <a:pPr marL="0" indent="0" algn="r">
              <a:buNone/>
            </a:pPr>
            <a:r>
              <a:rPr lang="ru-RU" b="1" i="1" dirty="0" smtClean="0"/>
              <a:t>(Солнце.)</a:t>
            </a:r>
            <a:endParaRPr lang="ru-RU" b="1" dirty="0" smtClean="0"/>
          </a:p>
        </p:txBody>
      </p:sp>
      <p:pic>
        <p:nvPicPr>
          <p:cNvPr id="5" name="Рисунок 4" descr="239256-Dayan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699792" y="3789040"/>
            <a:ext cx="3489521" cy="2617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ОБРАЗОВАНИЕ\Школьная доска\ShkolDoskaPrin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525" y="476250"/>
            <a:ext cx="8362950" cy="504825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ru-RU" dirty="0">
              <a:latin typeface="Ariston" pitchFamily="66" charset="0"/>
            </a:endParaRPr>
          </a:p>
        </p:txBody>
      </p:sp>
      <p:sp>
        <p:nvSpPr>
          <p:cNvPr id="5124" name="Объект 2"/>
          <p:cNvSpPr>
            <a:spLocks noGrp="1"/>
          </p:cNvSpPr>
          <p:nvPr>
            <p:ph idx="1"/>
          </p:nvPr>
        </p:nvSpPr>
        <p:spPr>
          <a:xfrm>
            <a:off x="468313" y="1196975"/>
            <a:ext cx="8218487" cy="5184775"/>
          </a:xfrm>
        </p:spPr>
        <p:txBody>
          <a:bodyPr/>
          <a:lstStyle/>
          <a:p>
            <a:pPr>
              <a:buNone/>
            </a:pP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С  </a:t>
            </a:r>
            <a:r>
              <a:rPr lang="ru-RU" sz="6600" dirty="0" err="1" smtClean="0">
                <a:solidFill>
                  <a:schemeClr val="bg1"/>
                </a:solidFill>
                <a:latin typeface="Propisi" pitchFamily="2" charset="0"/>
              </a:rPr>
              <a:t>с</a:t>
            </a: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   </a:t>
            </a:r>
            <a:r>
              <a:rPr lang="ru-RU" sz="6600" dirty="0" err="1" smtClean="0">
                <a:solidFill>
                  <a:schemeClr val="bg1"/>
                </a:solidFill>
                <a:latin typeface="Propisi" pitchFamily="2" charset="0"/>
              </a:rPr>
              <a:t>Са</a:t>
            </a: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  см </a:t>
            </a:r>
          </a:p>
          <a:p>
            <a:pPr>
              <a:buNone/>
            </a:pP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солнце солнышко</a:t>
            </a:r>
          </a:p>
          <a:p>
            <a:pPr>
              <a:buNone/>
            </a:pP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 Ярко светит солнышко.</a:t>
            </a:r>
            <a:endParaRPr lang="ru-RU" sz="6600" dirty="0">
              <a:solidFill>
                <a:schemeClr val="bg1"/>
              </a:solidFill>
              <a:latin typeface="Propisi" pitchFamily="2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51520" y="4077072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51520" y="4437112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51520" y="1700808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51520" y="1988840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51520" y="2924944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51520" y="3212976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Управляющая кнопка: возврат 17">
            <a:hlinkClick r:id="rId3" action="ppaction://hlinksldjump" highlightClick="1"/>
          </p:cNvPr>
          <p:cNvSpPr/>
          <p:nvPr/>
        </p:nvSpPr>
        <p:spPr>
          <a:xfrm>
            <a:off x="7740352" y="5733256"/>
            <a:ext cx="1008112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51520" y="5085184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23528" y="5445224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Загадка</a:t>
            </a:r>
            <a:endParaRPr lang="ru-RU" dirty="0"/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sz="3600" i="1" dirty="0" smtClean="0"/>
          </a:p>
          <a:p>
            <a:pPr>
              <a:buNone/>
            </a:pPr>
            <a:r>
              <a:rPr lang="ru-RU" sz="3600" i="1" dirty="0" smtClean="0"/>
              <a:t>То я в клетку, то в линейку. </a:t>
            </a:r>
            <a:endParaRPr lang="ru-RU" sz="3600" dirty="0" smtClean="0"/>
          </a:p>
          <a:p>
            <a:pPr>
              <a:buNone/>
            </a:pPr>
            <a:r>
              <a:rPr lang="ru-RU" sz="3600" i="1" dirty="0" smtClean="0"/>
              <a:t>Написать на мне сумей-ка. </a:t>
            </a:r>
            <a:endParaRPr lang="ru-RU" sz="3600" dirty="0" smtClean="0"/>
          </a:p>
          <a:p>
            <a:pPr>
              <a:buNone/>
            </a:pPr>
            <a:r>
              <a:rPr lang="ru-RU" sz="3600" i="1" dirty="0" smtClean="0"/>
              <a:t>Можешь и нарисовать. </a:t>
            </a:r>
            <a:endParaRPr lang="ru-RU" sz="3600" dirty="0" smtClean="0"/>
          </a:p>
          <a:p>
            <a:pPr>
              <a:buNone/>
            </a:pPr>
            <a:r>
              <a:rPr lang="ru-RU" sz="3600" i="1" dirty="0" smtClean="0"/>
              <a:t>Что такое я? …</a:t>
            </a:r>
            <a:r>
              <a:rPr lang="ru-RU" sz="3600" dirty="0" smtClean="0"/>
              <a:t> </a:t>
            </a:r>
          </a:p>
          <a:p>
            <a:pPr algn="r">
              <a:buNone/>
            </a:pPr>
            <a:r>
              <a:rPr lang="ru-RU" sz="3600" i="1" dirty="0" smtClean="0"/>
              <a:t> </a:t>
            </a:r>
            <a:r>
              <a:rPr lang="ru-RU" sz="3600" b="1" i="1" dirty="0" smtClean="0"/>
              <a:t>(Тетрадь.)</a:t>
            </a:r>
            <a:endParaRPr lang="ru-RU" sz="3600" b="1" dirty="0"/>
          </a:p>
        </p:txBody>
      </p:sp>
      <p:pic>
        <p:nvPicPr>
          <p:cNvPr id="4" name="Рисунок 3" descr="aist-600x83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525717">
            <a:off x="7025097" y="2037144"/>
            <a:ext cx="1739548" cy="2087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6" name="AutoShape 2" descr="http://sevelina.ru/images/uploads/2011/06/6a00d8341c858253ef00e54f4d58fd8833-640wi.gif"/>
          <p:cNvSpPr>
            <a:spLocks noChangeAspect="1" noChangeArrowheads="1"/>
          </p:cNvSpPr>
          <p:nvPr/>
        </p:nvSpPr>
        <p:spPr bwMode="auto">
          <a:xfrm>
            <a:off x="63500" y="-136525"/>
            <a:ext cx="5181600" cy="3886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ОБРАЗОВАНИЕ\Школьная доска\ShkolDoskaPrin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525" y="476250"/>
            <a:ext cx="8362950" cy="504825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ru-RU" dirty="0">
              <a:latin typeface="Ariston" pitchFamily="66" charset="0"/>
            </a:endParaRPr>
          </a:p>
        </p:txBody>
      </p:sp>
      <p:sp>
        <p:nvSpPr>
          <p:cNvPr id="5124" name="Объект 2"/>
          <p:cNvSpPr>
            <a:spLocks noGrp="1"/>
          </p:cNvSpPr>
          <p:nvPr>
            <p:ph idx="1"/>
          </p:nvPr>
        </p:nvSpPr>
        <p:spPr>
          <a:xfrm>
            <a:off x="468313" y="1196975"/>
            <a:ext cx="8218487" cy="5184775"/>
          </a:xfrm>
        </p:spPr>
        <p:txBody>
          <a:bodyPr/>
          <a:lstStyle/>
          <a:p>
            <a:pPr>
              <a:buNone/>
            </a:pP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А </a:t>
            </a:r>
            <a:r>
              <a:rPr lang="ru-RU" sz="6600" dirty="0" err="1" smtClean="0">
                <a:solidFill>
                  <a:schemeClr val="bg1"/>
                </a:solidFill>
                <a:latin typeface="Propisi" pitchFamily="2" charset="0"/>
              </a:rPr>
              <a:t>а</a:t>
            </a: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 </a:t>
            </a:r>
            <a:r>
              <a:rPr lang="ru-RU" sz="6600" dirty="0" err="1" smtClean="0">
                <a:solidFill>
                  <a:schemeClr val="bg1"/>
                </a:solidFill>
                <a:latin typeface="Propisi" pitchFamily="2" charset="0"/>
              </a:rPr>
              <a:t>Аа</a:t>
            </a: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 </a:t>
            </a:r>
            <a:r>
              <a:rPr lang="ru-RU" sz="6600" dirty="0" err="1" smtClean="0">
                <a:solidFill>
                  <a:schemeClr val="bg1"/>
                </a:solidFill>
                <a:latin typeface="Propisi" pitchFamily="2" charset="0"/>
              </a:rPr>
              <a:t>ам</a:t>
            </a: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 ас </a:t>
            </a:r>
          </a:p>
          <a:p>
            <a:pPr>
              <a:buNone/>
            </a:pP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мама  аист </a:t>
            </a:r>
          </a:p>
          <a:p>
            <a:pPr>
              <a:buNone/>
            </a:pP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Аист летает в небе.</a:t>
            </a:r>
          </a:p>
          <a:p>
            <a:pPr>
              <a:buNone/>
            </a:pPr>
            <a:endParaRPr lang="ru-RU" sz="6600" dirty="0" smtClean="0">
              <a:solidFill>
                <a:schemeClr val="bg1"/>
              </a:solidFill>
              <a:latin typeface="Propisi" pitchFamily="2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51520" y="4149080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51520" y="4437112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51520" y="1700808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51520" y="1988840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51520" y="2924944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51520" y="3212976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Управляющая кнопка: возврат 13">
            <a:hlinkClick r:id="rId3" action="ppaction://hlinksldjump" highlightClick="1"/>
          </p:cNvPr>
          <p:cNvSpPr/>
          <p:nvPr/>
        </p:nvSpPr>
        <p:spPr>
          <a:xfrm>
            <a:off x="7740352" y="5733256"/>
            <a:ext cx="1008112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ОБРАЗОВАНИЕ\Школьная доска\ShkolDoskaPrin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525" y="476250"/>
            <a:ext cx="8362950" cy="504825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ru-RU" dirty="0">
              <a:latin typeface="Ariston" pitchFamily="66" charset="0"/>
            </a:endParaRPr>
          </a:p>
        </p:txBody>
      </p:sp>
      <p:sp>
        <p:nvSpPr>
          <p:cNvPr id="5124" name="Объект 2"/>
          <p:cNvSpPr>
            <a:spLocks noGrp="1"/>
          </p:cNvSpPr>
          <p:nvPr>
            <p:ph idx="1"/>
          </p:nvPr>
        </p:nvSpPr>
        <p:spPr>
          <a:xfrm>
            <a:off x="468313" y="1196975"/>
            <a:ext cx="8218487" cy="5184775"/>
          </a:xfrm>
        </p:spPr>
        <p:txBody>
          <a:bodyPr/>
          <a:lstStyle/>
          <a:p>
            <a:pPr>
              <a:buNone/>
            </a:pP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Т   </a:t>
            </a:r>
            <a:r>
              <a:rPr lang="ru-RU" sz="6600" dirty="0" err="1" smtClean="0">
                <a:solidFill>
                  <a:schemeClr val="bg1"/>
                </a:solidFill>
                <a:latin typeface="Propisi" pitchFamily="2" charset="0"/>
              </a:rPr>
              <a:t>т</a:t>
            </a: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   Та   от </a:t>
            </a:r>
          </a:p>
          <a:p>
            <a:pPr>
              <a:buNone/>
            </a:pP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Я красиво пишу в тетрадке.</a:t>
            </a:r>
            <a:endParaRPr lang="ru-RU" sz="6600" dirty="0">
              <a:solidFill>
                <a:schemeClr val="bg1"/>
              </a:solidFill>
              <a:latin typeface="Propisi" pitchFamily="2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51520" y="4077072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51520" y="4437112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51520" y="1700808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51520" y="1988840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51520" y="2924944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51520" y="3212976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Управляющая кнопка: возврат 17">
            <a:hlinkClick r:id="rId3" action="ppaction://hlinksldjump" highlightClick="1"/>
          </p:cNvPr>
          <p:cNvSpPr/>
          <p:nvPr/>
        </p:nvSpPr>
        <p:spPr>
          <a:xfrm>
            <a:off x="7740352" y="5733256"/>
            <a:ext cx="1008112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51520" y="5085184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23528" y="5445224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:\ProPowerPoint\Шаблоны\ОБРАЗОВАНИЕ\Школьная доска\ShkoldoskaPrint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Загадка</a:t>
            </a:r>
            <a:endParaRPr lang="ru-RU" dirty="0"/>
          </a:p>
        </p:txBody>
      </p:sp>
      <p:sp>
        <p:nvSpPr>
          <p:cNvPr id="614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i="1" dirty="0" smtClean="0"/>
          </a:p>
          <a:p>
            <a:pPr>
              <a:buNone/>
            </a:pPr>
            <a:r>
              <a:rPr lang="ru-RU" i="1" dirty="0" smtClean="0"/>
              <a:t>Удивительный ребенок! 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Только вышел из пеленок, 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Может плавать и нырять, 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Как его родная мать. </a:t>
            </a:r>
            <a:endParaRPr lang="ru-RU" dirty="0" smtClean="0"/>
          </a:p>
          <a:p>
            <a:pPr marL="0" indent="0" algn="r">
              <a:buNone/>
            </a:pPr>
            <a:r>
              <a:rPr lang="ru-RU" b="1" i="1" dirty="0" smtClean="0"/>
              <a:t>(Утёнок.)</a:t>
            </a:r>
            <a:endParaRPr lang="ru-RU" b="1" dirty="0" smtClean="0"/>
          </a:p>
        </p:txBody>
      </p:sp>
      <p:pic>
        <p:nvPicPr>
          <p:cNvPr id="6" name="Рисунок 5" descr="3954325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516216" y="1268760"/>
            <a:ext cx="2448272" cy="2564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ОБРАЗОВАНИЕ\Школьная доска\ShkolDoskaPrin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525" y="476250"/>
            <a:ext cx="8362950" cy="504825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ru-RU" dirty="0">
              <a:latin typeface="Ariston" pitchFamily="66" charset="0"/>
            </a:endParaRPr>
          </a:p>
        </p:txBody>
      </p:sp>
      <p:sp>
        <p:nvSpPr>
          <p:cNvPr id="5124" name="Объект 2"/>
          <p:cNvSpPr>
            <a:spLocks noGrp="1"/>
          </p:cNvSpPr>
          <p:nvPr>
            <p:ph idx="1"/>
          </p:nvPr>
        </p:nvSpPr>
        <p:spPr>
          <a:xfrm>
            <a:off x="468313" y="1196975"/>
            <a:ext cx="8218487" cy="5184775"/>
          </a:xfrm>
        </p:spPr>
        <p:txBody>
          <a:bodyPr/>
          <a:lstStyle/>
          <a:p>
            <a:pPr>
              <a:buNone/>
            </a:pP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У  </a:t>
            </a:r>
            <a:r>
              <a:rPr lang="ru-RU" sz="6600" dirty="0" err="1" smtClean="0">
                <a:solidFill>
                  <a:schemeClr val="bg1"/>
                </a:solidFill>
                <a:latin typeface="Propisi" pitchFamily="2" charset="0"/>
              </a:rPr>
              <a:t>у</a:t>
            </a: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   Ур   ум</a:t>
            </a:r>
          </a:p>
          <a:p>
            <a:pPr>
              <a:buNone/>
            </a:pP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утёнок   утка</a:t>
            </a:r>
          </a:p>
          <a:p>
            <a:pPr marL="0" indent="360363">
              <a:buNone/>
            </a:pP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Утёнок любит плавать и нырять.</a:t>
            </a:r>
            <a:endParaRPr lang="ru-RU" sz="6600" dirty="0">
              <a:solidFill>
                <a:schemeClr val="bg1"/>
              </a:solidFill>
              <a:latin typeface="Propisi" pitchFamily="2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51520" y="4077072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51520" y="4437112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51520" y="1700808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51520" y="1988840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51520" y="2924944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51520" y="3212976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Управляющая кнопка: возврат 17">
            <a:hlinkClick r:id="rId3" action="ppaction://hlinksldjump" highlightClick="1"/>
          </p:cNvPr>
          <p:cNvSpPr/>
          <p:nvPr/>
        </p:nvSpPr>
        <p:spPr>
          <a:xfrm>
            <a:off x="7740352" y="5733256"/>
            <a:ext cx="1008112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51520" y="5085184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23528" y="5445224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Загадка</a:t>
            </a:r>
            <a:endParaRPr lang="ru-RU" dirty="0"/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sz="3600" i="1" dirty="0" smtClean="0"/>
          </a:p>
          <a:p>
            <a:pPr>
              <a:buNone/>
            </a:pPr>
            <a:r>
              <a:rPr lang="ru-RU" sz="3600" i="1" dirty="0" smtClean="0"/>
              <a:t>Этот глаз – особый глаз. </a:t>
            </a:r>
            <a:endParaRPr lang="ru-RU" sz="3600" dirty="0" smtClean="0"/>
          </a:p>
          <a:p>
            <a:pPr>
              <a:buNone/>
            </a:pPr>
            <a:r>
              <a:rPr lang="ru-RU" sz="3600" i="1" dirty="0" smtClean="0"/>
              <a:t>Быстро взглянет он на вас, </a:t>
            </a:r>
            <a:endParaRPr lang="ru-RU" sz="3600" dirty="0" smtClean="0"/>
          </a:p>
          <a:p>
            <a:pPr>
              <a:buNone/>
            </a:pPr>
            <a:r>
              <a:rPr lang="ru-RU" sz="3600" i="1" dirty="0" smtClean="0"/>
              <a:t>И появится на свет </a:t>
            </a:r>
            <a:endParaRPr lang="ru-RU" sz="3600" dirty="0" smtClean="0"/>
          </a:p>
          <a:p>
            <a:pPr>
              <a:buNone/>
            </a:pPr>
            <a:r>
              <a:rPr lang="ru-RU" sz="3600" i="1" dirty="0" smtClean="0"/>
              <a:t>Самый точный ваш портрет. </a:t>
            </a:r>
            <a:endParaRPr lang="ru-RU" sz="3600" dirty="0" smtClean="0"/>
          </a:p>
          <a:p>
            <a:pPr algn="r">
              <a:buNone/>
            </a:pPr>
            <a:r>
              <a:rPr lang="ru-RU" sz="3600" i="1" dirty="0" smtClean="0"/>
              <a:t> </a:t>
            </a:r>
            <a:r>
              <a:rPr lang="ru-RU" sz="3600" b="1" i="1" dirty="0" smtClean="0"/>
              <a:t>(Фотоаппарат.)</a:t>
            </a:r>
            <a:endParaRPr lang="ru-RU" sz="3600" b="1" dirty="0"/>
          </a:p>
        </p:txBody>
      </p:sp>
      <p:pic>
        <p:nvPicPr>
          <p:cNvPr id="4" name="Рисунок 3" descr="aist-600x834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366911">
            <a:off x="2173052" y="3915609"/>
            <a:ext cx="2749051" cy="2749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6" name="AutoShape 2" descr="http://sevelina.ru/images/uploads/2011/06/6a00d8341c858253ef00e54f4d58fd8833-640wi.gif"/>
          <p:cNvSpPr>
            <a:spLocks noChangeAspect="1" noChangeArrowheads="1"/>
          </p:cNvSpPr>
          <p:nvPr/>
        </p:nvSpPr>
        <p:spPr bwMode="auto">
          <a:xfrm>
            <a:off x="63500" y="-136525"/>
            <a:ext cx="5181600" cy="3886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ОБРАЗОВАНИЕ\Школьная доска\ShkolDoskaPrin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525" y="476250"/>
            <a:ext cx="8362950" cy="504825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ru-RU" dirty="0">
              <a:latin typeface="Ariston" pitchFamily="66" charset="0"/>
            </a:endParaRPr>
          </a:p>
        </p:txBody>
      </p:sp>
      <p:sp>
        <p:nvSpPr>
          <p:cNvPr id="5124" name="Объект 2"/>
          <p:cNvSpPr>
            <a:spLocks noGrp="1"/>
          </p:cNvSpPr>
          <p:nvPr>
            <p:ph idx="1"/>
          </p:nvPr>
        </p:nvSpPr>
        <p:spPr>
          <a:xfrm>
            <a:off x="468313" y="1196975"/>
            <a:ext cx="8218487" cy="5184775"/>
          </a:xfrm>
        </p:spPr>
        <p:txBody>
          <a:bodyPr/>
          <a:lstStyle/>
          <a:p>
            <a:pPr>
              <a:buNone/>
            </a:pP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Ф  </a:t>
            </a:r>
            <a:r>
              <a:rPr lang="ru-RU" sz="6600" dirty="0" err="1" smtClean="0">
                <a:solidFill>
                  <a:schemeClr val="bg1"/>
                </a:solidFill>
                <a:latin typeface="Propisi" pitchFamily="2" charset="0"/>
              </a:rPr>
              <a:t>ф</a:t>
            </a: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  фа  </a:t>
            </a:r>
            <a:r>
              <a:rPr lang="ru-RU" sz="6600" dirty="0" err="1" smtClean="0">
                <a:solidFill>
                  <a:schemeClr val="bg1"/>
                </a:solidFill>
                <a:latin typeface="Propisi" pitchFamily="2" charset="0"/>
              </a:rPr>
              <a:t>Фо</a:t>
            </a: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 </a:t>
            </a:r>
          </a:p>
          <a:p>
            <a:pPr>
              <a:buNone/>
            </a:pP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фотоаппарат Филипп</a:t>
            </a:r>
          </a:p>
          <a:p>
            <a:pPr marL="0" indent="360363">
              <a:buNone/>
            </a:pP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Филипп фотографирует своих друзей.</a:t>
            </a:r>
            <a:endParaRPr lang="ru-RU" sz="6600" dirty="0">
              <a:solidFill>
                <a:schemeClr val="bg1"/>
              </a:solidFill>
              <a:latin typeface="Propisi" pitchFamily="2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51520" y="4077072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51520" y="4437112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51520" y="1700808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51520" y="1988840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51520" y="2924944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51520" y="3212976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Управляющая кнопка: возврат 17">
            <a:hlinkClick r:id="rId3" action="ppaction://hlinksldjump" highlightClick="1"/>
          </p:cNvPr>
          <p:cNvSpPr/>
          <p:nvPr/>
        </p:nvSpPr>
        <p:spPr>
          <a:xfrm>
            <a:off x="7740352" y="5733256"/>
            <a:ext cx="1008112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51520" y="5085184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23528" y="5445224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:\ProPowerPoint\Шаблоны\ОБРАЗОВАНИЕ\Школьная доска\ShkoldoskaPrint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Загадка</a:t>
            </a:r>
            <a:endParaRPr lang="ru-RU" dirty="0"/>
          </a:p>
        </p:txBody>
      </p:sp>
      <p:sp>
        <p:nvSpPr>
          <p:cNvPr id="614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i="1" dirty="0" smtClean="0"/>
          </a:p>
          <a:p>
            <a:pPr>
              <a:buNone/>
            </a:pPr>
            <a:r>
              <a:rPr lang="ru-RU" i="1" dirty="0" smtClean="0"/>
              <a:t>Летом папа наш привез 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В белом ящике мороз. 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И теперь мороз седой 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Дома летом и зимой. 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Бережет продукты: 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Мясо, рыбу, фрукты. </a:t>
            </a:r>
            <a:endParaRPr lang="ru-RU" dirty="0" smtClean="0"/>
          </a:p>
          <a:p>
            <a:pPr marL="0" indent="0" algn="r">
              <a:buNone/>
            </a:pPr>
            <a:r>
              <a:rPr lang="ru-RU" b="1" i="1" dirty="0" smtClean="0"/>
              <a:t>(Холодильник.)</a:t>
            </a:r>
            <a:endParaRPr lang="ru-RU" b="1" dirty="0" smtClean="0"/>
          </a:p>
        </p:txBody>
      </p:sp>
      <p:pic>
        <p:nvPicPr>
          <p:cNvPr id="6" name="Рисунок 5" descr="3954325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156176" y="1124744"/>
            <a:ext cx="2664296" cy="3744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ОБРАЗОВАНИЕ\Школьная доска\ShkolDoskaPrin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525" y="476250"/>
            <a:ext cx="8362950" cy="504825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ru-RU" dirty="0">
              <a:latin typeface="Ariston" pitchFamily="66" charset="0"/>
            </a:endParaRPr>
          </a:p>
        </p:txBody>
      </p:sp>
      <p:sp>
        <p:nvSpPr>
          <p:cNvPr id="5124" name="Объект 2"/>
          <p:cNvSpPr>
            <a:spLocks noGrp="1"/>
          </p:cNvSpPr>
          <p:nvPr>
            <p:ph idx="1"/>
          </p:nvPr>
        </p:nvSpPr>
        <p:spPr>
          <a:xfrm>
            <a:off x="468313" y="1196975"/>
            <a:ext cx="8218487" cy="5184775"/>
          </a:xfrm>
        </p:spPr>
        <p:txBody>
          <a:bodyPr/>
          <a:lstStyle/>
          <a:p>
            <a:pPr>
              <a:buNone/>
            </a:pP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Х  </a:t>
            </a:r>
            <a:r>
              <a:rPr lang="ru-RU" sz="6600" dirty="0" err="1" smtClean="0">
                <a:solidFill>
                  <a:schemeClr val="bg1"/>
                </a:solidFill>
                <a:latin typeface="Propisi" pitchFamily="2" charset="0"/>
              </a:rPr>
              <a:t>х</a:t>
            </a: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  </a:t>
            </a:r>
            <a:r>
              <a:rPr lang="ru-RU" sz="6600" dirty="0" err="1" smtClean="0">
                <a:solidFill>
                  <a:schemeClr val="bg1"/>
                </a:solidFill>
                <a:latin typeface="Propisi" pitchFamily="2" charset="0"/>
              </a:rPr>
              <a:t>Хе</a:t>
            </a: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   хо </a:t>
            </a:r>
          </a:p>
          <a:p>
            <a:pPr>
              <a:buNone/>
            </a:pP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холодильник хорь </a:t>
            </a:r>
          </a:p>
          <a:p>
            <a:pPr marL="0" indent="360363">
              <a:buNone/>
            </a:pP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Холодильник хорошо морозит.</a:t>
            </a:r>
            <a:endParaRPr lang="ru-RU" sz="6600" dirty="0">
              <a:solidFill>
                <a:schemeClr val="bg1"/>
              </a:solidFill>
              <a:latin typeface="Propisi" pitchFamily="2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51520" y="4077072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51520" y="4437112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51520" y="1700808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51520" y="1988840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51520" y="2924944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51520" y="3212976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Управляющая кнопка: возврат 17">
            <a:hlinkClick r:id="rId3" action="ppaction://hlinksldjump" highlightClick="1"/>
          </p:cNvPr>
          <p:cNvSpPr/>
          <p:nvPr/>
        </p:nvSpPr>
        <p:spPr>
          <a:xfrm>
            <a:off x="7740352" y="5733256"/>
            <a:ext cx="1008112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51520" y="5085184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23528" y="5445224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Загадка</a:t>
            </a:r>
            <a:endParaRPr lang="ru-RU" dirty="0"/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sz="3600" i="1" dirty="0" smtClean="0"/>
          </a:p>
          <a:p>
            <a:pPr>
              <a:buNone/>
            </a:pPr>
            <a:endParaRPr lang="ru-RU" sz="3600" i="1" dirty="0" smtClean="0"/>
          </a:p>
          <a:p>
            <a:pPr>
              <a:buNone/>
            </a:pPr>
            <a:r>
              <a:rPr lang="ru-RU" sz="3600" i="1" dirty="0" smtClean="0"/>
              <a:t>На одной ноге стоит, </a:t>
            </a:r>
            <a:endParaRPr lang="ru-RU" sz="3600" dirty="0" smtClean="0"/>
          </a:p>
          <a:p>
            <a:pPr>
              <a:buNone/>
            </a:pPr>
            <a:r>
              <a:rPr lang="ru-RU" sz="3600" i="1" dirty="0" smtClean="0"/>
              <a:t>В воду пристально глядит. </a:t>
            </a:r>
            <a:endParaRPr lang="ru-RU" sz="3600" dirty="0" smtClean="0"/>
          </a:p>
          <a:p>
            <a:pPr>
              <a:buNone/>
            </a:pPr>
            <a:r>
              <a:rPr lang="ru-RU" sz="3600" i="1" dirty="0" smtClean="0"/>
              <a:t>Тычет клювом наугад –</a:t>
            </a:r>
            <a:endParaRPr lang="ru-RU" sz="3600" dirty="0" smtClean="0"/>
          </a:p>
          <a:p>
            <a:pPr>
              <a:buNone/>
            </a:pPr>
            <a:r>
              <a:rPr lang="ru-RU" sz="3600" i="1" dirty="0" smtClean="0"/>
              <a:t>Ищет в речке лягушат. </a:t>
            </a:r>
            <a:endParaRPr lang="ru-RU" sz="3600" dirty="0" smtClean="0"/>
          </a:p>
          <a:p>
            <a:pPr algn="r">
              <a:buNone/>
            </a:pPr>
            <a:r>
              <a:rPr lang="ru-RU" sz="3600" i="1" dirty="0" smtClean="0"/>
              <a:t> </a:t>
            </a:r>
            <a:r>
              <a:rPr lang="ru-RU" sz="3600" b="1" i="1" dirty="0" smtClean="0"/>
              <a:t>(Цапля.)</a:t>
            </a:r>
            <a:endParaRPr lang="ru-RU" sz="3600" b="1" dirty="0"/>
          </a:p>
        </p:txBody>
      </p:sp>
      <p:pic>
        <p:nvPicPr>
          <p:cNvPr id="4" name="Рисунок 3" descr="aist-600x834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16216" y="1268760"/>
            <a:ext cx="2429234" cy="3876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6" name="AutoShape 2" descr="http://sevelina.ru/images/uploads/2011/06/6a00d8341c858253ef00e54f4d58fd8833-640wi.gif"/>
          <p:cNvSpPr>
            <a:spLocks noChangeAspect="1" noChangeArrowheads="1"/>
          </p:cNvSpPr>
          <p:nvPr/>
        </p:nvSpPr>
        <p:spPr bwMode="auto">
          <a:xfrm>
            <a:off x="63500" y="-136525"/>
            <a:ext cx="5181600" cy="3886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ОБРАЗОВАНИЕ\Школьная доска\ShkolDoskaPrin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525" y="476250"/>
            <a:ext cx="8362950" cy="504825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ru-RU" dirty="0">
              <a:latin typeface="Ariston" pitchFamily="66" charset="0"/>
            </a:endParaRPr>
          </a:p>
        </p:txBody>
      </p:sp>
      <p:sp>
        <p:nvSpPr>
          <p:cNvPr id="5124" name="Объект 2"/>
          <p:cNvSpPr>
            <a:spLocks noGrp="1"/>
          </p:cNvSpPr>
          <p:nvPr>
            <p:ph idx="1"/>
          </p:nvPr>
        </p:nvSpPr>
        <p:spPr>
          <a:xfrm>
            <a:off x="468313" y="1196975"/>
            <a:ext cx="8218487" cy="5184775"/>
          </a:xfrm>
        </p:spPr>
        <p:txBody>
          <a:bodyPr/>
          <a:lstStyle/>
          <a:p>
            <a:pPr>
              <a:buNone/>
            </a:pP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Ц   </a:t>
            </a:r>
            <a:r>
              <a:rPr lang="ru-RU" sz="6600" dirty="0" err="1" smtClean="0">
                <a:solidFill>
                  <a:schemeClr val="bg1"/>
                </a:solidFill>
                <a:latin typeface="Propisi" pitchFamily="2" charset="0"/>
              </a:rPr>
              <a:t>ц</a:t>
            </a: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   </a:t>
            </a:r>
            <a:r>
              <a:rPr lang="ru-RU" sz="6600" dirty="0" err="1" smtClean="0">
                <a:solidFill>
                  <a:schemeClr val="bg1"/>
                </a:solidFill>
                <a:latin typeface="Propisi" pitchFamily="2" charset="0"/>
              </a:rPr>
              <a:t>ца</a:t>
            </a: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  </a:t>
            </a:r>
            <a:r>
              <a:rPr lang="ru-RU" sz="6600" dirty="0" err="1" smtClean="0">
                <a:solidFill>
                  <a:schemeClr val="bg1"/>
                </a:solidFill>
                <a:latin typeface="Propisi" pitchFamily="2" charset="0"/>
              </a:rPr>
              <a:t>Це</a:t>
            </a:r>
            <a:endParaRPr lang="ru-RU" sz="6600" dirty="0" smtClean="0">
              <a:solidFill>
                <a:schemeClr val="bg1"/>
              </a:solidFill>
              <a:latin typeface="Propisi" pitchFamily="2" charset="0"/>
            </a:endParaRPr>
          </a:p>
          <a:p>
            <a:pPr>
              <a:buNone/>
            </a:pP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цапля цыпленок</a:t>
            </a:r>
          </a:p>
          <a:p>
            <a:pPr>
              <a:buNone/>
            </a:pP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 Цапля живет на болоте.</a:t>
            </a:r>
            <a:endParaRPr lang="ru-RU" sz="6600" dirty="0">
              <a:solidFill>
                <a:schemeClr val="bg1"/>
              </a:solidFill>
              <a:latin typeface="Propisi" pitchFamily="2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51520" y="4077072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51520" y="4437112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51520" y="1700808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51520" y="1988840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51520" y="2924944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51520" y="3212976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Управляющая кнопка: возврат 17">
            <a:hlinkClick r:id="rId3" action="ppaction://hlinksldjump" highlightClick="1"/>
          </p:cNvPr>
          <p:cNvSpPr/>
          <p:nvPr/>
        </p:nvSpPr>
        <p:spPr>
          <a:xfrm>
            <a:off x="7740352" y="5733256"/>
            <a:ext cx="1008112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51520" y="5085184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23528" y="5445224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:\ProPowerPoint\Шаблоны\ОБРАЗОВАНИЕ\Школьная доска\ShkoldoskaPrint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Загадка</a:t>
            </a:r>
            <a:endParaRPr lang="ru-RU" dirty="0"/>
          </a:p>
        </p:txBody>
      </p:sp>
      <p:sp>
        <p:nvSpPr>
          <p:cNvPr id="614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i="1" dirty="0" smtClean="0"/>
          </a:p>
          <a:p>
            <a:pPr>
              <a:buNone/>
            </a:pPr>
            <a:r>
              <a:rPr lang="ru-RU" i="1" dirty="0" smtClean="0"/>
              <a:t>Мы ходим ночью, ходим днем, 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Но никуда мы не уйдем. 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Мы бьем исправно каждый час, 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А вы, друзья, не бейте нас. </a:t>
            </a:r>
            <a:endParaRPr lang="ru-RU" dirty="0" smtClean="0"/>
          </a:p>
          <a:p>
            <a:pPr algn="r">
              <a:buNone/>
            </a:pPr>
            <a:r>
              <a:rPr lang="ru-RU" i="1" dirty="0" smtClean="0"/>
              <a:t> </a:t>
            </a:r>
            <a:r>
              <a:rPr lang="ru-RU" b="1" i="1" dirty="0" smtClean="0"/>
              <a:t>(Часы.)</a:t>
            </a:r>
            <a:endParaRPr lang="ru-RU" b="1" dirty="0" smtClean="0"/>
          </a:p>
        </p:txBody>
      </p:sp>
      <p:pic>
        <p:nvPicPr>
          <p:cNvPr id="6" name="Рисунок 5" descr="3954325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87824" y="3717032"/>
            <a:ext cx="2664296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:\ProPowerPoint\Шаблоны\ОБРАЗОВАНИЕ\Школьная доска\ShkoldoskaPrint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Загадка</a:t>
            </a:r>
            <a:endParaRPr lang="ru-RU" dirty="0"/>
          </a:p>
        </p:txBody>
      </p:sp>
      <p:sp>
        <p:nvSpPr>
          <p:cNvPr id="614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i="1" dirty="0" smtClean="0"/>
          </a:p>
          <a:p>
            <a:pPr>
              <a:buNone/>
            </a:pPr>
            <a:r>
              <a:rPr lang="ru-RU" i="1" dirty="0" smtClean="0"/>
              <a:t>Кто на ветке шишки грыз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И бросал объедки вниз?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Кто по елкам ловко скачет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И взлетает на дубы?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Кто в дупле орехи прячет,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Сушит на зиму грибы?</a:t>
            </a:r>
            <a:endParaRPr lang="ru-RU" dirty="0" smtClean="0"/>
          </a:p>
          <a:p>
            <a:pPr>
              <a:buNone/>
            </a:pPr>
            <a:r>
              <a:rPr lang="ru-RU" b="1" i="1" dirty="0" smtClean="0"/>
              <a:t>                                                             (Белка.)</a:t>
            </a:r>
            <a:endParaRPr lang="ru-RU" b="1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5" name="Рисунок 4" descr="239256-Dayane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407696" y="908720"/>
            <a:ext cx="2736304" cy="345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ОБРАЗОВАНИЕ\Школьная доска\ShkolDoskaPrin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525" y="476250"/>
            <a:ext cx="8362950" cy="504825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ru-RU" dirty="0">
              <a:latin typeface="Ariston" pitchFamily="66" charset="0"/>
            </a:endParaRPr>
          </a:p>
        </p:txBody>
      </p:sp>
      <p:sp>
        <p:nvSpPr>
          <p:cNvPr id="5124" name="Объект 2"/>
          <p:cNvSpPr>
            <a:spLocks noGrp="1"/>
          </p:cNvSpPr>
          <p:nvPr>
            <p:ph idx="1"/>
          </p:nvPr>
        </p:nvSpPr>
        <p:spPr>
          <a:xfrm>
            <a:off x="468313" y="1196975"/>
            <a:ext cx="8218487" cy="5184775"/>
          </a:xfrm>
        </p:spPr>
        <p:txBody>
          <a:bodyPr/>
          <a:lstStyle/>
          <a:p>
            <a:pPr>
              <a:buNone/>
            </a:pP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Ч  </a:t>
            </a:r>
            <a:r>
              <a:rPr lang="ru-RU" sz="6600" dirty="0" err="1" smtClean="0">
                <a:solidFill>
                  <a:schemeClr val="bg1"/>
                </a:solidFill>
                <a:latin typeface="Propisi" pitchFamily="2" charset="0"/>
              </a:rPr>
              <a:t>ч</a:t>
            </a: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  </a:t>
            </a:r>
            <a:r>
              <a:rPr lang="ru-RU" sz="6600" dirty="0" err="1" smtClean="0">
                <a:solidFill>
                  <a:schemeClr val="bg1"/>
                </a:solidFill>
                <a:latin typeface="Propisi" pitchFamily="2" charset="0"/>
              </a:rPr>
              <a:t>че</a:t>
            </a: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  Чу</a:t>
            </a:r>
          </a:p>
          <a:p>
            <a:pPr>
              <a:buNone/>
            </a:pP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часы  чудеса</a:t>
            </a:r>
          </a:p>
          <a:p>
            <a:pPr>
              <a:buNone/>
            </a:pP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Часы сообщают нам точное время.</a:t>
            </a:r>
            <a:endParaRPr lang="ru-RU" sz="6600" dirty="0">
              <a:solidFill>
                <a:schemeClr val="bg1"/>
              </a:solidFill>
              <a:latin typeface="Propisi" pitchFamily="2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51520" y="4077072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51520" y="4437112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51520" y="1700808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51520" y="1988840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51520" y="2924944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51520" y="3212976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Управляющая кнопка: возврат 17">
            <a:hlinkClick r:id="rId3" action="ppaction://hlinksldjump" highlightClick="1"/>
          </p:cNvPr>
          <p:cNvSpPr/>
          <p:nvPr/>
        </p:nvSpPr>
        <p:spPr>
          <a:xfrm>
            <a:off x="7740352" y="5733256"/>
            <a:ext cx="1008112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51520" y="5085184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23528" y="5445224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Загадка</a:t>
            </a:r>
            <a:endParaRPr lang="ru-RU" dirty="0"/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sz="3600" i="1" dirty="0" smtClean="0"/>
          </a:p>
          <a:p>
            <a:pPr>
              <a:buNone/>
            </a:pPr>
            <a:endParaRPr lang="ru-RU" sz="3600" i="1" dirty="0" smtClean="0"/>
          </a:p>
          <a:p>
            <a:pPr>
              <a:buNone/>
            </a:pPr>
            <a:r>
              <a:rPr lang="ru-RU" sz="3600" i="1" dirty="0" smtClean="0"/>
              <a:t>На квадратиках доски </a:t>
            </a:r>
            <a:endParaRPr lang="ru-RU" sz="3600" dirty="0" smtClean="0"/>
          </a:p>
          <a:p>
            <a:pPr>
              <a:buNone/>
            </a:pPr>
            <a:r>
              <a:rPr lang="ru-RU" sz="3600" i="1" dirty="0" smtClean="0"/>
              <a:t>Короли свели полки. </a:t>
            </a:r>
            <a:endParaRPr lang="ru-RU" sz="3600" dirty="0" smtClean="0"/>
          </a:p>
          <a:p>
            <a:pPr>
              <a:buNone/>
            </a:pPr>
            <a:r>
              <a:rPr lang="ru-RU" sz="3600" i="1" dirty="0" smtClean="0"/>
              <a:t>Нет для боя у полков </a:t>
            </a:r>
            <a:endParaRPr lang="ru-RU" sz="3600" dirty="0" smtClean="0"/>
          </a:p>
          <a:p>
            <a:pPr>
              <a:buNone/>
            </a:pPr>
            <a:r>
              <a:rPr lang="ru-RU" sz="3600" i="1" dirty="0" smtClean="0"/>
              <a:t>Ни патронов, ни штыков. </a:t>
            </a:r>
            <a:endParaRPr lang="ru-RU" sz="3600" dirty="0" smtClean="0"/>
          </a:p>
          <a:p>
            <a:pPr algn="r">
              <a:buNone/>
            </a:pPr>
            <a:r>
              <a:rPr lang="ru-RU" sz="3600" i="1" dirty="0" smtClean="0"/>
              <a:t> </a:t>
            </a:r>
            <a:r>
              <a:rPr lang="ru-RU" sz="3600" b="1" i="1" dirty="0" smtClean="0"/>
              <a:t>(Шахматы.)</a:t>
            </a:r>
            <a:endParaRPr lang="ru-RU" sz="3600" b="1" dirty="0"/>
          </a:p>
        </p:txBody>
      </p:sp>
      <p:pic>
        <p:nvPicPr>
          <p:cNvPr id="4" name="Рисунок 3" descr="aist-600x834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01668" y="2276872"/>
            <a:ext cx="3342332" cy="2158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6" name="AutoShape 2" descr="http://sevelina.ru/images/uploads/2011/06/6a00d8341c858253ef00e54f4d58fd8833-640wi.gif"/>
          <p:cNvSpPr>
            <a:spLocks noChangeAspect="1" noChangeArrowheads="1"/>
          </p:cNvSpPr>
          <p:nvPr/>
        </p:nvSpPr>
        <p:spPr bwMode="auto">
          <a:xfrm>
            <a:off x="63500" y="-136525"/>
            <a:ext cx="5181600" cy="3886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ОБРАЗОВАНИЕ\Школьная доска\ShkolDoskaPrin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525" y="476250"/>
            <a:ext cx="8362950" cy="504825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ru-RU" dirty="0">
              <a:latin typeface="Ariston" pitchFamily="66" charset="0"/>
            </a:endParaRPr>
          </a:p>
        </p:txBody>
      </p:sp>
      <p:sp>
        <p:nvSpPr>
          <p:cNvPr id="5124" name="Объект 2"/>
          <p:cNvSpPr>
            <a:spLocks noGrp="1"/>
          </p:cNvSpPr>
          <p:nvPr>
            <p:ph idx="1"/>
          </p:nvPr>
        </p:nvSpPr>
        <p:spPr>
          <a:xfrm>
            <a:off x="468313" y="1196975"/>
            <a:ext cx="8218487" cy="5184775"/>
          </a:xfrm>
        </p:spPr>
        <p:txBody>
          <a:bodyPr/>
          <a:lstStyle/>
          <a:p>
            <a:pPr>
              <a:buNone/>
            </a:pP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Ш  </a:t>
            </a:r>
            <a:r>
              <a:rPr lang="ru-RU" sz="6600" dirty="0" err="1" smtClean="0">
                <a:solidFill>
                  <a:schemeClr val="bg1"/>
                </a:solidFill>
                <a:latin typeface="Propisi" pitchFamily="2" charset="0"/>
              </a:rPr>
              <a:t>ш</a:t>
            </a: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   </a:t>
            </a:r>
            <a:r>
              <a:rPr lang="ru-RU" sz="6600" dirty="0" err="1" smtClean="0">
                <a:solidFill>
                  <a:schemeClr val="bg1"/>
                </a:solidFill>
                <a:latin typeface="Propisi" pitchFamily="2" charset="0"/>
              </a:rPr>
              <a:t>ши</a:t>
            </a: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  </a:t>
            </a:r>
            <a:r>
              <a:rPr lang="ru-RU" sz="6600" dirty="0" err="1" smtClean="0">
                <a:solidFill>
                  <a:schemeClr val="bg1"/>
                </a:solidFill>
                <a:latin typeface="Propisi" pitchFamily="2" charset="0"/>
              </a:rPr>
              <a:t>Шу</a:t>
            </a:r>
            <a:endParaRPr lang="ru-RU" sz="6600" dirty="0" smtClean="0">
              <a:solidFill>
                <a:schemeClr val="bg1"/>
              </a:solidFill>
              <a:latin typeface="Propisi" pitchFamily="2" charset="0"/>
            </a:endParaRPr>
          </a:p>
          <a:p>
            <a:pPr>
              <a:buNone/>
            </a:pP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шахматы Шура</a:t>
            </a:r>
          </a:p>
          <a:p>
            <a:pPr marL="0" indent="360363">
              <a:buNone/>
            </a:pP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Саша и Маша играют в шахматы.</a:t>
            </a:r>
            <a:endParaRPr lang="ru-RU" sz="6600" dirty="0">
              <a:solidFill>
                <a:schemeClr val="bg1"/>
              </a:solidFill>
              <a:latin typeface="Propisi" pitchFamily="2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51520" y="4077072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51520" y="4437112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51520" y="1700808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51520" y="1988840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51520" y="2924944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51520" y="3212976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Управляющая кнопка: возврат 17">
            <a:hlinkClick r:id="rId3" action="ppaction://hlinksldjump" highlightClick="1"/>
          </p:cNvPr>
          <p:cNvSpPr/>
          <p:nvPr/>
        </p:nvSpPr>
        <p:spPr>
          <a:xfrm>
            <a:off x="7740352" y="5733256"/>
            <a:ext cx="1008112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51520" y="5085184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23528" y="5445224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:\ProPowerPoint\Шаблоны\ОБРАЗОВАНИЕ\Школьная доска\ShkoldoskaPrint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Загадка</a:t>
            </a:r>
            <a:endParaRPr lang="ru-RU" dirty="0"/>
          </a:p>
        </p:txBody>
      </p:sp>
      <p:sp>
        <p:nvSpPr>
          <p:cNvPr id="614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sz="3600" i="1" dirty="0" smtClean="0"/>
          </a:p>
          <a:p>
            <a:pPr>
              <a:buNone/>
            </a:pPr>
            <a:r>
              <a:rPr lang="ru-RU" sz="3600" i="1" dirty="0" smtClean="0"/>
              <a:t>Она в речке проживает,</a:t>
            </a:r>
            <a:endParaRPr lang="ru-RU" sz="3600" dirty="0" smtClean="0"/>
          </a:p>
          <a:p>
            <a:pPr>
              <a:buNone/>
            </a:pPr>
            <a:r>
              <a:rPr lang="ru-RU" sz="3600" i="1" dirty="0" smtClean="0"/>
              <a:t>Хвостиком виляет, </a:t>
            </a:r>
            <a:endParaRPr lang="ru-RU" sz="3600" dirty="0" smtClean="0"/>
          </a:p>
          <a:p>
            <a:pPr>
              <a:buNone/>
            </a:pPr>
            <a:r>
              <a:rPr lang="ru-RU" sz="3600" i="1" dirty="0" smtClean="0"/>
              <a:t>Зубаста, а не лает. </a:t>
            </a:r>
            <a:endParaRPr lang="ru-RU" sz="3600" dirty="0" smtClean="0"/>
          </a:p>
          <a:p>
            <a:pPr>
              <a:buNone/>
            </a:pPr>
            <a:r>
              <a:rPr lang="ru-RU" sz="3600" i="1" dirty="0" smtClean="0"/>
              <a:t> </a:t>
            </a:r>
            <a:endParaRPr lang="ru-RU" sz="3600" dirty="0" smtClean="0"/>
          </a:p>
          <a:p>
            <a:pPr algn="r">
              <a:buNone/>
            </a:pPr>
            <a:r>
              <a:rPr lang="ru-RU" sz="3600" i="1" dirty="0" smtClean="0"/>
              <a:t> </a:t>
            </a:r>
            <a:r>
              <a:rPr lang="ru-RU" sz="3600" b="1" i="1" dirty="0" smtClean="0"/>
              <a:t>(Щука.)</a:t>
            </a:r>
            <a:endParaRPr lang="ru-RU" sz="3600" b="1" dirty="0" smtClean="0"/>
          </a:p>
        </p:txBody>
      </p:sp>
      <p:pic>
        <p:nvPicPr>
          <p:cNvPr id="6" name="Рисунок 5" descr="395432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12160" y="1700808"/>
            <a:ext cx="2903342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ОБРАЗОВАНИЕ\Школьная доска\ShkolDoskaPrin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525" y="476250"/>
            <a:ext cx="8362950" cy="504825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ru-RU" dirty="0">
              <a:latin typeface="Ariston" pitchFamily="66" charset="0"/>
            </a:endParaRPr>
          </a:p>
        </p:txBody>
      </p:sp>
      <p:sp>
        <p:nvSpPr>
          <p:cNvPr id="5124" name="Объект 2"/>
          <p:cNvSpPr>
            <a:spLocks noGrp="1"/>
          </p:cNvSpPr>
          <p:nvPr>
            <p:ph idx="1"/>
          </p:nvPr>
        </p:nvSpPr>
        <p:spPr>
          <a:xfrm>
            <a:off x="468313" y="1196975"/>
            <a:ext cx="8218487" cy="5184775"/>
          </a:xfrm>
        </p:spPr>
        <p:txBody>
          <a:bodyPr/>
          <a:lstStyle/>
          <a:p>
            <a:pPr>
              <a:buNone/>
            </a:pP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Щ   </a:t>
            </a:r>
            <a:r>
              <a:rPr lang="ru-RU" sz="6600" dirty="0" err="1" smtClean="0">
                <a:solidFill>
                  <a:schemeClr val="bg1"/>
                </a:solidFill>
                <a:latin typeface="Propisi" pitchFamily="2" charset="0"/>
              </a:rPr>
              <a:t>щ</a:t>
            </a: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   </a:t>
            </a:r>
            <a:r>
              <a:rPr lang="ru-RU" sz="6600" dirty="0" err="1" smtClean="0">
                <a:solidFill>
                  <a:schemeClr val="bg1"/>
                </a:solidFill>
                <a:latin typeface="Propisi" pitchFamily="2" charset="0"/>
              </a:rPr>
              <a:t>ща</a:t>
            </a: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  </a:t>
            </a:r>
            <a:r>
              <a:rPr lang="ru-RU" sz="6600" dirty="0" err="1" smtClean="0">
                <a:solidFill>
                  <a:schemeClr val="bg1"/>
                </a:solidFill>
                <a:latin typeface="Propisi" pitchFamily="2" charset="0"/>
              </a:rPr>
              <a:t>Щу</a:t>
            </a: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 </a:t>
            </a:r>
          </a:p>
          <a:p>
            <a:pPr>
              <a:buNone/>
            </a:pP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щука щётка</a:t>
            </a:r>
          </a:p>
          <a:p>
            <a:pPr marL="82550" indent="277813">
              <a:buNone/>
            </a:pP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Щука – хищная р</a:t>
            </a:r>
            <a:r>
              <a:rPr lang="ru-RU" sz="6600" u="sng" dirty="0" smtClean="0">
                <a:solidFill>
                  <a:schemeClr val="bg1"/>
                </a:solidFill>
                <a:latin typeface="Propisi" pitchFamily="2" charset="0"/>
              </a:rPr>
              <a:t>е</a:t>
            </a: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чная рыба.</a:t>
            </a:r>
            <a:endParaRPr lang="ru-RU" sz="6600" dirty="0">
              <a:solidFill>
                <a:schemeClr val="bg1"/>
              </a:solidFill>
              <a:latin typeface="Propisi" pitchFamily="2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51520" y="4077072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51520" y="4437112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51520" y="1700808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51520" y="1988840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51520" y="2924944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51520" y="3212976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Управляющая кнопка: возврат 17">
            <a:hlinkClick r:id="rId3" action="ppaction://hlinksldjump" highlightClick="1"/>
          </p:cNvPr>
          <p:cNvSpPr/>
          <p:nvPr/>
        </p:nvSpPr>
        <p:spPr>
          <a:xfrm>
            <a:off x="7740352" y="5733256"/>
            <a:ext cx="1008112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51520" y="5085184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23528" y="5445224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Загадка</a:t>
            </a:r>
            <a:endParaRPr lang="ru-RU" dirty="0"/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600" i="1" dirty="0" smtClean="0"/>
              <a:t>Есть подъезд, но нет подъезда </a:t>
            </a:r>
            <a:endParaRPr lang="ru-RU" sz="3600" dirty="0" smtClean="0"/>
          </a:p>
          <a:p>
            <a:pPr>
              <a:buNone/>
            </a:pPr>
            <a:r>
              <a:rPr lang="ru-RU" sz="3600" i="1" dirty="0" smtClean="0"/>
              <a:t>Есть разъезд, но нет разъезда </a:t>
            </a:r>
            <a:endParaRPr lang="ru-RU" sz="3600" dirty="0" smtClean="0"/>
          </a:p>
          <a:p>
            <a:pPr>
              <a:buNone/>
            </a:pPr>
            <a:r>
              <a:rPr lang="ru-RU" sz="3600" i="1" dirty="0" smtClean="0"/>
              <a:t>Очень нужен, это так, </a:t>
            </a:r>
            <a:endParaRPr lang="ru-RU" sz="3600" dirty="0" smtClean="0"/>
          </a:p>
          <a:p>
            <a:pPr>
              <a:buNone/>
            </a:pPr>
            <a:r>
              <a:rPr lang="ru-RU" sz="3600" i="1" dirty="0" smtClean="0"/>
              <a:t>В алфавите… </a:t>
            </a:r>
          </a:p>
          <a:p>
            <a:pPr algn="r">
              <a:buNone/>
            </a:pPr>
            <a:r>
              <a:rPr lang="ru-RU" sz="3600" i="1" dirty="0" smtClean="0"/>
              <a:t> </a:t>
            </a:r>
            <a:r>
              <a:rPr lang="ru-RU" sz="3600" b="1" i="1" dirty="0" smtClean="0"/>
              <a:t>(Твёрдый знак.)</a:t>
            </a:r>
            <a:endParaRPr lang="ru-RU" sz="3600" b="1" dirty="0"/>
          </a:p>
        </p:txBody>
      </p:sp>
      <p:pic>
        <p:nvPicPr>
          <p:cNvPr id="4" name="Рисунок 3" descr="aist-600x83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95736" y="3429000"/>
            <a:ext cx="2865837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6" name="AutoShape 2" descr="http://sevelina.ru/images/uploads/2011/06/6a00d8341c858253ef00e54f4d58fd8833-640wi.gif"/>
          <p:cNvSpPr>
            <a:spLocks noChangeAspect="1" noChangeArrowheads="1"/>
          </p:cNvSpPr>
          <p:nvPr/>
        </p:nvSpPr>
        <p:spPr bwMode="auto">
          <a:xfrm>
            <a:off x="63500" y="-136525"/>
            <a:ext cx="5181600" cy="3886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ОБРАЗОВАНИЕ\Школьная доска\ShkolDoskaPrin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525" y="476250"/>
            <a:ext cx="8362950" cy="504825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ru-RU" dirty="0">
              <a:latin typeface="Ariston" pitchFamily="66" charset="0"/>
            </a:endParaRPr>
          </a:p>
        </p:txBody>
      </p:sp>
      <p:sp>
        <p:nvSpPr>
          <p:cNvPr id="5124" name="Объект 2"/>
          <p:cNvSpPr>
            <a:spLocks noGrp="1"/>
          </p:cNvSpPr>
          <p:nvPr>
            <p:ph idx="1"/>
          </p:nvPr>
        </p:nvSpPr>
        <p:spPr>
          <a:xfrm>
            <a:off x="468313" y="1196975"/>
            <a:ext cx="8218487" cy="5184775"/>
          </a:xfrm>
        </p:spPr>
        <p:txBody>
          <a:bodyPr/>
          <a:lstStyle/>
          <a:p>
            <a:pPr>
              <a:buNone/>
            </a:pPr>
            <a:r>
              <a:rPr lang="ru-RU" sz="6600" dirty="0" err="1" smtClean="0">
                <a:solidFill>
                  <a:schemeClr val="bg1"/>
                </a:solidFill>
                <a:latin typeface="Propisi" pitchFamily="2" charset="0"/>
              </a:rPr>
              <a:t>ъ</a:t>
            </a: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  </a:t>
            </a:r>
            <a:r>
              <a:rPr lang="ru-RU" sz="6600" dirty="0" err="1" smtClean="0">
                <a:solidFill>
                  <a:schemeClr val="bg1"/>
                </a:solidFill>
                <a:latin typeface="Propisi" pitchFamily="2" charset="0"/>
              </a:rPr>
              <a:t>ы</a:t>
            </a: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   ь  </a:t>
            </a:r>
            <a:r>
              <a:rPr lang="ru-RU" sz="6600" dirty="0" err="1" smtClean="0">
                <a:solidFill>
                  <a:schemeClr val="bg1"/>
                </a:solidFill>
                <a:latin typeface="Propisi" pitchFamily="2" charset="0"/>
              </a:rPr>
              <a:t>дъ</a:t>
            </a: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   </a:t>
            </a:r>
            <a:r>
              <a:rPr lang="ru-RU" sz="6600" dirty="0" err="1" smtClean="0">
                <a:solidFill>
                  <a:schemeClr val="bg1"/>
                </a:solidFill>
                <a:latin typeface="Propisi" pitchFamily="2" charset="0"/>
              </a:rPr>
              <a:t>нь</a:t>
            </a:r>
            <a:endParaRPr lang="ru-RU" sz="6600" dirty="0" smtClean="0">
              <a:solidFill>
                <a:schemeClr val="bg1"/>
              </a:solidFill>
              <a:latin typeface="Propisi" pitchFamily="2" charset="0"/>
            </a:endParaRPr>
          </a:p>
          <a:p>
            <a:pPr>
              <a:buNone/>
            </a:pP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подъезд  день</a:t>
            </a:r>
          </a:p>
          <a:p>
            <a:pPr>
              <a:buNone/>
            </a:pP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Сегодня очень холодный день.</a:t>
            </a:r>
            <a:endParaRPr lang="ru-RU" sz="6600" dirty="0">
              <a:solidFill>
                <a:schemeClr val="bg1"/>
              </a:solidFill>
              <a:latin typeface="Propisi" pitchFamily="2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51520" y="4077072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51520" y="4437112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51520" y="1700808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51520" y="1988840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51520" y="2924944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51520" y="3212976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Управляющая кнопка: возврат 17">
            <a:hlinkClick r:id="rId3" action="ppaction://hlinksldjump" highlightClick="1"/>
          </p:cNvPr>
          <p:cNvSpPr/>
          <p:nvPr/>
        </p:nvSpPr>
        <p:spPr>
          <a:xfrm>
            <a:off x="7740352" y="5733256"/>
            <a:ext cx="1008112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51520" y="5085184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23528" y="5445224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:\ProPowerPoint\Шаблоны\ОБРАЗОВАНИЕ\Школьная доска\ShkoldoskaPrint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Загадка</a:t>
            </a:r>
            <a:endParaRPr lang="ru-RU" dirty="0"/>
          </a:p>
        </p:txBody>
      </p:sp>
      <p:pic>
        <p:nvPicPr>
          <p:cNvPr id="6" name="Рисунок 5" descr="3954325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7664" y="2996952"/>
            <a:ext cx="3588889" cy="3588889"/>
          </a:xfrm>
          <a:prstGeom prst="rect">
            <a:avLst/>
          </a:prstGeom>
        </p:spPr>
      </p:pic>
      <p:sp>
        <p:nvSpPr>
          <p:cNvPr id="614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600" i="1" dirty="0" smtClean="0"/>
              <a:t>К нам во двор забрался крот, </a:t>
            </a:r>
            <a:endParaRPr lang="ru-RU" sz="3600" dirty="0" smtClean="0"/>
          </a:p>
          <a:p>
            <a:pPr>
              <a:buNone/>
            </a:pPr>
            <a:r>
              <a:rPr lang="ru-RU" sz="3600" i="1" dirty="0" smtClean="0"/>
              <a:t>Роет землю у ворот. </a:t>
            </a:r>
            <a:endParaRPr lang="ru-RU" sz="3600" dirty="0" smtClean="0"/>
          </a:p>
          <a:p>
            <a:pPr>
              <a:buNone/>
            </a:pPr>
            <a:r>
              <a:rPr lang="ru-RU" sz="3600" i="1" dirty="0" smtClean="0"/>
              <a:t>Тонна в рот земли войдет,</a:t>
            </a:r>
            <a:endParaRPr lang="ru-RU" sz="3600" dirty="0" smtClean="0"/>
          </a:p>
          <a:p>
            <a:pPr>
              <a:buNone/>
            </a:pPr>
            <a:r>
              <a:rPr lang="ru-RU" sz="3600" i="1" dirty="0" smtClean="0"/>
              <a:t>Если крот раскроет рот. </a:t>
            </a:r>
            <a:endParaRPr lang="ru-RU" sz="3600" dirty="0" smtClean="0"/>
          </a:p>
          <a:p>
            <a:pPr>
              <a:buNone/>
            </a:pPr>
            <a:r>
              <a:rPr lang="ru-RU" sz="3600" i="1" dirty="0" smtClean="0"/>
              <a:t> </a:t>
            </a:r>
            <a:endParaRPr lang="ru-RU" sz="3600" dirty="0" smtClean="0"/>
          </a:p>
          <a:p>
            <a:pPr algn="r">
              <a:buNone/>
            </a:pPr>
            <a:r>
              <a:rPr lang="ru-RU" sz="3600" i="1" dirty="0" smtClean="0"/>
              <a:t> </a:t>
            </a:r>
            <a:r>
              <a:rPr lang="ru-RU" sz="3600" b="1" i="1" dirty="0" smtClean="0"/>
              <a:t>(Экскаватор.)</a:t>
            </a:r>
            <a:endParaRPr lang="ru-RU" sz="3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ОБРАЗОВАНИЕ\Школьная доска\ShkolDoskaPrin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525" y="476250"/>
            <a:ext cx="8362950" cy="504825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ru-RU" dirty="0">
              <a:latin typeface="Ariston" pitchFamily="66" charset="0"/>
            </a:endParaRPr>
          </a:p>
        </p:txBody>
      </p:sp>
      <p:sp>
        <p:nvSpPr>
          <p:cNvPr id="5124" name="Объект 2"/>
          <p:cNvSpPr>
            <a:spLocks noGrp="1"/>
          </p:cNvSpPr>
          <p:nvPr>
            <p:ph idx="1"/>
          </p:nvPr>
        </p:nvSpPr>
        <p:spPr>
          <a:xfrm>
            <a:off x="468313" y="1196975"/>
            <a:ext cx="8218487" cy="5184775"/>
          </a:xfrm>
        </p:spPr>
        <p:txBody>
          <a:bodyPr/>
          <a:lstStyle/>
          <a:p>
            <a:pPr>
              <a:buNone/>
            </a:pPr>
            <a:r>
              <a:rPr lang="ru-RU" sz="6600" dirty="0" err="1" smtClean="0">
                <a:solidFill>
                  <a:schemeClr val="bg1"/>
                </a:solidFill>
                <a:latin typeface="Propisi" pitchFamily="2" charset="0"/>
              </a:rPr>
              <a:t>Ээ</a:t>
            </a: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  </a:t>
            </a:r>
            <a:r>
              <a:rPr lang="ru-RU" sz="6600" dirty="0" err="1" smtClean="0">
                <a:solidFill>
                  <a:schemeClr val="bg1"/>
                </a:solidFill>
                <a:latin typeface="Propisi" pitchFamily="2" charset="0"/>
              </a:rPr>
              <a:t>эм</a:t>
            </a: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 Эр</a:t>
            </a:r>
          </a:p>
          <a:p>
            <a:pPr>
              <a:buNone/>
            </a:pP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эхо  этажи</a:t>
            </a:r>
          </a:p>
          <a:p>
            <a:pPr>
              <a:buNone/>
            </a:pP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По шо</a:t>
            </a:r>
            <a:r>
              <a:rPr lang="ru-RU" sz="6600" u="sng" dirty="0" smtClean="0">
                <a:solidFill>
                  <a:schemeClr val="bg1"/>
                </a:solidFill>
                <a:latin typeface="Propisi" pitchFamily="2" charset="0"/>
              </a:rPr>
              <a:t>сс</a:t>
            </a: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е ехал экскаватор.</a:t>
            </a:r>
            <a:endParaRPr lang="ru-RU" sz="6600" dirty="0">
              <a:solidFill>
                <a:schemeClr val="bg1"/>
              </a:solidFill>
              <a:latin typeface="Propisi" pitchFamily="2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51520" y="4077072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51520" y="4437112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51520" y="1700808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51520" y="1988840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51520" y="2924944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51520" y="3212976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Управляющая кнопка: возврат 17">
            <a:hlinkClick r:id="rId3" action="ppaction://hlinksldjump" highlightClick="1"/>
          </p:cNvPr>
          <p:cNvSpPr/>
          <p:nvPr/>
        </p:nvSpPr>
        <p:spPr>
          <a:xfrm>
            <a:off x="7740352" y="5733256"/>
            <a:ext cx="1008112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51520" y="5085184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23528" y="5445224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Загадка</a:t>
            </a:r>
            <a:endParaRPr lang="ru-RU" dirty="0"/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1476375" y="908050"/>
            <a:ext cx="7488113" cy="5616575"/>
          </a:xfrm>
        </p:spPr>
        <p:txBody>
          <a:bodyPr/>
          <a:lstStyle/>
          <a:p>
            <a:pPr>
              <a:buNone/>
            </a:pPr>
            <a:r>
              <a:rPr lang="ru-RU" sz="3600" i="1" dirty="0" smtClean="0"/>
              <a:t>Закружится на острой ножке, </a:t>
            </a:r>
            <a:endParaRPr lang="ru-RU" sz="3600" dirty="0" smtClean="0"/>
          </a:p>
          <a:p>
            <a:pPr>
              <a:buNone/>
            </a:pPr>
            <a:r>
              <a:rPr lang="ru-RU" sz="3600" i="1" dirty="0" smtClean="0"/>
              <a:t>Жужжит, как будто бы жучок, </a:t>
            </a:r>
            <a:endParaRPr lang="ru-RU" sz="3600" dirty="0" smtClean="0"/>
          </a:p>
          <a:p>
            <a:pPr>
              <a:buNone/>
            </a:pPr>
            <a:r>
              <a:rPr lang="ru-RU" sz="3600" i="1" dirty="0" smtClean="0"/>
              <a:t>Захочет – вскачь пойдет немножко, </a:t>
            </a:r>
            <a:endParaRPr lang="ru-RU" sz="3600" dirty="0" smtClean="0"/>
          </a:p>
          <a:p>
            <a:pPr>
              <a:buNone/>
            </a:pPr>
            <a:r>
              <a:rPr lang="ru-RU" sz="3600" i="1" dirty="0" smtClean="0"/>
              <a:t>Захочет – ляжет на бочок.</a:t>
            </a:r>
            <a:endParaRPr lang="ru-RU" sz="3600" dirty="0" smtClean="0"/>
          </a:p>
          <a:p>
            <a:pPr algn="r">
              <a:buNone/>
            </a:pPr>
            <a:r>
              <a:rPr lang="ru-RU" sz="3600" i="1" dirty="0" smtClean="0"/>
              <a:t> </a:t>
            </a:r>
            <a:r>
              <a:rPr lang="ru-RU" sz="3600" b="1" i="1" dirty="0" smtClean="0"/>
              <a:t>(Юла.)</a:t>
            </a:r>
            <a:endParaRPr lang="ru-RU" sz="3600" b="1" dirty="0"/>
          </a:p>
        </p:txBody>
      </p:sp>
      <p:pic>
        <p:nvPicPr>
          <p:cNvPr id="4" name="Рисунок 3" descr="aist-600x834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7784" y="3501008"/>
            <a:ext cx="3096344" cy="3035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6" name="AutoShape 2" descr="http://sevelina.ru/images/uploads/2011/06/6a00d8341c858253ef00e54f4d58fd8833-640wi.gif"/>
          <p:cNvSpPr>
            <a:spLocks noChangeAspect="1" noChangeArrowheads="1"/>
          </p:cNvSpPr>
          <p:nvPr/>
        </p:nvSpPr>
        <p:spPr bwMode="auto">
          <a:xfrm>
            <a:off x="63500" y="-136525"/>
            <a:ext cx="5181600" cy="3886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ОБРАЗОВАНИЕ\Школьная доска\ShkolDoskaPrin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525" y="476250"/>
            <a:ext cx="8362950" cy="504825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ru-RU" dirty="0">
              <a:latin typeface="Ariston" pitchFamily="66" charset="0"/>
            </a:endParaRPr>
          </a:p>
        </p:txBody>
      </p:sp>
      <p:sp>
        <p:nvSpPr>
          <p:cNvPr id="5124" name="Объект 2"/>
          <p:cNvSpPr>
            <a:spLocks noGrp="1"/>
          </p:cNvSpPr>
          <p:nvPr>
            <p:ph idx="1"/>
          </p:nvPr>
        </p:nvSpPr>
        <p:spPr>
          <a:xfrm>
            <a:off x="468313" y="1196975"/>
            <a:ext cx="8218487" cy="5184775"/>
          </a:xfrm>
        </p:spPr>
        <p:txBody>
          <a:bodyPr/>
          <a:lstStyle/>
          <a:p>
            <a:pPr>
              <a:buNone/>
            </a:pP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Б  </a:t>
            </a:r>
            <a:r>
              <a:rPr lang="ru-RU" sz="6600" dirty="0" err="1" smtClean="0">
                <a:solidFill>
                  <a:schemeClr val="bg1"/>
                </a:solidFill>
                <a:latin typeface="Propisi" pitchFamily="2" charset="0"/>
              </a:rPr>
              <a:t>б</a:t>
            </a: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  </a:t>
            </a:r>
            <a:r>
              <a:rPr lang="ru-RU" sz="6600" dirty="0" err="1" smtClean="0">
                <a:solidFill>
                  <a:schemeClr val="bg1"/>
                </a:solidFill>
                <a:latin typeface="Propisi" pitchFamily="2" charset="0"/>
              </a:rPr>
              <a:t>бу</a:t>
            </a: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  Ба </a:t>
            </a:r>
          </a:p>
          <a:p>
            <a:pPr>
              <a:buNone/>
            </a:pP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белка барсук</a:t>
            </a:r>
          </a:p>
          <a:p>
            <a:pPr>
              <a:buNone/>
            </a:pPr>
            <a:r>
              <a:rPr lang="ru-RU" sz="6700" dirty="0" smtClean="0">
                <a:solidFill>
                  <a:schemeClr val="bg1"/>
                </a:solidFill>
                <a:latin typeface="Propisi" pitchFamily="2" charset="0"/>
              </a:rPr>
              <a:t>Белка прыгает на ветке.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51520" y="4149080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51520" y="4437112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51520" y="1700808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51520" y="1988840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51520" y="2924944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51520" y="3212976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Управляющая кнопка: возврат 13">
            <a:hlinkClick r:id="rId3" action="ppaction://hlinksldjump" highlightClick="1"/>
          </p:cNvPr>
          <p:cNvSpPr/>
          <p:nvPr/>
        </p:nvSpPr>
        <p:spPr>
          <a:xfrm>
            <a:off x="7740352" y="5733256"/>
            <a:ext cx="1008112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ОБРАЗОВАНИЕ\Школьная доска\ShkolDoskaPrin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525" y="476250"/>
            <a:ext cx="8362950" cy="504825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ru-RU" dirty="0">
              <a:latin typeface="Ariston" pitchFamily="66" charset="0"/>
            </a:endParaRPr>
          </a:p>
        </p:txBody>
      </p:sp>
      <p:sp>
        <p:nvSpPr>
          <p:cNvPr id="5124" name="Объект 2"/>
          <p:cNvSpPr>
            <a:spLocks noGrp="1"/>
          </p:cNvSpPr>
          <p:nvPr>
            <p:ph idx="1"/>
          </p:nvPr>
        </p:nvSpPr>
        <p:spPr>
          <a:xfrm>
            <a:off x="468313" y="1196975"/>
            <a:ext cx="8218487" cy="5184775"/>
          </a:xfrm>
        </p:spPr>
        <p:txBody>
          <a:bodyPr/>
          <a:lstStyle/>
          <a:p>
            <a:pPr>
              <a:buNone/>
            </a:pP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Ю   </a:t>
            </a:r>
            <a:r>
              <a:rPr lang="ru-RU" sz="6600" dirty="0" err="1" smtClean="0">
                <a:solidFill>
                  <a:schemeClr val="bg1"/>
                </a:solidFill>
                <a:latin typeface="Propisi" pitchFamily="2" charset="0"/>
              </a:rPr>
              <a:t>ю</a:t>
            </a: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  Юл   </a:t>
            </a:r>
            <a:r>
              <a:rPr lang="ru-RU" sz="6600" dirty="0" err="1" smtClean="0">
                <a:solidFill>
                  <a:schemeClr val="bg1"/>
                </a:solidFill>
                <a:latin typeface="Propisi" pitchFamily="2" charset="0"/>
              </a:rPr>
              <a:t>юб</a:t>
            </a:r>
            <a:endParaRPr lang="ru-RU" sz="6600" dirty="0" smtClean="0">
              <a:solidFill>
                <a:schemeClr val="bg1"/>
              </a:solidFill>
              <a:latin typeface="Propisi" pitchFamily="2" charset="0"/>
            </a:endParaRPr>
          </a:p>
          <a:p>
            <a:pPr>
              <a:buNone/>
            </a:pP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юла  Юлия</a:t>
            </a:r>
          </a:p>
          <a:p>
            <a:pPr>
              <a:buNone/>
            </a:pP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Целый день кручусь юлой.</a:t>
            </a:r>
            <a:endParaRPr lang="ru-RU" sz="6600" dirty="0">
              <a:solidFill>
                <a:schemeClr val="bg1"/>
              </a:solidFill>
              <a:latin typeface="Propisi" pitchFamily="2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51520" y="4077072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51520" y="4437112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51520" y="1700808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51520" y="1988840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51520" y="2924944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51520" y="3212976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Управляющая кнопка: возврат 17">
            <a:hlinkClick r:id="rId3" action="ppaction://hlinksldjump" highlightClick="1"/>
          </p:cNvPr>
          <p:cNvSpPr/>
          <p:nvPr/>
        </p:nvSpPr>
        <p:spPr>
          <a:xfrm>
            <a:off x="7740352" y="5733256"/>
            <a:ext cx="1008112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51520" y="5085184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23528" y="5445224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:\ProPowerPoint\Шаблоны\ОБРАЗОВАНИЕ\Школьная доска\ShkoldoskaPrint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Загадка</a:t>
            </a:r>
            <a:endParaRPr lang="ru-RU" dirty="0"/>
          </a:p>
        </p:txBody>
      </p:sp>
      <p:pic>
        <p:nvPicPr>
          <p:cNvPr id="6" name="Рисунок 5" descr="3954325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90549" y="1124744"/>
            <a:ext cx="3553451" cy="3588889"/>
          </a:xfrm>
          <a:prstGeom prst="rect">
            <a:avLst/>
          </a:prstGeom>
        </p:spPr>
      </p:pic>
      <p:sp>
        <p:nvSpPr>
          <p:cNvPr id="6148" name="Объект 2"/>
          <p:cNvSpPr>
            <a:spLocks noGrp="1"/>
          </p:cNvSpPr>
          <p:nvPr>
            <p:ph idx="1"/>
          </p:nvPr>
        </p:nvSpPr>
        <p:spPr>
          <a:xfrm>
            <a:off x="1403648" y="908720"/>
            <a:ext cx="7210425" cy="5616575"/>
          </a:xfrm>
        </p:spPr>
        <p:txBody>
          <a:bodyPr/>
          <a:lstStyle/>
          <a:p>
            <a:pPr>
              <a:buNone/>
            </a:pPr>
            <a:endParaRPr lang="ru-RU" sz="3600" i="1" dirty="0" smtClean="0"/>
          </a:p>
          <a:p>
            <a:pPr>
              <a:buNone/>
            </a:pPr>
            <a:endParaRPr lang="ru-RU" sz="3600" i="1" dirty="0" smtClean="0"/>
          </a:p>
          <a:p>
            <a:pPr>
              <a:buNone/>
            </a:pPr>
            <a:r>
              <a:rPr lang="ru-RU" sz="3600" i="1" dirty="0" smtClean="0"/>
              <a:t>Круглое, румяное,</a:t>
            </a:r>
            <a:endParaRPr lang="ru-RU" sz="3600" dirty="0" smtClean="0"/>
          </a:p>
          <a:p>
            <a:pPr>
              <a:buNone/>
            </a:pPr>
            <a:r>
              <a:rPr lang="ru-RU" sz="3600" i="1" dirty="0" smtClean="0"/>
              <a:t>Я расту на ветке;</a:t>
            </a:r>
            <a:endParaRPr lang="ru-RU" sz="3600" dirty="0" smtClean="0"/>
          </a:p>
          <a:p>
            <a:pPr>
              <a:buNone/>
            </a:pPr>
            <a:r>
              <a:rPr lang="ru-RU" sz="3600" i="1" dirty="0" smtClean="0"/>
              <a:t>Любят меня взрослые</a:t>
            </a:r>
            <a:endParaRPr lang="ru-RU" sz="3600" dirty="0" smtClean="0"/>
          </a:p>
          <a:p>
            <a:pPr>
              <a:buNone/>
            </a:pPr>
            <a:r>
              <a:rPr lang="ru-RU" sz="3600" i="1" dirty="0" smtClean="0"/>
              <a:t>И маленькие детки.</a:t>
            </a:r>
            <a:endParaRPr lang="ru-RU" sz="3600" dirty="0" smtClean="0"/>
          </a:p>
          <a:p>
            <a:pPr algn="r">
              <a:buNone/>
            </a:pPr>
            <a:r>
              <a:rPr lang="ru-RU" sz="3600" i="1" dirty="0" smtClean="0"/>
              <a:t> </a:t>
            </a:r>
            <a:r>
              <a:rPr lang="ru-RU" sz="3600" b="1" i="1" dirty="0" smtClean="0"/>
              <a:t>(Яблоко.)</a:t>
            </a:r>
            <a:endParaRPr lang="ru-RU" sz="3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ОБРАЗОВАНИЕ\Школьная доска\ShkolDoskaPrin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525" y="476250"/>
            <a:ext cx="8362950" cy="504825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ru-RU" dirty="0">
              <a:latin typeface="Ariston" pitchFamily="66" charset="0"/>
            </a:endParaRPr>
          </a:p>
        </p:txBody>
      </p:sp>
      <p:sp>
        <p:nvSpPr>
          <p:cNvPr id="5124" name="Объект 2"/>
          <p:cNvSpPr>
            <a:spLocks noGrp="1"/>
          </p:cNvSpPr>
          <p:nvPr>
            <p:ph idx="1"/>
          </p:nvPr>
        </p:nvSpPr>
        <p:spPr>
          <a:xfrm>
            <a:off x="468313" y="1196975"/>
            <a:ext cx="8218487" cy="5184775"/>
          </a:xfrm>
        </p:spPr>
        <p:txBody>
          <a:bodyPr/>
          <a:lstStyle/>
          <a:p>
            <a:pPr>
              <a:buNone/>
            </a:pP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Я   </a:t>
            </a:r>
            <a:r>
              <a:rPr lang="ru-RU" sz="6600" dirty="0" err="1" smtClean="0">
                <a:solidFill>
                  <a:schemeClr val="bg1"/>
                </a:solidFill>
                <a:latin typeface="Propisi" pitchFamily="2" charset="0"/>
              </a:rPr>
              <a:t>я</a:t>
            </a: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   Як   ял</a:t>
            </a:r>
          </a:p>
          <a:p>
            <a:pPr>
              <a:buNone/>
            </a:pP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яблоко   Яша </a:t>
            </a:r>
          </a:p>
          <a:p>
            <a:pPr marL="0" indent="360363">
              <a:buNone/>
            </a:pP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Красные яблоки лежат в вазе.</a:t>
            </a:r>
            <a:endParaRPr lang="ru-RU" sz="6600" dirty="0">
              <a:solidFill>
                <a:schemeClr val="bg1"/>
              </a:solidFill>
              <a:latin typeface="Propisi" pitchFamily="2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51520" y="4077072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51520" y="4437112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51520" y="1700808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51520" y="1988840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51520" y="2924944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51520" y="3212976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Управляющая кнопка: возврат 17">
            <a:hlinkClick r:id="rId3" action="ppaction://hlinksldjump" highlightClick="1"/>
          </p:cNvPr>
          <p:cNvSpPr/>
          <p:nvPr/>
        </p:nvSpPr>
        <p:spPr>
          <a:xfrm>
            <a:off x="7740352" y="5733256"/>
            <a:ext cx="1008112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51520" y="5085184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23528" y="5445224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Интернет ресурсы: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hlinkClick r:id="rId2"/>
              </a:rPr>
              <a:t>http://pictures.ucoz.ru/photo/detskie_kartinki/skazochnye_personazhi_v_kartinkakh_nosorog/3-0-1234</a:t>
            </a:r>
            <a:r>
              <a:rPr lang="ru-RU" sz="2000" dirty="0" smtClean="0"/>
              <a:t> носорог</a:t>
            </a:r>
          </a:p>
          <a:p>
            <a:r>
              <a:rPr lang="en-US" sz="2000" dirty="0" smtClean="0">
                <a:hlinkClick r:id="rId3"/>
              </a:rPr>
              <a:t>http://kazantz.ucoz.com/index/katalog_statej/0-10</a:t>
            </a:r>
            <a:r>
              <a:rPr lang="ru-RU" sz="2000" dirty="0" smtClean="0"/>
              <a:t> - книга</a:t>
            </a:r>
          </a:p>
          <a:p>
            <a:r>
              <a:rPr lang="en-US" sz="2000" dirty="0" smtClean="0">
                <a:hlinkClick r:id="rId4"/>
              </a:rPr>
              <a:t>http://gotowall.com/show_wallpaper.php?id=12504</a:t>
            </a:r>
            <a:r>
              <a:rPr lang="ru-RU" sz="2000" dirty="0" smtClean="0"/>
              <a:t> – лягушка</a:t>
            </a:r>
          </a:p>
          <a:p>
            <a:r>
              <a:rPr lang="en-US" sz="2000" dirty="0" smtClean="0">
                <a:hlinkClick r:id="rId5"/>
              </a:rPr>
              <a:t>http://vsetke.ru/foto/7698215/kartinki</a:t>
            </a:r>
            <a:r>
              <a:rPr lang="ru-RU" sz="2000" dirty="0" smtClean="0"/>
              <a:t> - медведь</a:t>
            </a:r>
          </a:p>
          <a:p>
            <a:r>
              <a:rPr lang="en-US" sz="2000" dirty="0" smtClean="0">
                <a:hlinkClick r:id="rId6"/>
              </a:rPr>
              <a:t>http://usiter.com/post.php?mir=52639#.UY9xtkqlc9M</a:t>
            </a:r>
            <a:r>
              <a:rPr lang="ru-RU" sz="2000" dirty="0" smtClean="0"/>
              <a:t> – ива</a:t>
            </a:r>
          </a:p>
          <a:p>
            <a:r>
              <a:rPr lang="en-US" sz="2000" dirty="0" smtClean="0">
                <a:hlinkClick r:id="rId7"/>
              </a:rPr>
              <a:t>http://www.lenagold.ru/fon/clipart/z/zay4.html</a:t>
            </a:r>
            <a:r>
              <a:rPr lang="ru-RU" sz="2000" dirty="0" smtClean="0"/>
              <a:t> - заяц</a:t>
            </a:r>
          </a:p>
          <a:p>
            <a:r>
              <a:rPr lang="en-US" sz="2000" dirty="0" smtClean="0">
                <a:hlinkClick r:id="rId8"/>
              </a:rPr>
              <a:t>http://alenkiy.ucoz.ru/news/2009-4-13</a:t>
            </a:r>
            <a:r>
              <a:rPr lang="ru-RU" sz="2000" dirty="0" smtClean="0"/>
              <a:t> - жар птица</a:t>
            </a:r>
          </a:p>
          <a:p>
            <a:r>
              <a:rPr lang="en-US" sz="2000" dirty="0" smtClean="0">
                <a:hlinkClick r:id="rId9"/>
              </a:rPr>
              <a:t>http://sutrong.ru/viewtopic.php?id=421&amp;p=11</a:t>
            </a:r>
            <a:r>
              <a:rPr lang="ru-RU" sz="2000" dirty="0" smtClean="0"/>
              <a:t> – ёжик</a:t>
            </a:r>
          </a:p>
          <a:p>
            <a:r>
              <a:rPr lang="en-US" sz="2000" dirty="0" smtClean="0">
                <a:hlinkClick r:id="rId10"/>
              </a:rPr>
              <a:t>http://www.chitalnya.ru/work/340406/</a:t>
            </a:r>
            <a:r>
              <a:rPr lang="ru-RU" sz="2000" dirty="0" smtClean="0"/>
              <a:t> - енот</a:t>
            </a:r>
          </a:p>
          <a:p>
            <a:r>
              <a:rPr lang="en-US" sz="2000" dirty="0" smtClean="0">
                <a:hlinkClick r:id="rId11"/>
              </a:rPr>
              <a:t>http://www.lenagold.ru/fon/clipart/d/der8.html</a:t>
            </a:r>
            <a:r>
              <a:rPr lang="ru-RU" sz="2000" dirty="0" smtClean="0"/>
              <a:t> - дуб</a:t>
            </a:r>
          </a:p>
          <a:p>
            <a:r>
              <a:rPr lang="en-US" sz="2000" dirty="0" smtClean="0">
                <a:hlinkClick r:id="rId12"/>
              </a:rPr>
              <a:t>http://colnyshko.ru/?image=1727</a:t>
            </a:r>
            <a:r>
              <a:rPr lang="ru-RU" sz="2000" dirty="0" smtClean="0"/>
              <a:t> – гриб</a:t>
            </a:r>
          </a:p>
          <a:p>
            <a:r>
              <a:rPr lang="en-US" sz="2000" dirty="0" smtClean="0">
                <a:hlinkClick r:id="rId13"/>
              </a:rPr>
              <a:t>http://www.lenagold.ru/fon/clipart/v/volk.html</a:t>
            </a:r>
            <a:r>
              <a:rPr lang="ru-RU" sz="2000" dirty="0" smtClean="0"/>
              <a:t> - волк</a:t>
            </a:r>
          </a:p>
          <a:p>
            <a:r>
              <a:rPr lang="en-US" sz="2000" dirty="0" smtClean="0">
                <a:hlinkClick r:id="rId14"/>
              </a:rPr>
              <a:t>http://landofart.ru/clipart/belka-201211301840342109</a:t>
            </a:r>
            <a:r>
              <a:rPr lang="ru-RU" sz="2000" dirty="0" smtClean="0"/>
              <a:t> - белка</a:t>
            </a:r>
          </a:p>
          <a:p>
            <a:r>
              <a:rPr lang="en-US" sz="2000" dirty="0" smtClean="0">
                <a:hlinkClick r:id="rId15"/>
              </a:rPr>
              <a:t>http://www.lenagold.ru/fon/clipart/a/aist.html</a:t>
            </a:r>
            <a:r>
              <a:rPr lang="ru-RU" sz="2000" dirty="0" smtClean="0"/>
              <a:t> - аист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Интернет ресурсы: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hlinkClick r:id="rId2"/>
              </a:rPr>
              <a:t>http://vasily-sergeev.livejournal.com/4097140.html</a:t>
            </a:r>
            <a:r>
              <a:rPr lang="ru-RU" sz="2000" dirty="0" smtClean="0"/>
              <a:t> - река</a:t>
            </a:r>
            <a:endParaRPr lang="ru-RU" sz="2000" dirty="0" smtClean="0">
              <a:hlinkClick r:id="rId3"/>
            </a:endParaRPr>
          </a:p>
          <a:p>
            <a:r>
              <a:rPr lang="en-US" sz="2000" dirty="0" smtClean="0">
                <a:hlinkClick r:id="rId4"/>
              </a:rPr>
              <a:t>http://oleandra.rusedu.net/album/5743/11243</a:t>
            </a:r>
            <a:r>
              <a:rPr lang="ru-RU" sz="2000" dirty="0" smtClean="0"/>
              <a:t> - солнце</a:t>
            </a:r>
          </a:p>
          <a:p>
            <a:r>
              <a:rPr lang="en-US" sz="2000" dirty="0" smtClean="0">
                <a:hlinkClick r:id="rId5"/>
              </a:rPr>
              <a:t>http://www.wallpage.ru/oboi_jeltyij_utenok_kartinki-29582.php</a:t>
            </a:r>
            <a:r>
              <a:rPr lang="ru-RU" sz="2000" dirty="0" smtClean="0"/>
              <a:t> - утёнок</a:t>
            </a:r>
          </a:p>
          <a:p>
            <a:r>
              <a:rPr lang="en-US" sz="2000" dirty="0" smtClean="0">
                <a:hlinkClick r:id="rId3"/>
              </a:rPr>
              <a:t>http://maxi.kiev.ua/product-1107094-tetrad-shkolnaya-12-listov.aspx</a:t>
            </a:r>
            <a:r>
              <a:rPr lang="ru-RU" sz="2000" dirty="0" smtClean="0"/>
              <a:t> - тетрадь</a:t>
            </a:r>
          </a:p>
          <a:p>
            <a:r>
              <a:rPr lang="en-US" sz="2000" dirty="0" smtClean="0">
                <a:hlinkClick r:id="rId6"/>
              </a:rPr>
              <a:t>http://www.letsgodigital.org/images/artikelen/38/panasonic-lumix-fs33.jpg</a:t>
            </a:r>
            <a:r>
              <a:rPr lang="ru-RU" sz="2000" dirty="0" smtClean="0"/>
              <a:t> - фотоаппарат</a:t>
            </a:r>
          </a:p>
          <a:p>
            <a:r>
              <a:rPr lang="en-US" sz="2000" dirty="0" smtClean="0">
                <a:hlinkClick r:id="rId7"/>
              </a:rPr>
              <a:t>http://www.euronics.ee/tootekaart/41061/Kodumasinad/Kulmikud/RK68SYB</a:t>
            </a:r>
            <a:r>
              <a:rPr lang="ru-RU" sz="2000" dirty="0" smtClean="0"/>
              <a:t> - холодильник</a:t>
            </a:r>
          </a:p>
          <a:p>
            <a:r>
              <a:rPr lang="en-US" sz="2000" dirty="0" smtClean="0">
                <a:hlinkClick r:id="rId8"/>
              </a:rPr>
              <a:t>http://ranetki-yes.ucoz.ua/forum/12-210-1</a:t>
            </a:r>
            <a:r>
              <a:rPr lang="ru-RU" sz="2000" dirty="0" smtClean="0"/>
              <a:t> - цапля</a:t>
            </a:r>
          </a:p>
          <a:p>
            <a:r>
              <a:rPr lang="en-US" sz="2000" dirty="0" smtClean="0">
                <a:hlinkClick r:id="rId9"/>
              </a:rPr>
              <a:t>http://www.tessapro.ru/products/cath/7?page=2</a:t>
            </a:r>
            <a:r>
              <a:rPr lang="ru-RU" sz="2000" dirty="0" smtClean="0"/>
              <a:t> – часы</a:t>
            </a:r>
          </a:p>
          <a:p>
            <a:r>
              <a:rPr lang="en-US" sz="2000" dirty="0" smtClean="0">
                <a:hlinkClick r:id="rId10"/>
              </a:rPr>
              <a:t>http://www.lenagold.ru/fon/clipart/p/pods.html</a:t>
            </a:r>
            <a:r>
              <a:rPr lang="ru-RU" sz="2000" dirty="0" smtClean="0"/>
              <a:t> - подсолнух</a:t>
            </a:r>
          </a:p>
          <a:p>
            <a:r>
              <a:rPr lang="en-US" sz="2000" dirty="0" smtClean="0">
                <a:hlinkClick r:id="rId11"/>
              </a:rPr>
              <a:t>http://sevelina.ru/glitter/blestyashki-leto-ot-dashulchika/</a:t>
            </a:r>
            <a:r>
              <a:rPr lang="ru-RU" sz="2000" dirty="0" smtClean="0"/>
              <a:t> - одуванчик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Интернет ресурсы: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hlinkClick r:id="rId2"/>
              </a:rPr>
              <a:t>http://www.sport-71.ru/home/product-details/685-shaxmaty-grossmejsterskie-s-doskoj.html</a:t>
            </a:r>
            <a:r>
              <a:rPr lang="ru-RU" sz="2000" dirty="0" smtClean="0"/>
              <a:t> - шахматы</a:t>
            </a:r>
          </a:p>
          <a:p>
            <a:r>
              <a:rPr lang="en-US" sz="2000" dirty="0" smtClean="0">
                <a:hlinkClick r:id="rId3"/>
              </a:rPr>
              <a:t>http://www.lenagold.ru/fon/clipart/b/bukv.html</a:t>
            </a:r>
            <a:r>
              <a:rPr lang="ru-RU" sz="2000" dirty="0" smtClean="0"/>
              <a:t> -  буква Ъ</a:t>
            </a:r>
          </a:p>
          <a:p>
            <a:r>
              <a:rPr lang="en-US" sz="2000" dirty="0" smtClean="0">
                <a:hlinkClick r:id="rId4"/>
              </a:rPr>
              <a:t>http://ribalka.ucoz.com/news/shhuka/2012-03-03-12</a:t>
            </a:r>
            <a:r>
              <a:rPr lang="ru-RU" sz="2000" dirty="0" smtClean="0"/>
              <a:t> - щука</a:t>
            </a:r>
          </a:p>
          <a:p>
            <a:r>
              <a:rPr lang="en-US" sz="2000" dirty="0" smtClean="0">
                <a:hlinkClick r:id="rId5"/>
              </a:rPr>
              <a:t>http://www.sds-ural.ru/exkavatori/gusenichnie/srednie-10-25/60-hitachizx200-lc.html</a:t>
            </a:r>
            <a:r>
              <a:rPr lang="ru-RU" sz="2000" dirty="0" smtClean="0"/>
              <a:t> - экскаватор</a:t>
            </a:r>
          </a:p>
          <a:p>
            <a:r>
              <a:rPr lang="en-US" sz="2000" dirty="0" smtClean="0">
                <a:hlinkClick r:id="rId6"/>
              </a:rPr>
              <a:t>http://www.vceznaika.ru/production/show_brand.php?id=66</a:t>
            </a:r>
            <a:r>
              <a:rPr lang="ru-RU" sz="2000" dirty="0" smtClean="0"/>
              <a:t> – юла</a:t>
            </a:r>
          </a:p>
          <a:p>
            <a:r>
              <a:rPr lang="en-US" sz="2000" dirty="0" smtClean="0">
                <a:hlinkClick r:id="rId7"/>
              </a:rPr>
              <a:t>http://www.grafikerler.org/kisisel-ve-genel-calismalariniz/28300-calismalarim.html</a:t>
            </a:r>
            <a:r>
              <a:rPr lang="ru-RU" sz="2000" dirty="0" smtClean="0"/>
              <a:t> - яблоко</a:t>
            </a:r>
          </a:p>
          <a:p>
            <a:r>
              <a:rPr lang="en-US" sz="2000" dirty="0" smtClean="0">
                <a:hlinkClick r:id="rId8"/>
              </a:rPr>
              <a:t>http://propowerpoint.ru/shkolnaya-doska-shablon-powerpoint/</a:t>
            </a:r>
            <a:r>
              <a:rPr lang="ru-RU" sz="2000" dirty="0" smtClean="0"/>
              <a:t>  - шаблон презентации</a:t>
            </a:r>
          </a:p>
          <a:p>
            <a:r>
              <a:rPr lang="ru-RU" sz="2000" dirty="0" smtClean="0"/>
              <a:t>Загадки для детей:</a:t>
            </a:r>
          </a:p>
          <a:p>
            <a:r>
              <a:rPr lang="en-US" sz="2000" dirty="0" smtClean="0">
                <a:hlinkClick r:id="rId9"/>
              </a:rPr>
              <a:t>http://detkam.e-papa.ru/zagadki/</a:t>
            </a:r>
            <a:endParaRPr lang="ru-RU" sz="2000" dirty="0" smtClean="0"/>
          </a:p>
          <a:p>
            <a:r>
              <a:rPr lang="en-US" sz="2000" dirty="0" smtClean="0">
                <a:hlinkClick r:id="rId10"/>
              </a:rPr>
              <a:t>http://kladraz.ru/zagadki-dlja-detei</a:t>
            </a:r>
            <a:endParaRPr lang="ru-RU" sz="2000" dirty="0" smtClean="0"/>
          </a:p>
          <a:p>
            <a:r>
              <a:rPr lang="en-US" sz="2000" dirty="0" smtClean="0">
                <a:hlinkClick r:id="rId11"/>
              </a:rPr>
              <a:t>http://slavclub.ru/zagadki/</a:t>
            </a:r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Загадка</a:t>
            </a:r>
            <a:endParaRPr lang="ru-RU" dirty="0"/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i="1" dirty="0" smtClean="0"/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r>
              <a:rPr lang="ru-RU" i="1" dirty="0" smtClean="0"/>
              <a:t>На овчарку он похож, 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Что ни зуб – то острый нож, 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Он бежит, оскалив пасть, 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На овцу готов напасть. </a:t>
            </a:r>
            <a:endParaRPr lang="ru-RU" dirty="0" smtClean="0"/>
          </a:p>
          <a:p>
            <a:pPr>
              <a:buNone/>
            </a:pPr>
            <a:r>
              <a:rPr lang="ru-RU" b="1" i="1" dirty="0" smtClean="0"/>
              <a:t>                                                          (Волк.)</a:t>
            </a:r>
            <a:endParaRPr lang="ru-RU" b="1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4" name="Рисунок 3" descr="aist-600x83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668286" y="1213540"/>
            <a:ext cx="2475714" cy="29756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ОБРАЗОВАНИЕ\Школьная доска\ShkolDoskaPrin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525" y="476250"/>
            <a:ext cx="8362950" cy="504825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ru-RU" dirty="0">
              <a:latin typeface="Ariston" pitchFamily="66" charset="0"/>
            </a:endParaRPr>
          </a:p>
        </p:txBody>
      </p:sp>
      <p:sp>
        <p:nvSpPr>
          <p:cNvPr id="5124" name="Объект 2"/>
          <p:cNvSpPr>
            <a:spLocks noGrp="1"/>
          </p:cNvSpPr>
          <p:nvPr>
            <p:ph idx="1"/>
          </p:nvPr>
        </p:nvSpPr>
        <p:spPr>
          <a:xfrm>
            <a:off x="468313" y="1196975"/>
            <a:ext cx="8218487" cy="5184775"/>
          </a:xfrm>
        </p:spPr>
        <p:txBody>
          <a:bodyPr/>
          <a:lstStyle/>
          <a:p>
            <a:pPr>
              <a:buNone/>
            </a:pP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В  </a:t>
            </a:r>
            <a:r>
              <a:rPr lang="ru-RU" sz="6600" dirty="0" err="1" smtClean="0">
                <a:solidFill>
                  <a:schemeClr val="bg1"/>
                </a:solidFill>
                <a:latin typeface="Propisi" pitchFamily="2" charset="0"/>
              </a:rPr>
              <a:t>в</a:t>
            </a: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  </a:t>
            </a:r>
            <a:r>
              <a:rPr lang="ru-RU" sz="6600" dirty="0" err="1" smtClean="0">
                <a:solidFill>
                  <a:schemeClr val="bg1"/>
                </a:solidFill>
                <a:latin typeface="Propisi" pitchFamily="2" charset="0"/>
              </a:rPr>
              <a:t>Ва</a:t>
            </a: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  </a:t>
            </a:r>
            <a:r>
              <a:rPr lang="ru-RU" sz="6600" dirty="0" err="1" smtClean="0">
                <a:solidFill>
                  <a:schemeClr val="bg1"/>
                </a:solidFill>
                <a:latin typeface="Propisi" pitchFamily="2" charset="0"/>
              </a:rPr>
              <a:t>вм</a:t>
            </a: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 </a:t>
            </a:r>
          </a:p>
          <a:p>
            <a:pPr>
              <a:buNone/>
            </a:pP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волк ворона</a:t>
            </a:r>
          </a:p>
          <a:p>
            <a:pPr>
              <a:buNone/>
            </a:pP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Волк – это лесной житель.</a:t>
            </a:r>
            <a:endParaRPr lang="ru-RU" sz="6700" dirty="0" smtClean="0">
              <a:solidFill>
                <a:schemeClr val="bg1"/>
              </a:solidFill>
              <a:latin typeface="Propisi" pitchFamily="2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51520" y="4149080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51520" y="4437112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51520" y="1700808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51520" y="1988840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51520" y="2924944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51520" y="3212976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Управляющая кнопка: возврат 13">
            <a:hlinkClick r:id="rId3" action="ppaction://hlinksldjump" highlightClick="1"/>
          </p:cNvPr>
          <p:cNvSpPr/>
          <p:nvPr/>
        </p:nvSpPr>
        <p:spPr>
          <a:xfrm>
            <a:off x="7740352" y="5733256"/>
            <a:ext cx="1008112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:\ProPowerPoint\Шаблоны\ОБРАЗОВАНИЕ\Школьная доска\ShkoldoskaPrint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Загадка</a:t>
            </a:r>
            <a:endParaRPr lang="ru-RU" dirty="0"/>
          </a:p>
        </p:txBody>
      </p:sp>
      <p:sp>
        <p:nvSpPr>
          <p:cNvPr id="614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i="1" dirty="0" smtClean="0"/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r>
              <a:rPr lang="ru-RU" i="1" dirty="0" smtClean="0"/>
              <a:t>В шляпке круглой под кустом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Притаился лесной гном.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На одной стоит он ножке,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Нельзя бегать по дорожке.</a:t>
            </a:r>
            <a:endParaRPr lang="ru-RU" dirty="0" smtClean="0"/>
          </a:p>
          <a:p>
            <a:pPr>
              <a:buNone/>
            </a:pPr>
            <a:r>
              <a:rPr lang="ru-RU" b="1" i="1" dirty="0" smtClean="0"/>
              <a:t>                                                           (Гриб.)</a:t>
            </a:r>
            <a:endParaRPr lang="ru-RU" b="1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5" name="Рисунок 4" descr="239256-Dayane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588224" y="1484784"/>
            <a:ext cx="2412776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hkolnayaDoska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ShkolnayaDoska</Template>
  <TotalTime>286</TotalTime>
  <Words>1386</Words>
  <Application>Microsoft Office PowerPoint</Application>
  <PresentationFormat>Экран (4:3)</PresentationFormat>
  <Paragraphs>369</Paragraphs>
  <Slides>65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65</vt:i4>
      </vt:variant>
    </vt:vector>
  </HeadingPairs>
  <TitlesOfParts>
    <vt:vector size="66" baseType="lpstr">
      <vt:lpstr>ShkolnayaDoska</vt:lpstr>
      <vt:lpstr>Чистописание</vt:lpstr>
      <vt:lpstr>Содержание</vt:lpstr>
      <vt:lpstr>Загадка</vt:lpstr>
      <vt:lpstr>Презентация PowerPoint</vt:lpstr>
      <vt:lpstr>Загадка</vt:lpstr>
      <vt:lpstr>Презентация PowerPoint</vt:lpstr>
      <vt:lpstr>Загадка</vt:lpstr>
      <vt:lpstr>Презентация PowerPoint</vt:lpstr>
      <vt:lpstr>Загадка</vt:lpstr>
      <vt:lpstr>Презентация PowerPoint</vt:lpstr>
      <vt:lpstr>Загадка</vt:lpstr>
      <vt:lpstr>Презентация PowerPoint</vt:lpstr>
      <vt:lpstr>Загадка</vt:lpstr>
      <vt:lpstr>Презентация PowerPoint</vt:lpstr>
      <vt:lpstr>Загадка</vt:lpstr>
      <vt:lpstr>Презентация PowerPoint</vt:lpstr>
      <vt:lpstr>Загадка</vt:lpstr>
      <vt:lpstr>Презентация PowerPoint</vt:lpstr>
      <vt:lpstr>Загадка</vt:lpstr>
      <vt:lpstr>Презентация PowerPoint</vt:lpstr>
      <vt:lpstr>Загадка</vt:lpstr>
      <vt:lpstr>Презентация PowerPoint</vt:lpstr>
      <vt:lpstr>Загадка</vt:lpstr>
      <vt:lpstr>Презентация PowerPoint</vt:lpstr>
      <vt:lpstr>Загадка</vt:lpstr>
      <vt:lpstr>Презентация PowerPoint</vt:lpstr>
      <vt:lpstr>Загадка</vt:lpstr>
      <vt:lpstr>Презентация PowerPoint</vt:lpstr>
      <vt:lpstr>Загадка</vt:lpstr>
      <vt:lpstr>Презентация PowerPoint</vt:lpstr>
      <vt:lpstr>Загадка</vt:lpstr>
      <vt:lpstr>Презентация PowerPoint</vt:lpstr>
      <vt:lpstr>Загадка</vt:lpstr>
      <vt:lpstr>Презентация PowerPoint</vt:lpstr>
      <vt:lpstr>Загадка</vt:lpstr>
      <vt:lpstr>Презентация PowerPoint</vt:lpstr>
      <vt:lpstr>Загадка</vt:lpstr>
      <vt:lpstr>Презентация PowerPoint</vt:lpstr>
      <vt:lpstr>Загадка</vt:lpstr>
      <vt:lpstr>Презентация PowerPoint</vt:lpstr>
      <vt:lpstr>Загадка</vt:lpstr>
      <vt:lpstr>Презентация PowerPoint</vt:lpstr>
      <vt:lpstr>Загадка</vt:lpstr>
      <vt:lpstr>Презентация PowerPoint</vt:lpstr>
      <vt:lpstr>Загадка</vt:lpstr>
      <vt:lpstr>Презентация PowerPoint</vt:lpstr>
      <vt:lpstr>Загадка</vt:lpstr>
      <vt:lpstr>Презентация PowerPoint</vt:lpstr>
      <vt:lpstr>Загадка</vt:lpstr>
      <vt:lpstr>Презентация PowerPoint</vt:lpstr>
      <vt:lpstr>Загадка</vt:lpstr>
      <vt:lpstr>Презентация PowerPoint</vt:lpstr>
      <vt:lpstr>Загадка</vt:lpstr>
      <vt:lpstr>Презентация PowerPoint</vt:lpstr>
      <vt:lpstr>Загадка</vt:lpstr>
      <vt:lpstr>Презентация PowerPoint</vt:lpstr>
      <vt:lpstr>Загадка</vt:lpstr>
      <vt:lpstr>Презентация PowerPoint</vt:lpstr>
      <vt:lpstr>Загадка</vt:lpstr>
      <vt:lpstr>Презентация PowerPoint</vt:lpstr>
      <vt:lpstr>Загадка</vt:lpstr>
      <vt:lpstr>Презентация PowerPoint</vt:lpstr>
      <vt:lpstr>Интернет ресурсы:</vt:lpstr>
      <vt:lpstr>Интернет ресурсы:</vt:lpstr>
      <vt:lpstr>Интернет ресурсы: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Чистописание</dc:title>
  <dc:creator>Андрей</dc:creator>
  <dc:description>http://propowerpoint.ru - Бесплатные шаблоны для презентаций. Полезные советы и уроки  PowerPoint .</dc:description>
  <cp:lastModifiedBy>комп 5</cp:lastModifiedBy>
  <cp:revision>54</cp:revision>
  <dcterms:created xsi:type="dcterms:W3CDTF">2013-03-14T16:54:26Z</dcterms:created>
  <dcterms:modified xsi:type="dcterms:W3CDTF">2016-02-22T15:53:29Z</dcterms:modified>
</cp:coreProperties>
</file>