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  <p:sldId id="267" r:id="rId4"/>
    <p:sldId id="266" r:id="rId5"/>
    <p:sldId id="268" r:id="rId6"/>
    <p:sldId id="269" r:id="rId7"/>
    <p:sldId id="270" r:id="rId8"/>
    <p:sldId id="277" r:id="rId9"/>
    <p:sldId id="271" r:id="rId10"/>
    <p:sldId id="273" r:id="rId11"/>
    <p:sldId id="278" r:id="rId12"/>
    <p:sldId id="280" r:id="rId13"/>
    <p:sldId id="282" r:id="rId14"/>
    <p:sldId id="276" r:id="rId15"/>
    <p:sldId id="286" r:id="rId16"/>
    <p:sldId id="284" r:id="rId17"/>
    <p:sldId id="287" r:id="rId18"/>
    <p:sldId id="290" r:id="rId19"/>
    <p:sldId id="289" r:id="rId20"/>
    <p:sldId id="291" r:id="rId21"/>
    <p:sldId id="26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>
      <p:cViewPr varScale="1">
        <p:scale>
          <a:sx n="68" d="100"/>
          <a:sy n="68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datai/chtenie/Slova-kakoj-3.files/0011-015-Snegovik-i-morozhenoe-KHOLODNYE.jpg" TargetMode="External"/><Relationship Id="rId2" Type="http://schemas.openxmlformats.org/officeDocument/2006/relationships/hyperlink" Target="http://img0.liveinternet.ru/images/attach/c/4/80/716/80716116_large_0_435f0_26fa5ab4_XL.png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img1.liveinternet.ru/images/attach/c/7/94/882/94882747_large_0_94e17_2508ab19_XXL.pn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67544" y="1484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5400" b="0" baseline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Gabriola" pitchFamily="82" charset="0"/>
                <a:ea typeface="Batang" pitchFamily="18" charset="-127"/>
              </a:defRPr>
            </a:lvl1pPr>
          </a:lstStyle>
          <a:p>
            <a:r>
              <a:rPr lang="ru-RU" dirty="0" smtClean="0"/>
              <a:t>Зимнее настроение</a:t>
            </a:r>
            <a:endParaRPr lang="ru-RU" dirty="0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907704" y="3140968"/>
            <a:ext cx="5184576" cy="2160240"/>
          </a:xfrm>
          <a:prstGeom prst="rect">
            <a:avLst/>
          </a:prstGeom>
        </p:spPr>
        <p:txBody>
          <a:bodyPr/>
          <a:lstStyle>
            <a:lvl1pPr marL="0" indent="0" algn="ctr" fontAlgn="auto">
              <a:spcBef>
                <a:spcPts val="0"/>
              </a:spcBef>
              <a:spcAft>
                <a:spcPts val="0"/>
              </a:spcAft>
              <a:buNone/>
              <a:defRPr sz="2000" b="0" baseline="0">
                <a:ln>
                  <a:noFill/>
                </a:ln>
                <a:solidFill>
                  <a:schemeClr val="tx2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</a:t>
            </a:r>
            <a:r>
              <a:rPr lang="uk-UA" dirty="0" smtClean="0"/>
              <a:t>втор: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/>
              <a:t> Жигайло </a:t>
            </a:r>
            <a:r>
              <a:rPr lang="uk-UA" dirty="0" err="1" smtClean="0"/>
              <a:t>Елена</a:t>
            </a:r>
            <a:r>
              <a:rPr lang="uk-UA" dirty="0" smtClean="0"/>
              <a:t> </a:t>
            </a:r>
            <a:r>
              <a:rPr lang="uk-UA" dirty="0" err="1" smtClean="0"/>
              <a:t>Владимировна</a:t>
            </a:r>
            <a:r>
              <a:rPr lang="uk-UA" dirty="0" smtClean="0"/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/>
              <a:t>учитель </a:t>
            </a:r>
            <a:r>
              <a:rPr lang="uk-UA" dirty="0" err="1" smtClean="0"/>
              <a:t>начальн</a:t>
            </a:r>
            <a:r>
              <a:rPr lang="ru-RU" dirty="0" smtClean="0"/>
              <a:t>ы</a:t>
            </a:r>
            <a:r>
              <a:rPr lang="uk-UA" dirty="0" smtClean="0"/>
              <a:t>х </a:t>
            </a:r>
            <a:r>
              <a:rPr lang="uk-UA" dirty="0" err="1" smtClean="0"/>
              <a:t>классов</a:t>
            </a:r>
            <a:endParaRPr lang="uk-UA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 smtClean="0"/>
              <a:t>Владимировской</a:t>
            </a:r>
            <a:r>
              <a:rPr lang="uk-UA" dirty="0" smtClean="0"/>
              <a:t> ОШ І-ІІІ ст. №1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 smtClean="0"/>
              <a:t>Донецкой</a:t>
            </a:r>
            <a:r>
              <a:rPr lang="uk-UA" dirty="0" smtClean="0"/>
              <a:t> </a:t>
            </a:r>
            <a:r>
              <a:rPr lang="uk-UA" dirty="0" err="1" smtClean="0"/>
              <a:t>области</a:t>
            </a:r>
            <a:r>
              <a:rPr lang="uk-UA" dirty="0" smtClean="0"/>
              <a:t> </a:t>
            </a:r>
            <a:r>
              <a:rPr lang="uk-UA" dirty="0" err="1" smtClean="0"/>
              <a:t>Волновахского</a:t>
            </a:r>
            <a:r>
              <a:rPr lang="uk-UA" dirty="0" smtClean="0"/>
              <a:t> </a:t>
            </a:r>
            <a:r>
              <a:rPr lang="uk-UA" dirty="0" err="1" smtClean="0"/>
              <a:t>района</a:t>
            </a:r>
            <a:endParaRPr lang="uk-UA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/>
              <a:t>2013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78229" y="6556922"/>
            <a:ext cx="1503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zh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і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gajloe@mail.ru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643" y="5432178"/>
            <a:ext cx="979927" cy="1124744"/>
          </a:xfrm>
          <a:prstGeom prst="rect">
            <a:avLst/>
          </a:prstGeom>
        </p:spPr>
      </p:pic>
      <p:sp>
        <p:nvSpPr>
          <p:cNvPr id="2" name="Шестиугольник 1"/>
          <p:cNvSpPr/>
          <p:nvPr userDrawn="1"/>
        </p:nvSpPr>
        <p:spPr>
          <a:xfrm>
            <a:off x="0" y="260647"/>
            <a:ext cx="9144000" cy="6374895"/>
          </a:xfrm>
          <a:prstGeom prst="hexag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092280" y="3919850"/>
            <a:ext cx="2150958" cy="2886172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3"/>
          </p:nvPr>
        </p:nvSpPr>
        <p:spPr>
          <a:xfrm>
            <a:off x="920037" y="2749352"/>
            <a:ext cx="7499175" cy="3600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51876" y="980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 b="0" baseline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Gabriola" pitchFamily="82" charset="0"/>
                <a:ea typeface="Batang" pitchFamily="18" charset="-127"/>
              </a:defRPr>
            </a:lvl1pPr>
          </a:lstStyle>
          <a:p>
            <a:r>
              <a:rPr lang="uk-UA" dirty="0" err="1" smtClean="0"/>
              <a:t>Рабочая</a:t>
            </a:r>
            <a:r>
              <a:rPr lang="uk-UA" dirty="0" smtClean="0"/>
              <a:t> </a:t>
            </a:r>
            <a:r>
              <a:rPr lang="uk-UA" dirty="0" err="1" smtClean="0"/>
              <a:t>страница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4267" y="260648"/>
            <a:ext cx="979927" cy="1124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72" y="236383"/>
            <a:ext cx="979927" cy="11247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152" t="28101" b="54326"/>
          <a:stretch/>
        </p:blipFill>
        <p:spPr>
          <a:xfrm rot="224530">
            <a:off x="8598005" y="5068760"/>
            <a:ext cx="601570" cy="526128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44348" y="6608785"/>
            <a:ext cx="1503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zh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і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gajloe@mail.ru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Шестиугольник 1"/>
          <p:cNvSpPr/>
          <p:nvPr userDrawn="1"/>
        </p:nvSpPr>
        <p:spPr>
          <a:xfrm>
            <a:off x="0" y="260648"/>
            <a:ext cx="9144000" cy="6374895"/>
          </a:xfrm>
          <a:prstGeom prst="hexag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092280" y="3919850"/>
            <a:ext cx="2150958" cy="2886172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3"/>
          </p:nvPr>
        </p:nvSpPr>
        <p:spPr>
          <a:xfrm>
            <a:off x="920037" y="2749352"/>
            <a:ext cx="7499175" cy="3600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4267" y="260648"/>
            <a:ext cx="979927" cy="1124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72" y="236383"/>
            <a:ext cx="979927" cy="11247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152" t="28101" b="54326"/>
          <a:stretch/>
        </p:blipFill>
        <p:spPr>
          <a:xfrm rot="224530">
            <a:off x="8598005" y="5068760"/>
            <a:ext cx="601570" cy="526128"/>
          </a:xfrm>
          <a:prstGeom prst="rect">
            <a:avLst/>
          </a:prstGeom>
          <a:effectLst/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7648" y="3889510"/>
            <a:ext cx="2090311" cy="2884628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457200" y="530424"/>
            <a:ext cx="82296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baseline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Gabriola" pitchFamily="82" charset="0"/>
                <a:ea typeface="Batang" pitchFamily="18" charset="-127"/>
                <a:cs typeface="+mj-cs"/>
              </a:defRPr>
            </a:lvl1pPr>
          </a:lstStyle>
          <a:p>
            <a:r>
              <a:rPr lang="uk-UA" sz="3600" dirty="0" err="1" smtClean="0"/>
              <a:t>Творческая</a:t>
            </a:r>
            <a:r>
              <a:rPr lang="uk-UA" sz="3600" dirty="0" smtClean="0"/>
              <a:t> </a:t>
            </a:r>
            <a:r>
              <a:rPr lang="uk-UA" sz="3600" dirty="0" err="1" smtClean="0"/>
              <a:t>страница</a:t>
            </a:r>
            <a:endParaRPr lang="ru-RU" sz="3600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152" t="28101" b="54326"/>
          <a:stretch/>
        </p:blipFill>
        <p:spPr>
          <a:xfrm rot="21205260" flipH="1">
            <a:off x="-44294" y="5016138"/>
            <a:ext cx="612576" cy="63137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4005653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78229" y="6556922"/>
            <a:ext cx="1503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zh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і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gajloe@mail.ru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536" y="620688"/>
            <a:ext cx="82296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 b="0" baseline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Gabriola" pitchFamily="82" charset="0"/>
                <a:ea typeface="Batang" pitchFamily="18" charset="-127"/>
              </a:defRPr>
            </a:lvl1pPr>
          </a:lstStyle>
          <a:p>
            <a:r>
              <a:rPr lang="uk-UA" dirty="0" err="1" smtClean="0"/>
              <a:t>Творческая</a:t>
            </a:r>
            <a:r>
              <a:rPr lang="uk-UA" dirty="0" smtClean="0"/>
              <a:t> </a:t>
            </a:r>
            <a:r>
              <a:rPr lang="uk-UA" dirty="0" err="1" smtClean="0"/>
              <a:t>страница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3603549"/>
            <a:ext cx="2304256" cy="31798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152" t="28101" b="54326"/>
          <a:stretch/>
        </p:blipFill>
        <p:spPr>
          <a:xfrm rot="21205260" flipH="1">
            <a:off x="-99667" y="4877492"/>
            <a:ext cx="612576" cy="631372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1396969" y="404664"/>
            <a:ext cx="628821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i="1" dirty="0" smtClean="0">
              <a:solidFill>
                <a:srgbClr val="0000FF"/>
              </a:solidFill>
              <a:latin typeface="Georg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 smtClean="0">
                <a:solidFill>
                  <a:srgbClr val="0000FF"/>
                </a:solidFill>
                <a:latin typeface="Georgia" pitchFamily="18" charset="0"/>
                <a:cs typeface="+mn-cs"/>
              </a:rPr>
              <a:t>Вы </a:t>
            </a:r>
            <a:r>
              <a:rPr lang="ru-RU" sz="2000" i="1" dirty="0">
                <a:solidFill>
                  <a:srgbClr val="0000FF"/>
                </a:solidFill>
                <a:latin typeface="Georgia" pitchFamily="18" charset="0"/>
                <a:cs typeface="+mn-cs"/>
              </a:rPr>
              <a:t>можете использовать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rgbClr val="0000FF"/>
                </a:solidFill>
                <a:latin typeface="Georgia" pitchFamily="18" charset="0"/>
                <a:cs typeface="+mn-cs"/>
              </a:rPr>
              <a:t>данное оформление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rgbClr val="0000FF"/>
                </a:solidFill>
                <a:latin typeface="Georgia" pitchFamily="18" charset="0"/>
                <a:cs typeface="+mn-cs"/>
              </a:rPr>
              <a:t>для создания своих презентаций,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rgbClr val="0000FF"/>
                </a:solidFill>
                <a:latin typeface="Georgia" pitchFamily="18" charset="0"/>
                <a:cs typeface="+mn-cs"/>
              </a:rPr>
              <a:t>но в своей презентации вы должны указать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rgbClr val="0000FF"/>
                </a:solidFill>
                <a:latin typeface="Georgia" pitchFamily="18" charset="0"/>
                <a:cs typeface="+mn-cs"/>
              </a:rPr>
              <a:t>источник шаблона: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i="1" dirty="0" smtClean="0">
              <a:latin typeface="Georg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i="1" dirty="0" smtClean="0">
              <a:latin typeface="Georg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i="1" dirty="0">
              <a:latin typeface="Georg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Жигайло</a:t>
            </a:r>
            <a:r>
              <a:rPr lang="ru-RU" sz="2000" b="0" i="1" baseline="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 Елена Владимировна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учитель </a:t>
            </a:r>
            <a:r>
              <a:rPr lang="ru-RU" sz="2000" b="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начальных </a:t>
            </a:r>
            <a:r>
              <a:rPr lang="ru-RU" sz="2000" b="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классов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0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Владимировской</a:t>
            </a:r>
            <a:r>
              <a:rPr lang="uk-UA" sz="2000" b="0" i="1" baseline="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 ОШ </a:t>
            </a:r>
            <a:r>
              <a:rPr lang="uk-UA" sz="2000" b="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І-ІІІ </a:t>
            </a:r>
            <a:r>
              <a:rPr lang="uk-UA" sz="2000" b="0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ступеней</a:t>
            </a:r>
            <a:r>
              <a:rPr lang="uk-UA" sz="2000" b="0" i="1" baseline="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 </a:t>
            </a:r>
            <a:r>
              <a:rPr lang="uk-UA" sz="2000" b="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№1</a:t>
            </a:r>
            <a:endParaRPr lang="uk-UA" sz="2000" b="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0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Донецкой</a:t>
            </a:r>
            <a:r>
              <a:rPr lang="uk-UA" sz="2000" b="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 </a:t>
            </a:r>
            <a:r>
              <a:rPr lang="uk-UA" sz="2000" b="0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области</a:t>
            </a:r>
            <a:endParaRPr lang="uk-UA" sz="2000" b="0" i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0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Волновахского</a:t>
            </a:r>
            <a:r>
              <a:rPr lang="uk-UA" sz="2000" b="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 </a:t>
            </a:r>
            <a:r>
              <a:rPr lang="uk-UA" sz="2000" b="0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района</a:t>
            </a:r>
            <a:endParaRPr lang="uk-UA" sz="2000" b="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0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Украина</a:t>
            </a:r>
            <a:endParaRPr lang="ru-RU" sz="2000" b="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020478" y="620688"/>
            <a:ext cx="5040560" cy="60987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uk-UA" dirty="0" err="1" smtClean="0"/>
              <a:t>Интернет-ресурс</a:t>
            </a:r>
            <a:r>
              <a:rPr lang="ru-RU" dirty="0" smtClean="0"/>
              <a:t>ы:</a:t>
            </a:r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 userDrawn="1"/>
        </p:nvSpPr>
        <p:spPr>
          <a:xfrm>
            <a:off x="976362" y="1988840"/>
            <a:ext cx="7128792" cy="38884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2400" dirty="0" smtClean="0">
                <a:latin typeface="Monotype Corsiva" pitchFamily="66" charset="0"/>
              </a:rPr>
              <a:t>Снежинка</a:t>
            </a:r>
          </a:p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u="sng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http://img0.liveinternet.ru/images/attach/c/4/80/</a:t>
            </a:r>
          </a:p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u="sng" kern="1200" dirty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716/80716116_large_0_435f0_26fa5ab4_XL.png</a:t>
            </a:r>
            <a:endParaRPr lang="ru-RU" sz="2000" kern="1200" dirty="0" smtClean="0"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  <a:p>
            <a:pPr algn="ctr">
              <a:buFont typeface="Arial" pitchFamily="34" charset="0"/>
              <a:buNone/>
            </a:pPr>
            <a:r>
              <a:rPr lang="ru-RU" sz="2400" dirty="0" smtClean="0">
                <a:latin typeface="Monotype Corsiva" pitchFamily="66" charset="0"/>
              </a:rPr>
              <a:t>Снеговик</a:t>
            </a:r>
          </a:p>
          <a:p>
            <a:pPr algn="ctr">
              <a:buNone/>
            </a:pPr>
            <a:r>
              <a:rPr lang="ru-RU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http://900igr.net/datai/chtenie/Slova-kakoj-3.files/0011-015-</a:t>
            </a:r>
          </a:p>
          <a:p>
            <a:pPr algn="ctr">
              <a:buNone/>
            </a:pPr>
            <a:r>
              <a:rPr lang="ru-RU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Snegovik-i-morozhenoe-KHOLODNYE.jpg</a:t>
            </a:r>
            <a:endParaRPr lang="ru-RU" sz="2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dirty="0" smtClean="0">
                <a:latin typeface="Monotype Corsiva" pitchFamily="66" charset="0"/>
              </a:rPr>
              <a:t>Еловая</a:t>
            </a:r>
            <a:r>
              <a:rPr lang="ru-RU" sz="2800" baseline="0" dirty="0" smtClean="0">
                <a:latin typeface="Monotype Corsiva" pitchFamily="66" charset="0"/>
              </a:rPr>
              <a:t> ветка</a:t>
            </a:r>
          </a:p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http://img1.liveinternet.ru/images/attach/c/7/94/882/</a:t>
            </a:r>
          </a:p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94882747_large_0_94e17_2508ab19_XXL.png</a:t>
            </a:r>
            <a:endParaRPr lang="ru-RU" sz="2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>
              <a:buNone/>
            </a:pPr>
            <a:endParaRPr lang="ru-RU" sz="2800" dirty="0" smtClean="0">
              <a:latin typeface="Monotype Corsiva" pitchFamily="66" charset="0"/>
            </a:endParaRPr>
          </a:p>
          <a:p>
            <a:pPr algn="ctr">
              <a:buNone/>
            </a:pPr>
            <a:endParaRPr lang="ru-RU" sz="2800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microsoft.com/office/2007/relationships/hdphoto" Target="../media/hdphoto3.wdp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3.pn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5.xml"/><Relationship Id="rId15" Type="http://schemas.microsoft.com/office/2007/relationships/hdphoto" Target="../media/hdphoto4.wdp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 userDrawn="1"/>
        </p:nvSpPr>
        <p:spPr>
          <a:xfrm>
            <a:off x="78229" y="6556922"/>
            <a:ext cx="1503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zh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</a:rPr>
              <a:t>і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gajloe@mail.ru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8806" y="44907"/>
            <a:ext cx="302124" cy="3467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3556" y="1844824"/>
            <a:ext cx="604248" cy="6935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7012" y="451359"/>
            <a:ext cx="604248" cy="69354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092" y="4323631"/>
            <a:ext cx="604248" cy="6935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092" y="2048931"/>
            <a:ext cx="604248" cy="6935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765" y="5817682"/>
            <a:ext cx="604248" cy="6935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3804" y="4541429"/>
            <a:ext cx="979927" cy="112474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3142" y="6511227"/>
            <a:ext cx="302124" cy="346773"/>
          </a:xfrm>
          <a:prstGeom prst="rect">
            <a:avLst/>
          </a:prstGeom>
        </p:spPr>
      </p:pic>
      <p:sp>
        <p:nvSpPr>
          <p:cNvPr id="21" name="Шестиугольник 20"/>
          <p:cNvSpPr/>
          <p:nvPr userDrawn="1"/>
        </p:nvSpPr>
        <p:spPr>
          <a:xfrm>
            <a:off x="944340" y="476672"/>
            <a:ext cx="7077601" cy="5968659"/>
          </a:xfrm>
          <a:prstGeom prst="hexagon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9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61577">
            <a:off x="2045137" y="595978"/>
            <a:ext cx="5178132" cy="5943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822872" y="3640160"/>
            <a:ext cx="2398138" cy="3217840"/>
          </a:xfrm>
          <a:prstGeom prst="rect">
            <a:avLst/>
          </a:prstGeom>
          <a:noFill/>
        </p:spPr>
      </p:pic>
      <p:pic>
        <p:nvPicPr>
          <p:cNvPr id="31" name="Рисунок 30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753"/>
          <a:stretch/>
        </p:blipFill>
        <p:spPr>
          <a:xfrm flipH="1">
            <a:off x="-22064" y="0"/>
            <a:ext cx="3138972" cy="17124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152" t="28101" b="54326"/>
          <a:stretch/>
        </p:blipFill>
        <p:spPr>
          <a:xfrm rot="198278">
            <a:off x="8482336" y="4927722"/>
            <a:ext cx="721905" cy="631372"/>
          </a:xfrm>
          <a:prstGeom prst="rect">
            <a:avLst/>
          </a:prstGeom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7;&#1050;\Downloads\Petr-Ilich-CHajkovskij-Snegurochka-A.N.Ostrovskogo-fragment_(get-tune.net).mp3" TargetMode="Externa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slide" Target="slide9.xml"/><Relationship Id="rId3" Type="http://schemas.microsoft.com/office/2007/relationships/hdphoto" Target="../media/hdphoto2.wdp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7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2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28803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Урок русского языка в 3 классе</a:t>
            </a:r>
            <a:br>
              <a:rPr lang="ru-RU" dirty="0" smtClean="0"/>
            </a:br>
            <a:r>
              <a:rPr lang="ru-RU" dirty="0" smtClean="0"/>
              <a:t>Сочинение по репродукции картины В.М. Васнецова «Снегурочка»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4581128"/>
            <a:ext cx="5184576" cy="1008112"/>
          </a:xfrm>
        </p:spPr>
        <p:txBody>
          <a:bodyPr/>
          <a:lstStyle/>
          <a:p>
            <a:r>
              <a:rPr lang="ru-RU" dirty="0" smtClean="0"/>
              <a:t>Учитель начальных классов МКОУ ШР «СОШ №124» </a:t>
            </a:r>
            <a:r>
              <a:rPr lang="ru-RU" dirty="0" err="1" smtClean="0"/>
              <a:t>Вязьминова</a:t>
            </a:r>
            <a:r>
              <a:rPr lang="ru-RU" dirty="0" smtClean="0"/>
              <a:t> Елена Геннадьевна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333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3"/>
          </p:nvPr>
        </p:nvSpPr>
        <p:spPr>
          <a:xfrm>
            <a:off x="323529" y="1340768"/>
            <a:ext cx="7344816" cy="489654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        Дед и бабушка рассказывали сказки. Витя «слушал их песни и сказки, заслушивался, сидя на печи при свете и треске лучины». Иногда бабушка доставала заветный сундучок старенький ящик с красками и рисовала кистью. Маленький Витя был в восторге: никто не рисует лучше бабушки!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1876" y="188640"/>
            <a:ext cx="8229600" cy="936104"/>
          </a:xfrm>
        </p:spPr>
        <p:txBody>
          <a:bodyPr/>
          <a:lstStyle/>
          <a:p>
            <a:r>
              <a:rPr lang="ru-RU" dirty="0" smtClean="0"/>
              <a:t>Детство В.М. Васнецова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3968" y="1196752"/>
            <a:ext cx="4860032" cy="5661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Вятка. Духовное училище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1196752"/>
            <a:ext cx="4860032" cy="5661248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Когда мальчику исполнилось десять лет, отец повез его за 85 верст в Вятку учиться в духовное училище. Учитель рисования в духовном училище, заметив способности мальчика, посмотрел его рисунки, похвалил, пригласил в свою иконописную мастерскую, познакомил с Вятским музеем</a:t>
            </a:r>
            <a:r>
              <a:rPr lang="ru-RU" b="1" dirty="0" smtClean="0">
                <a:solidFill>
                  <a:schemeClr val="bg2"/>
                </a:solidFill>
              </a:rPr>
              <a:t>.</a:t>
            </a:r>
            <a:endParaRPr lang="ru-RU" b="1" dirty="0">
              <a:solidFill>
                <a:schemeClr val="bg2"/>
              </a:solidFill>
            </a:endParaRPr>
          </a:p>
        </p:txBody>
      </p:sp>
      <p:pic>
        <p:nvPicPr>
          <p:cNvPr id="5" name="Рисунок 4" descr="0_80cc2_39111f6e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4283968" cy="56612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7491413" cy="1143000"/>
          </a:xfrm>
        </p:spPr>
        <p:txBody>
          <a:bodyPr/>
          <a:lstStyle/>
          <a:p>
            <a:r>
              <a:rPr lang="ru-RU" sz="3200"/>
              <a:t>В.М.Васнецов</a:t>
            </a:r>
            <a:br>
              <a:rPr lang="ru-RU" sz="3200"/>
            </a:br>
            <a:r>
              <a:rPr lang="ru-RU" sz="3200"/>
              <a:t> «Эскиз декорации к опере «Снегурочка»</a:t>
            </a:r>
          </a:p>
        </p:txBody>
      </p:sp>
      <p:pic>
        <p:nvPicPr>
          <p:cNvPr id="83976" name="Picture 8" descr="Эскиз декорации к опере снегурочк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40768"/>
            <a:ext cx="9144000" cy="551723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7491413" cy="1143000"/>
          </a:xfrm>
        </p:spPr>
        <p:txBody>
          <a:bodyPr/>
          <a:lstStyle/>
          <a:p>
            <a:r>
              <a:rPr lang="ru-RU" sz="3200" dirty="0" smtClean="0"/>
              <a:t>В.М.Васнецов «Снегурочка»</a:t>
            </a:r>
            <a:br>
              <a:rPr lang="ru-RU" sz="3200" dirty="0" smtClean="0"/>
            </a:br>
            <a:r>
              <a:rPr lang="ru-RU" sz="3200" dirty="0" smtClean="0"/>
              <a:t> (Эскиз костюма к опере «Снегурочка»)</a:t>
            </a:r>
            <a:endParaRPr lang="ru-RU" sz="3200" dirty="0"/>
          </a:p>
        </p:txBody>
      </p:sp>
      <p:pic>
        <p:nvPicPr>
          <p:cNvPr id="4" name="Picture 6" descr="Снегурочка и Дед Моро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" y="1529408"/>
            <a:ext cx="4716015" cy="5328592"/>
          </a:xfrm>
          <a:prstGeom prst="rect">
            <a:avLst/>
          </a:prstGeom>
          <a:noFill/>
          <a:ln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4860032" cy="530120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92080" y="980728"/>
            <a:ext cx="3600400" cy="3168352"/>
          </a:xfrm>
        </p:spPr>
        <p:txBody>
          <a:bodyPr>
            <a:normAutofit fontScale="90000"/>
          </a:bodyPr>
          <a:lstStyle/>
          <a:p>
            <a:r>
              <a:rPr lang="ru-RU" sz="4000" b="1" i="1" u="sng" dirty="0" smtClean="0"/>
              <a:t>В. М. Васнецов</a:t>
            </a:r>
            <a:br>
              <a:rPr lang="ru-RU" sz="4000" b="1" i="1" u="sng" dirty="0" smtClean="0"/>
            </a:br>
            <a:r>
              <a:rPr lang="ru-RU" sz="4000" b="1" i="1" u="sng" dirty="0" smtClean="0"/>
              <a:t/>
            </a:r>
            <a:br>
              <a:rPr lang="ru-RU" sz="4000" b="1" i="1" u="sng" dirty="0" smtClean="0"/>
            </a:br>
            <a:r>
              <a:rPr lang="ru-RU" sz="4000" b="1" i="1" u="sng" dirty="0" smtClean="0"/>
              <a:t>«Снегурочка»</a:t>
            </a:r>
            <a:br>
              <a:rPr lang="ru-RU" sz="4000" b="1" i="1" u="sng" dirty="0" smtClean="0"/>
            </a:br>
            <a:r>
              <a:rPr lang="ru-RU" b="1" i="1" dirty="0" smtClean="0">
                <a:solidFill>
                  <a:srgbClr val="FF3300"/>
                </a:solidFill>
              </a:rPr>
              <a:t/>
            </a:r>
            <a:br>
              <a:rPr lang="ru-RU" b="1" i="1" dirty="0" smtClean="0">
                <a:solidFill>
                  <a:srgbClr val="FF3300"/>
                </a:solidFill>
              </a:rPr>
            </a:br>
            <a:r>
              <a:rPr lang="ru-RU" b="1" i="1" dirty="0" smtClean="0">
                <a:solidFill>
                  <a:srgbClr val="FF3300"/>
                </a:solidFill>
              </a:rPr>
              <a:t>         1899 г.</a:t>
            </a:r>
            <a:br>
              <a:rPr lang="ru-RU" b="1" i="1" dirty="0" smtClean="0">
                <a:solidFill>
                  <a:srgbClr val="FF3300"/>
                </a:solidFill>
              </a:rPr>
            </a:br>
            <a:r>
              <a:rPr lang="ru-RU" b="1" i="1" dirty="0" smtClean="0">
                <a:solidFill>
                  <a:srgbClr val="FF3300"/>
                </a:solidFill>
              </a:rPr>
              <a:t>Государственная </a:t>
            </a:r>
            <a:br>
              <a:rPr lang="ru-RU" b="1" i="1" dirty="0" smtClean="0">
                <a:solidFill>
                  <a:srgbClr val="FF3300"/>
                </a:solidFill>
              </a:rPr>
            </a:br>
            <a:r>
              <a:rPr lang="ru-RU" b="1" i="1" dirty="0" smtClean="0">
                <a:solidFill>
                  <a:srgbClr val="FF3300"/>
                </a:solidFill>
              </a:rPr>
              <a:t>Третьяковская</a:t>
            </a:r>
            <a:br>
              <a:rPr lang="ru-RU" b="1" i="1" dirty="0" smtClean="0">
                <a:solidFill>
                  <a:srgbClr val="FF3300"/>
                </a:solidFill>
              </a:rPr>
            </a:br>
            <a:r>
              <a:rPr lang="ru-RU" b="1" i="1" dirty="0" smtClean="0">
                <a:solidFill>
                  <a:srgbClr val="FF3300"/>
                </a:solidFill>
              </a:rPr>
              <a:t>Галерея</a:t>
            </a:r>
            <a:br>
              <a:rPr lang="ru-RU" b="1" i="1" dirty="0" smtClean="0">
                <a:solidFill>
                  <a:srgbClr val="FF3300"/>
                </a:solidFill>
              </a:rPr>
            </a:br>
            <a:endParaRPr lang="ru-RU" dirty="0"/>
          </a:p>
        </p:txBody>
      </p:sp>
      <p:pic>
        <p:nvPicPr>
          <p:cNvPr id="4" name="Picture 5" descr="vasnecov16"/>
          <p:cNvPicPr>
            <a:picLocks noGrp="1" noChangeAspect="1" noChangeArrowheads="1"/>
          </p:cNvPicPr>
          <p:nvPr>
            <p:ph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2200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etr-Ilich-CHajkovskij-Snegurochka-A.N.Ostrovskogo-fragment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084168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58" y="836711"/>
          <a:ext cx="8064897" cy="5328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299"/>
                <a:gridCol w="2688299"/>
                <a:gridCol w="2688299"/>
              </a:tblGrid>
              <a:tr h="1776198">
                <a:tc>
                  <a:txBody>
                    <a:bodyPr/>
                    <a:lstStyle/>
                    <a:p>
                      <a:r>
                        <a:rPr lang="ru-RU" sz="2810" b="1" baseline="0" dirty="0" smtClean="0">
                          <a:solidFill>
                            <a:schemeClr val="bg1"/>
                          </a:solidFill>
                        </a:rPr>
                        <a:t>Радость</a:t>
                      </a:r>
                      <a:endParaRPr lang="ru-RU" sz="281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10" b="1" baseline="0" dirty="0" smtClean="0">
                          <a:solidFill>
                            <a:schemeClr val="bg1"/>
                          </a:solidFill>
                        </a:rPr>
                        <a:t>Восторг</a:t>
                      </a:r>
                      <a:endParaRPr lang="ru-RU" sz="281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10" b="1" baseline="0" dirty="0" smtClean="0">
                          <a:solidFill>
                            <a:schemeClr val="bg1"/>
                          </a:solidFill>
                        </a:rPr>
                        <a:t>Удивление</a:t>
                      </a:r>
                      <a:endParaRPr lang="ru-RU" sz="281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776198">
                <a:tc>
                  <a:txBody>
                    <a:bodyPr/>
                    <a:lstStyle/>
                    <a:p>
                      <a:r>
                        <a:rPr lang="ru-RU" sz="2810" b="1" baseline="0" dirty="0" smtClean="0">
                          <a:solidFill>
                            <a:schemeClr val="bg1"/>
                          </a:solidFill>
                        </a:rPr>
                        <a:t>Волнение</a:t>
                      </a:r>
                      <a:endParaRPr lang="ru-RU" sz="281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10" b="1" baseline="0" dirty="0" smtClean="0">
                          <a:solidFill>
                            <a:schemeClr val="bg1"/>
                          </a:solidFill>
                        </a:rPr>
                        <a:t>Восхищение</a:t>
                      </a:r>
                      <a:endParaRPr lang="ru-RU" sz="281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10" b="1" baseline="0" dirty="0" smtClean="0">
                          <a:solidFill>
                            <a:schemeClr val="bg1"/>
                          </a:solidFill>
                        </a:rPr>
                        <a:t>Беспокойство</a:t>
                      </a:r>
                      <a:endParaRPr lang="ru-RU" sz="281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776198">
                <a:tc>
                  <a:txBody>
                    <a:bodyPr/>
                    <a:lstStyle/>
                    <a:p>
                      <a:r>
                        <a:rPr lang="ru-RU" sz="2810" b="1" baseline="0" dirty="0" smtClean="0">
                          <a:solidFill>
                            <a:schemeClr val="bg1"/>
                          </a:solidFill>
                        </a:rPr>
                        <a:t>Испуг</a:t>
                      </a:r>
                      <a:endParaRPr lang="ru-RU" sz="281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10" b="1" baseline="0" dirty="0" smtClean="0">
                          <a:solidFill>
                            <a:schemeClr val="bg1"/>
                          </a:solidFill>
                        </a:rPr>
                        <a:t>Грусть</a:t>
                      </a:r>
                      <a:endParaRPr lang="ru-RU" sz="281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10" b="1" baseline="0" dirty="0" smtClean="0">
                          <a:solidFill>
                            <a:schemeClr val="bg1"/>
                          </a:solidFill>
                        </a:rPr>
                        <a:t>Интерес</a:t>
                      </a:r>
                      <a:endParaRPr lang="ru-RU" sz="281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itual95.ru/sites/default/files/imagecache/ProductPreview/decoration_19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17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leksandra.in/wp-content/uploads/2012/06/book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39" y="3311354"/>
            <a:ext cx="3024336" cy="28307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http://cliparts.co/cliparts/ki8/o55/ki8o558e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1112"/>
            <a:ext cx="2579932" cy="12716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http://www.clker.com/cliparts/q/3/9/K/H/R/orange-book-reading-m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489" y="894288"/>
            <a:ext cx="1219489" cy="89620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http://writingfish.files.wordpress.com/2012/08/red-boo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2" y="-2057449"/>
            <a:ext cx="1542498" cy="183984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http://www.clker.com/cliparts/l/9/y/g/c/R/olivia-book-m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893" y="3817746"/>
            <a:ext cx="1748149" cy="202595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http://www.pd4pic.com/images/education-reading-cartoon-closed-book-clos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3593">
            <a:off x="3220523" y="4365774"/>
            <a:ext cx="2313880" cy="206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://www.clker.com/cliparts/1/a/2/e/1197085885105139227CrazyTerabyte_Book.svg.med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831">
            <a:off x="746946" y="-1859010"/>
            <a:ext cx="1862898" cy="192758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sweetclipart.com/multisite/sweetclipart/files/book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7969">
            <a:off x="4746626" y="272478"/>
            <a:ext cx="1764977" cy="100989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www.clipartbest.com/cliparts/yck/4gk/yck4gkyMi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843" y="4650259"/>
            <a:ext cx="2164615" cy="14918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www.downloadclipart.net/large/11548-green-book-desig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216" y="236280"/>
            <a:ext cx="1332336" cy="928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clker.com/cliparts/q/S/y/S/E/1/green-book-md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5873" y="5579943"/>
            <a:ext cx="1732255" cy="179240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http://images.clipartpanda.com/closed-book-vector-large-closed-book-66.6-1533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3534">
            <a:off x="-1959339" y="1801717"/>
            <a:ext cx="1814228" cy="207124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literaryhillbookfest.org/wp-content/uploads/2012/03/green-book-hi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684" y="4657145"/>
            <a:ext cx="1271964" cy="184559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clker.com/cliparts/q/S/y/S/E/1/green-book-md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278" y="2427126"/>
            <a:ext cx="1526181" cy="157917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http://pixabay.com/static/uploads/photo/2014/04/02/10/39/book-304131_640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3687"/>
            <a:ext cx="1363697" cy="183740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http://content.mycutegraphics.com/graphics/book/cartoon-book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8139" y="-1723492"/>
            <a:ext cx="1556277" cy="162578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30786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186 L -0.40695 0.437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47" y="2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0069 L -0.69132 -0.2761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66" y="-138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0.06789 7.40741E-7 L 0.06789 0.1162 L 0.13577 0.1162 L 0.13577 0.23218 L 0.20365 0.23218 L 0.20365 0.34815 L 0.27171 0.34815 L 0.27171 0.46435 L 0.33959 0.46435 L 0.33959 0.58032 L 0.40747 0.58032 L 0.40747 0.69653 L 0.47553 0.69653 L 0.47553 0.81273 " pathEditMode="relative" rAng="0" ptsTypes="FFFFFFFFFFFFFFF">
                                      <p:cBhvr>
                                        <p:cTn id="46" dur="400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67" y="4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90365 0.3243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91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6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C -0.03194 0.01482 -0.06857 0.03056 -0.08489 0.0507 C -0.10104 0.07246 -0.10937 0.09792 -0.11718 0.12338 C -0.12586 0.14908 -0.11718 0.1713 -0.10937 0.19468 C -0.10104 0.21621 -0.08889 0.24005 -0.06024 0.26042 C -0.03628 0.27963 0.00434 0.29561 0.04861 0.30764 C 0.08907 0.32014 0.1375 0.32778 0.18611 0.33125 C 0.23473 0.33611 0.28316 0.33611 0.32813 0.33125 C 0.37674 0.32778 0.42084 0.3176 0.45764 0.30162 C 0.4941 0.28797 0.52639 0.27037 0.54271 0.24815 C 0.56302 0.22848 0.57066 0.20116 0.57066 0.17871 C 0.57483 0.15741 0.57066 0.13149 0.55035 0.11019 C 0.53039 0.09005 0.4941 0.07408 0.44566 0.06667 C 0.39636 0.06042 0.34792 0.06783 0.31546 0.08149 C 0.28733 0.09653 0.26702 0.11783 0.26268 0.14329 C 0.26268 0.16945 0.26702 0.19329 0.28733 0.21297 C 0.30764 0.23241 0.30365 0.23635 0.38438 0.26204 C 0.45764 0.29028 0.53039 0.28241 0.57483 0.28357 C 0.6191 0.28357 0.65591 0.2757 0.70018 0.26852 C 0.74931 0.25834 0.78959 0.24005 0.81823 0.22408 C 0.84653 0.20834 0.85851 0.18912 0.87448 0.15741 C 0.88681 0.12593 0.88681 0.11019 0.88681 0.08611 C 0.88681 0.06227 0.88681 0.0382 0.88681 0.01482 " pathEditMode="relative" rAng="0" ptsTypes="fffffffffffffffffffffff">
                                      <p:cBhvr>
                                        <p:cTn id="52" dur="275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38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750"/>
                            </p:stCondLst>
                            <p:childTnLst>
                              <p:par>
                                <p:cTn id="54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9112 C 0.01059 0.06245 0.05538 0.03423 0.07083 0.03423 C 0.16979 0.03423 0.27152 0.47688 0.27152 0.92114 C 0.27152 0.69727 0.32222 0.47688 0.37013 0.47688 C 0.42083 0.47688 0.46892 0.70074 0.46892 0.92114 C 0.46892 0.8106 0.49444 0.69727 0.51944 0.69727 C 0.54531 0.69727 0.57083 0.80736 0.57083 0.92114 C 0.57083 0.86425 0.58333 0.8106 0.59618 0.8106 C 0.60885 0.8106 0.6217 0.86726 0.6217 0.92114 C 0.6217 0.892 0.62812 0.86425 0.63437 0.86425 C 0.6375 0.86425 0.64704 0.89293 0.64704 0.92114 C 0.64704 0.90657 0.65034 0.892 0.65364 0.892 C 0.65364 0.89524 0.66024 0.90588 0.66024 0.92114 C 0.66024 0.91328 0.66024 0.90657 0.66354 0.90657 C 0.66354 0.90981 0.66701 0.91443 0.66701 0.92114 C 0.66701 0.91721 0.66701 0.91328 0.66701 0.90981 C 0.67013 0.90981 0.67013 0.91328 0.67013 0.91721 C 0.67343 0.91721 0.67343 0.91443 0.67343 0.90981 C 0.67708 0.90981 0.67708 0.91328 0.67708 0.91721 " pathEditMode="relative" rAng="0" ptsTypes="fffffffffffffffffff">
                                      <p:cBhvr>
                                        <p:cTn id="55" dur="2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386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750"/>
                            </p:stCondLst>
                            <p:childTnLst>
                              <p:par>
                                <p:cTn id="57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23 L 0.10591 -0.00023 C 0.15348 -0.00023 0.21233 -0.23287 0.21233 -0.42222 L 0.21233 -0.84328 " pathEditMode="relative" rAng="0" ptsTypes="FfFF">
                                      <p:cBhvr>
                                        <p:cTn id="58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8" y="-4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750"/>
                            </p:stCondLst>
                            <p:childTnLst>
                              <p:par>
                                <p:cTn id="60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0.41134 L 0.07257 -0.34422 L 0.12535 0.41134 L 0.1809 -0.34422 L 0.23524 0.41134 L 0.28559 -0.34422 L 0.34028 0.41134 L 0.39323 -0.34422 L 0.44844 0.41134 L 0.50434 -0.34422 L 0.55642 0.41134 L 0.61163 -0.34422 L 0.66337 0.41134 L 0.71892 -0.34422 L 0.77396 0.41134 L 0.82656 -0.34422 L 0.88264 0.41134 " pathEditMode="relative" rAng="0" ptsTypes="FFFFFFFFFFFFFFFFF">
                                      <p:cBhvr>
                                        <p:cTn id="61" dur="500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99" y="-3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75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71785E-6 L -0.93559 -0.6910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88" y="-34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7750"/>
                            </p:stCondLst>
                            <p:childTnLst>
                              <p:par>
                                <p:cTn id="66" presetID="5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24 -0.28472 C -0.04549 -0.40532 -0.2757 -0.50972 -0.58403 -0.5162 C -0.87882 -0.52546 -1.1533 -0.44491 -1.1724 -0.32754 C -1.19532 -0.21944 -1.00243 -0.11898 -0.72622 -0.11157 C -0.47379 -0.10555 -0.23438 -0.17384 -0.21598 -0.27477 C -0.19757 -0.36528 -0.35903 -0.45185 -0.59271 -0.45926 C -0.80921 -0.46481 -1.01198 -0.40879 -1.0257 -0.32407 C -1.03924 -0.24907 -0.91059 -0.17454 -0.71754 -0.17106 C -0.54254 -0.16597 -0.37726 -0.20995 -0.36268 -0.27731 C -0.35417 -0.33889 -0.4507 -0.39861 -0.60261 -0.40139 C -0.73559 -0.40532 -0.8691 -0.37315 -0.87882 -0.32037 C -0.88733 -0.27546 -0.81893 -0.23241 -0.70782 -0.2287 C -0.61615 -0.225 -0.51962 -0.24491 -0.51476 -0.28125 C -0.50573 -0.30949 -0.54254 -0.34051 -0.61129 -0.34444 C -0.66719 -0.34444 -0.72223 -0.3368 -0.73108 -0.31829 C -0.73559 -0.30417 -0.72622 -0.29143 -0.69896 -0.28657 C -0.68542 -0.28472 -0.67587 -0.28472 -0.66233 -0.28657 " pathEditMode="relative" rAng="0" ptsTypes="fffffffffffffffff">
                                      <p:cBhvr>
                                        <p:cTn id="67" dur="4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25" y="-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1750"/>
                            </p:stCondLst>
                            <p:childTnLst>
                              <p:par>
                                <p:cTn id="6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2750"/>
                            </p:stCondLst>
                            <p:childTnLst>
                              <p:par>
                                <p:cTn id="76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35 -0.0169 L 0.10052 -0.0169 L 0.10052 0.11759 L 0.22725 0.11759 L 0.22725 0.25185 L 0.35382 0.25185 L 0.35382 0.38403 L 0.48055 0.38403 L 0.48055 0.51782 L 0.60729 0.51782 L 0.60729 0.65139 L 0.73385 0.65139 L 0.73385 0.78518 L 0.86059 0.78518 L 0.86059 0.92037 " pathEditMode="relative" rAng="0" ptsTypes="FFFFFFFFFFFFFFF">
                                      <p:cBhvr>
                                        <p:cTn id="77" dur="4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88" y="4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641379"/>
          </a:xfrm>
        </p:spPr>
        <p:txBody>
          <a:bodyPr/>
          <a:lstStyle/>
          <a:p>
            <a:r>
              <a:rPr lang="ru-RU" sz="3200" dirty="0" smtClean="0"/>
              <a:t>Снегурочка – юная, красивая, волшебная, очаровательная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644008" y="1412776"/>
            <a:ext cx="4038600" cy="4741987"/>
          </a:xfrm>
        </p:spPr>
        <p:txBody>
          <a:bodyPr/>
          <a:lstStyle/>
          <a:p>
            <a:r>
              <a:rPr lang="ru-RU" sz="3200" dirty="0" smtClean="0"/>
              <a:t>Зимняя ночь (яркая, лунная, волшебная), снег (голубоватый, пушистый, пушистые хлопья снега), снежинки (жемчужные, легкие, парящие в воздухе)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409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Словарная работа</a:t>
            </a:r>
            <a:endParaRPr lang="ru-RU" sz="4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3"/>
          </p:nvPr>
        </p:nvGraphicFramePr>
        <p:xfrm>
          <a:off x="179512" y="1124742"/>
          <a:ext cx="8712968" cy="5472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13681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81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81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81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0"/>
          <a:ext cx="9144000" cy="6813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9992"/>
                <a:gridCol w="4644008"/>
              </a:tblGrid>
              <a:tr h="83671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Ключевые слова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16029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Вступление.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изображено на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картине В. Васнецова «Снегурочка»?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080061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Основная часть.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Описание картины.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Как художник изобразил природу?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Где стоит Снегурочка? 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Во что одета? Какие чувства испытывает?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Заключение.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Понравилась ли тебе картина? Чем?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3"/>
          </p:nvPr>
        </p:nvGraphicFramePr>
        <p:xfrm>
          <a:off x="179512" y="1124742"/>
          <a:ext cx="8712968" cy="5472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13681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81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81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81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0"/>
          <a:ext cx="9144000" cy="6813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9992"/>
                <a:gridCol w="4644008"/>
              </a:tblGrid>
              <a:tr h="83671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Ключевые слова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16029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Вступление.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изображено на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картине В. Васнецова «Снегурочка»?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Снегурочка, сказочная, юная, очаровательная. красивая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080061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Основная часть.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Описание картины.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Как художник изобразил природу?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Тёмный лес, ночь, </a:t>
                      </a:r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яркие </a:t>
                      </a: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звёзды, лунный свет, поляна, </a:t>
                      </a:r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голубоватый снег, </a:t>
                      </a: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яркие </a:t>
                      </a:r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тени</a:t>
                      </a: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деревьев, кустарников</a:t>
                      </a:r>
                      <a:r>
                        <a:rPr lang="ru-RU" sz="20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сумраке леса, пушистые ёлочки, тонкая берёзка, вдали, огоньки</a:t>
                      </a:r>
                      <a:r>
                        <a:rPr lang="ru-RU" sz="20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деревеньки.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Где стоит Снегурочка? 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Во что одета? Какие чувства испытывает?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Девушка, красивый наряд, серебристый цвет, парчовая шубка, шапочка с меховой опушкой, тёплые варежки,</a:t>
                      </a:r>
                      <a:r>
                        <a:rPr lang="ru-RU" sz="20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сапожки, с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трашно, одиноко.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Заключение.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Понравилась ли тебе картина? Чем?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Картина загадочная, таинственная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>
          <a:xfrm>
            <a:off x="1835696" y="980728"/>
            <a:ext cx="4896544" cy="554461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Команда – это значит вместе,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Команда – все за одного.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Здесь всё по совести и чести,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Здесь не обидят никого.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Команда нас объединяет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Не испугаемся преград,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Здесь каждый свое дело знает,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Работает на результат.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А если возникают споры,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Они решаются тотчас,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И никакие разговоры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Не отвлекут от дела нас.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 своей команде нам уютно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Мы оказались в ней не вдруг,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Когда кому-то станет трудно,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Свое плечо подставит друг.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1876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Команда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134801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3"/>
          </p:nvPr>
        </p:nvSpPr>
        <p:spPr>
          <a:xfrm>
            <a:off x="395537" y="1268760"/>
            <a:ext cx="8352928" cy="5328592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Я смогу самостоятельно написать сочинение – описание  по картине.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Я напишу сочинение – описание  по картине, но мне необходимо еще раз просмотреть весь материал по учебнику.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Я не смогу самостоятельно написать сочинение - описание по картине.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Я не знаю, как писать сочинение - описание по картине.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1876" y="188640"/>
            <a:ext cx="8229600" cy="864096"/>
          </a:xfrm>
        </p:spPr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145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>
          <a:xfrm>
            <a:off x="611560" y="1412776"/>
            <a:ext cx="8208912" cy="468052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Запомни и соблюдай простые правила: 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Уважай своего товарища.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Умей каждого выслушать.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Не согласен – предлагай!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1876" y="332656"/>
            <a:ext cx="8229600" cy="100811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Правила работы в группе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134801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3"/>
          </p:nvPr>
        </p:nvSpPr>
        <p:spPr>
          <a:xfrm>
            <a:off x="323528" y="1124744"/>
            <a:ext cx="8496944" cy="5328592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        Жила-была девочка Снегурочка. Снегурочка была такая чудесная, что  солнышко каждое утро улыбалось ей и говорило: «Здравствуй, Снегурочка!   Птички пели Снегурочке песенки, зайчишки совершали с ней прогулки по снежным полянам. Снегурочка  была одета в голубую шубку,  обута в  серебряные сапожки.</a:t>
            </a:r>
          </a:p>
          <a:p>
            <a:pPr>
              <a:buNone/>
            </a:pPr>
            <a:r>
              <a:rPr lang="ru-RU" sz="2800" dirty="0" smtClean="0"/>
              <a:t>    Снегурочка и  Дед Мороз каждый год поздравляют всех ребят с Новым годом!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1876" y="0"/>
            <a:ext cx="8229600" cy="1052736"/>
          </a:xfrm>
        </p:spPr>
        <p:txBody>
          <a:bodyPr>
            <a:normAutofit/>
          </a:bodyPr>
          <a:lstStyle/>
          <a:p>
            <a:r>
              <a:rPr lang="ru-RU" dirty="0" smtClean="0"/>
              <a:t>Сочинение Незнайки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3.jpg"/>
          <p:cNvPicPr>
            <a:picLocks noGrp="1" noChangeAspect="1"/>
          </p:cNvPicPr>
          <p:nvPr>
            <p:ph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1124745"/>
            <a:ext cx="9144000" cy="584599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1876" y="0"/>
            <a:ext cx="8229600" cy="908720"/>
          </a:xfrm>
        </p:spPr>
        <p:txBody>
          <a:bodyPr/>
          <a:lstStyle/>
          <a:p>
            <a:r>
              <a:rPr lang="ru-RU" dirty="0" smtClean="0"/>
              <a:t>В.И. Даль «Девочка Снегурочка»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negurochka-ojila.jpg"/>
          <p:cNvPicPr>
            <a:picLocks noGrp="1" noChangeAspect="1"/>
          </p:cNvPicPr>
          <p:nvPr>
            <p:ph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44000" cy="566124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1876" y="188640"/>
            <a:ext cx="8229600" cy="864096"/>
          </a:xfrm>
        </p:spPr>
        <p:txBody>
          <a:bodyPr/>
          <a:lstStyle/>
          <a:p>
            <a:r>
              <a:rPr lang="ru-RU" dirty="0" smtClean="0"/>
              <a:t>Русская народная сказка «Снегурочка»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4-006-V-zimu-187980-goda-ja-snova-prochital-Snegurochku-i-tochno-prozrel-na.jpg"/>
          <p:cNvPicPr>
            <a:picLocks noGrp="1" noChangeAspect="1"/>
          </p:cNvPicPr>
          <p:nvPr>
            <p:ph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4000" cy="60212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1876" y="0"/>
            <a:ext cx="8229600" cy="764704"/>
          </a:xfrm>
        </p:spPr>
        <p:txBody>
          <a:bodyPr/>
          <a:lstStyle/>
          <a:p>
            <a:r>
              <a:rPr lang="ru-RU" dirty="0" smtClean="0"/>
              <a:t>А.Н. Островский «Снегурочка»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А.Н. Островский «Снегурочка»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1700808"/>
            <a:ext cx="5184576" cy="43204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1372677871skazocsne-krasavic-sovetskogo-ki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9"/>
            <a:ext cx="9144000" cy="58772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asnezov-rz.gif"/>
          <p:cNvPicPr>
            <a:picLocks noGrp="1" noChangeAspect="1"/>
          </p:cNvPicPr>
          <p:nvPr>
            <p:ph idx="13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3096344" cy="36724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1876" y="0"/>
            <a:ext cx="8229600" cy="1052736"/>
          </a:xfrm>
        </p:spPr>
        <p:txBody>
          <a:bodyPr/>
          <a:lstStyle/>
          <a:p>
            <a:r>
              <a:rPr lang="ru-RU" dirty="0" smtClean="0"/>
              <a:t>В.М. Васнецов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1196752"/>
            <a:ext cx="53285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  <a:cs typeface="FrankRuehl" pitchFamily="34" charset="-79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</a:rPr>
              <a:t> В.М.Васнецов родился в селе </a:t>
            </a:r>
            <a:r>
              <a:rPr lang="ru-RU" sz="2400" b="1" dirty="0" err="1" smtClean="0">
                <a:solidFill>
                  <a:srgbClr val="002060"/>
                </a:solidFill>
              </a:rPr>
              <a:t>Лопьял</a:t>
            </a:r>
            <a:r>
              <a:rPr lang="ru-RU" sz="2400" b="1" dirty="0" smtClean="0">
                <a:solidFill>
                  <a:srgbClr val="002060"/>
                </a:solidFill>
              </a:rPr>
              <a:t> Вятской губернии (современный г.Киров). Его отец, священник, страстный любитель природы,  привил это чувство и своим сыновьям. Вспоминал Виктор Михайлович, что зимними вечерами в жарко натопленной горнице собиралась вся семья, и отец читал вслух, а дети рассматривали картинки в журналах. 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  <a:cs typeface="FrankRuehl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423</Words>
  <Application>Microsoft Office PowerPoint</Application>
  <PresentationFormat>Экран (4:3)</PresentationFormat>
  <Paragraphs>64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Урок русского языка в 3 классе Сочинение по репродукции картины В.М. Васнецова «Снегурочка»</vt:lpstr>
      <vt:lpstr>Команда</vt:lpstr>
      <vt:lpstr>Правила работы в группе</vt:lpstr>
      <vt:lpstr>Сочинение Незнайки</vt:lpstr>
      <vt:lpstr>В.И. Даль «Девочка Снегурочка»</vt:lpstr>
      <vt:lpstr>Русская народная сказка «Снегурочка»</vt:lpstr>
      <vt:lpstr>А.Н. Островский «Снегурочка»</vt:lpstr>
      <vt:lpstr>А.Н. Островский «Снегурочка»</vt:lpstr>
      <vt:lpstr>В.М. Васнецов</vt:lpstr>
      <vt:lpstr>Детство В.М. Васнецова</vt:lpstr>
      <vt:lpstr>Вятка. Духовное училище</vt:lpstr>
      <vt:lpstr>В.М.Васнецов  «Эскиз декорации к опере «Снегурочка»</vt:lpstr>
      <vt:lpstr>В.М.Васнецов «Снегурочка»  (Эскиз костюма к опере «Снегурочка»)</vt:lpstr>
      <vt:lpstr>В. М. Васнецов  «Снегурочка»           1899 г. Государственная  Третьяковская Галерея </vt:lpstr>
      <vt:lpstr>Слайд 15</vt:lpstr>
      <vt:lpstr>Слайд 16</vt:lpstr>
      <vt:lpstr>Словарная работа</vt:lpstr>
      <vt:lpstr>Слайд 18</vt:lpstr>
      <vt:lpstr>Слайд 19</vt:lpstr>
      <vt:lpstr>Рефлексия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слава</dc:creator>
  <cp:lastModifiedBy>Алёна</cp:lastModifiedBy>
  <cp:revision>109</cp:revision>
  <dcterms:created xsi:type="dcterms:W3CDTF">2013-07-14T04:39:41Z</dcterms:created>
  <dcterms:modified xsi:type="dcterms:W3CDTF">2016-01-14T08:28:05Z</dcterms:modified>
</cp:coreProperties>
</file>