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8BB2A-8FE7-4D33-9707-9298EA179FB9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B34C-7C2E-428D-9E0C-854F003972B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572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B34C-7C2E-428D-9E0C-854F003972B5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27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0D-6051-4AEC-A7C7-E736A1F0F4A5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1FDC895-A38B-4FE4-A316-1632D9F3AC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4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0D-6051-4AEC-A7C7-E736A1F0F4A5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FDC895-A38B-4FE4-A316-1632D9F3AC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64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0D-6051-4AEC-A7C7-E736A1F0F4A5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FDC895-A38B-4FE4-A316-1632D9F3ACC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9727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0D-6051-4AEC-A7C7-E736A1F0F4A5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FDC895-A38B-4FE4-A316-1632D9F3AC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552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0D-6051-4AEC-A7C7-E736A1F0F4A5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FDC895-A38B-4FE4-A316-1632D9F3ACC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5569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0D-6051-4AEC-A7C7-E736A1F0F4A5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FDC895-A38B-4FE4-A316-1632D9F3AC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391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0D-6051-4AEC-A7C7-E736A1F0F4A5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C895-A38B-4FE4-A316-1632D9F3AC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789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0D-6051-4AEC-A7C7-E736A1F0F4A5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C895-A38B-4FE4-A316-1632D9F3AC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53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0D-6051-4AEC-A7C7-E736A1F0F4A5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C895-A38B-4FE4-A316-1632D9F3AC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70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0D-6051-4AEC-A7C7-E736A1F0F4A5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FDC895-A38B-4FE4-A316-1632D9F3AC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08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0D-6051-4AEC-A7C7-E736A1F0F4A5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1FDC895-A38B-4FE4-A316-1632D9F3AC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6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0D-6051-4AEC-A7C7-E736A1F0F4A5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1FDC895-A38B-4FE4-A316-1632D9F3AC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21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0D-6051-4AEC-A7C7-E736A1F0F4A5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C895-A38B-4FE4-A316-1632D9F3AC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89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0D-6051-4AEC-A7C7-E736A1F0F4A5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C895-A38B-4FE4-A316-1632D9F3AC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85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0D-6051-4AEC-A7C7-E736A1F0F4A5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C895-A38B-4FE4-A316-1632D9F3AC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50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0D-6051-4AEC-A7C7-E736A1F0F4A5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FDC895-A38B-4FE4-A316-1632D9F3AC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01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1E00D-6051-4AEC-A7C7-E736A1F0F4A5}" type="datetimeFigureOut">
              <a:rPr lang="ru-RU" smtClean="0"/>
              <a:t>22.10.2015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1FDC895-A38B-4FE4-A316-1632D9F3AC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30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u="sng" dirty="0" smtClean="0"/>
              <a:t>Преемственность между дошкольным и начальным образованием</a:t>
            </a:r>
            <a:endParaRPr lang="ru-RU" sz="32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 smtClean="0"/>
              <a:t> </a:t>
            </a:r>
            <a:r>
              <a:rPr lang="ru-RU" sz="2400" b="1" dirty="0"/>
              <a:t>«Школа не должна вносить резкой перемены в жизни детей. Пусть, став учеником, ребенок продолжает делать сегодня то, что делал вчера. Пусть новое проявляется в его жизни постепенно и не ошеломляется лавиной впечатлений.»- 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b="1" dirty="0"/>
              <a:t>так писал В. А. Сухомлинский о преемственности между дошкольным и начальным обучением.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5616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u="sng" dirty="0" smtClean="0"/>
              <a:t>Этапы решения </a:t>
            </a:r>
            <a:endParaRPr lang="ru-RU" sz="32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37481"/>
            <a:ext cx="8915400" cy="4573741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составление </a:t>
            </a:r>
            <a:r>
              <a:rPr lang="ru-RU" sz="2000" b="1" dirty="0"/>
              <a:t>проекта совместной деятельности по обеспечению преемственности;</a:t>
            </a:r>
          </a:p>
          <a:p>
            <a:r>
              <a:rPr lang="ru-RU" sz="2000" b="1" dirty="0" smtClean="0"/>
              <a:t>проведение </a:t>
            </a:r>
            <a:r>
              <a:rPr lang="ru-RU" sz="2000" b="1" dirty="0"/>
              <a:t>таких мероприятий, как: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«</a:t>
            </a:r>
            <a:r>
              <a:rPr lang="ru-RU" sz="2000" b="1" dirty="0"/>
              <a:t>День открытых дверей», «День Знаний», совместные праздники и т.д.;</a:t>
            </a:r>
          </a:p>
          <a:p>
            <a:r>
              <a:rPr lang="ru-RU" sz="2000" b="1" dirty="0" smtClean="0"/>
              <a:t>работа </a:t>
            </a:r>
            <a:r>
              <a:rPr lang="ru-RU" sz="2000" b="1" dirty="0"/>
              <a:t>по обеспечению готовности детей к обучению в школе (диагностика и коррекция развития детей);</a:t>
            </a:r>
          </a:p>
          <a:p>
            <a:r>
              <a:rPr lang="ru-RU" sz="2000" b="1" dirty="0" smtClean="0"/>
              <a:t>проведение </a:t>
            </a:r>
            <a:r>
              <a:rPr lang="ru-RU" sz="2000" b="1" dirty="0"/>
              <a:t>ППК, с участием специалистов детского сада и школы (воспитатели, учителя будущих первоклассников, педагоги-психологи, социальные педагоги, медицинские работники, старшие воспитатели, заместители директора);</a:t>
            </a:r>
          </a:p>
          <a:p>
            <a:r>
              <a:rPr lang="ru-RU" sz="2000" b="1" dirty="0" smtClean="0"/>
              <a:t>планирование </a:t>
            </a:r>
            <a:r>
              <a:rPr lang="ru-RU" sz="2000" b="1" dirty="0"/>
              <a:t>совместной деятельности по адаптации детей в школе;</a:t>
            </a:r>
          </a:p>
          <a:p>
            <a:r>
              <a:rPr lang="ru-RU" sz="2000" b="1" dirty="0" smtClean="0"/>
              <a:t>проведение </a:t>
            </a:r>
            <a:r>
              <a:rPr lang="ru-RU" sz="2000" b="1" dirty="0"/>
              <a:t>мониторинга процесса адаптации детей к школе.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5697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u="sng" dirty="0"/>
              <a:t>Т</a:t>
            </a:r>
            <a:r>
              <a:rPr lang="ru-RU" sz="3200" b="1" i="1" u="sng" dirty="0" smtClean="0"/>
              <a:t>ри </a:t>
            </a:r>
            <a:r>
              <a:rPr lang="ru-RU" sz="3200" b="1" i="1" u="sng" dirty="0"/>
              <a:t>основных направления обеспечения преемственности между дошкольным и школьным образованием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sz="3200" dirty="0"/>
          </a:p>
          <a:p>
            <a:pPr algn="ctr"/>
            <a:r>
              <a:rPr lang="ru-RU" sz="2800" b="1" dirty="0" smtClean="0"/>
              <a:t>Методическая </a:t>
            </a:r>
            <a:r>
              <a:rPr lang="ru-RU" sz="2800" b="1" dirty="0"/>
              <a:t>работа.</a:t>
            </a:r>
          </a:p>
          <a:p>
            <a:pPr algn="ctr"/>
            <a:r>
              <a:rPr lang="ru-RU" sz="2800" b="1" dirty="0" smtClean="0"/>
              <a:t>Работа </a:t>
            </a:r>
            <a:r>
              <a:rPr lang="ru-RU" sz="2800" b="1" dirty="0"/>
              <a:t>с </a:t>
            </a:r>
            <a:r>
              <a:rPr lang="ru-RU" sz="2800" b="1" dirty="0" smtClean="0"/>
              <a:t>родителями.</a:t>
            </a:r>
          </a:p>
          <a:p>
            <a:pPr algn="ctr"/>
            <a:r>
              <a:rPr lang="ru-RU" sz="2800" b="1" dirty="0" smtClean="0"/>
              <a:t>Работа </a:t>
            </a:r>
            <a:r>
              <a:rPr lang="ru-RU" sz="2800" b="1" dirty="0"/>
              <a:t>с детьми.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79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0125"/>
            <a:ext cx="8915400" cy="65645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Дети- это чудо света,</a:t>
            </a:r>
          </a:p>
          <a:p>
            <a:pPr marL="0" indent="0" algn="ctr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 увидел это сам.</a:t>
            </a:r>
          </a:p>
          <a:p>
            <a:pPr marL="0" indent="0" algn="ctr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причислил чудо это</a:t>
            </a:r>
          </a:p>
          <a:p>
            <a:pPr marL="0" indent="0" algn="ctr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самым чудным чудесам. </a:t>
            </a:r>
          </a:p>
          <a:p>
            <a:pPr marL="0" indent="0" algn="ctr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пред будущим в ответе:</a:t>
            </a:r>
          </a:p>
          <a:p>
            <a:pPr marL="0" indent="0" algn="ctr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наша радость, боль и грусть.</a:t>
            </a:r>
          </a:p>
          <a:p>
            <a:pPr marL="0" indent="0" algn="ctr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Наше будущее- дети…</a:t>
            </a:r>
          </a:p>
          <a:p>
            <a:pPr marL="0" indent="0" algn="ctr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 с ними, ну и пусть.</a:t>
            </a:r>
          </a:p>
          <a:p>
            <a:pPr marL="0" indent="0" algn="ctr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наших детях наша сила,</a:t>
            </a:r>
          </a:p>
          <a:p>
            <a:pPr marL="0" indent="0" algn="ctr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внеземных миров огни.</a:t>
            </a:r>
          </a:p>
          <a:p>
            <a:pPr marL="0" indent="0" algn="ctr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Лишь бы будущее</a:t>
            </a:r>
          </a:p>
          <a:p>
            <a:pPr marL="0" indent="0" algn="ctr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столь же светлым, </a:t>
            </a:r>
          </a:p>
          <a:p>
            <a:pPr marL="0" indent="0" algn="ctr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они!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90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u="sng" dirty="0" smtClean="0"/>
              <a:t>Дошкольное образование впервые получило статус первого уровня общего образования в России</a:t>
            </a:r>
            <a:endParaRPr lang="ru-RU" sz="3200" b="1" i="1" u="sng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2210937"/>
            <a:ext cx="7192519" cy="4437892"/>
          </a:xfrm>
        </p:spPr>
      </p:pic>
    </p:spTree>
    <p:extLst>
      <p:ext uri="{BB962C8B-B14F-4D97-AF65-F5344CB8AC3E}">
        <p14:creationId xmlns:p14="http://schemas.microsoft.com/office/powerpoint/2010/main" val="367379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u="sng" dirty="0" smtClean="0"/>
              <a:t>Приоритетные задачи непрерывного образования детей:</a:t>
            </a:r>
            <a:endParaRPr lang="ru-RU" sz="32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b="1" dirty="0" smtClean="0"/>
              <a:t>приобщение </a:t>
            </a:r>
            <a:r>
              <a:rPr lang="ru-RU" sz="2000" b="1" dirty="0"/>
              <a:t>детей к ценностям здорового образа жизни;</a:t>
            </a:r>
          </a:p>
          <a:p>
            <a:r>
              <a:rPr lang="ru-RU" sz="2000" b="1" dirty="0" smtClean="0"/>
              <a:t>обеспечение </a:t>
            </a:r>
            <a:r>
              <a:rPr lang="ru-RU" sz="2000" b="1" dirty="0"/>
              <a:t>эмоционального бла­гополучия каждого ребенка, </a:t>
            </a:r>
            <a:r>
              <a:rPr lang="ru-RU" sz="2000" b="1" dirty="0" smtClean="0"/>
              <a:t>   развитие </a:t>
            </a:r>
            <a:r>
              <a:rPr lang="ru-RU" sz="2000" b="1" dirty="0"/>
              <a:t>его положительного самоощущения;</a:t>
            </a:r>
          </a:p>
          <a:p>
            <a:r>
              <a:rPr lang="ru-RU" sz="2000" b="1" dirty="0" smtClean="0"/>
              <a:t>развитие </a:t>
            </a:r>
            <a:r>
              <a:rPr lang="ru-RU" sz="2000" b="1" dirty="0"/>
              <a:t>инициативности, любо­знательности, произвольности, способ­ности к творческому самовыражению;</a:t>
            </a:r>
          </a:p>
          <a:p>
            <a:r>
              <a:rPr lang="ru-RU" sz="2000" b="1" dirty="0" smtClean="0"/>
              <a:t>формирование </a:t>
            </a:r>
            <a:r>
              <a:rPr lang="ru-RU" sz="2000" b="1" dirty="0"/>
              <a:t>различных знаний об окружающем мире, стимулирование коммуникативной, познавательной, иг­ровой и других видов активности детей в различных видах деятельности;</a:t>
            </a:r>
          </a:p>
          <a:p>
            <a:r>
              <a:rPr lang="ru-RU" sz="2000" b="1" dirty="0" smtClean="0"/>
              <a:t>развитие </a:t>
            </a:r>
            <a:r>
              <a:rPr lang="ru-RU" sz="2000" b="1" dirty="0"/>
              <a:t>компетентности в сфере отношений к миру, к людям, к себе;</a:t>
            </a:r>
          </a:p>
          <a:p>
            <a:r>
              <a:rPr lang="ru-RU" sz="2000" b="1" dirty="0" smtClean="0"/>
              <a:t>включение </a:t>
            </a:r>
            <a:r>
              <a:rPr lang="ru-RU" sz="2000" b="1" dirty="0"/>
              <a:t>детей в различные формы сотрудничества (со взрослыми и детьми разного возраста).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8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/>
              <a:t>       </a:t>
            </a:r>
            <a:r>
              <a:rPr lang="ru-RU" b="1" i="1" u="sng" dirty="0"/>
              <a:t>Задача дошкольного образования</a:t>
            </a:r>
            <a:r>
              <a:rPr lang="ru-RU" b="1" i="1" dirty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sz="2400" b="1" dirty="0"/>
              <a:t>О</a:t>
            </a:r>
            <a:r>
              <a:rPr lang="ru-RU" sz="2400" b="1" dirty="0" smtClean="0"/>
              <a:t>беспечение условий для психического развития ребенка, обогащение развития через различные виды продуктивной деятельности детей</a:t>
            </a:r>
            <a:r>
              <a:rPr lang="ru-RU" sz="2400" b="1" dirty="0"/>
              <a:t>.</a:t>
            </a:r>
            <a:endParaRPr lang="ru-RU" sz="24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09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u="sng" dirty="0"/>
              <a:t>Задача начальной школы</a:t>
            </a:r>
            <a:r>
              <a:rPr lang="ru-RU" sz="3200" b="1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sz="2800" b="1" dirty="0"/>
              <a:t>О</a:t>
            </a:r>
            <a:r>
              <a:rPr lang="ru-RU" sz="2800" b="1" dirty="0" smtClean="0"/>
              <a:t>казание </a:t>
            </a:r>
            <a:r>
              <a:rPr lang="ru-RU" sz="2800" b="1" dirty="0"/>
              <a:t>помощи в адаптации ребенка к школе. Не дети должны быть подготовлены к школе, а школа должна быть готова учить, развивать и любить самых разных детей, помогать их личностному росту — таков основополагающий принцип </a:t>
            </a:r>
            <a:r>
              <a:rPr lang="ru-RU" sz="2800" b="1" dirty="0" smtClean="0"/>
              <a:t>педагогики.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637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0"/>
            <a:ext cx="8926286" cy="6836229"/>
          </a:xfrm>
        </p:spPr>
      </p:pic>
    </p:spTree>
    <p:extLst>
      <p:ext uri="{BB962C8B-B14F-4D97-AF65-F5344CB8AC3E}">
        <p14:creationId xmlns:p14="http://schemas.microsoft.com/office/powerpoint/2010/main" val="396849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u="sng" dirty="0"/>
              <a:t>О</a:t>
            </a:r>
            <a:r>
              <a:rPr lang="ru-RU" sz="3200" b="1" i="1" u="sng" dirty="0" smtClean="0"/>
              <a:t>снования </a:t>
            </a:r>
            <a:r>
              <a:rPr lang="ru-RU" sz="3200" b="1" i="1" u="sng" dirty="0"/>
              <a:t>для осуществления преемственности дошкольного и начального школьного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483892"/>
            <a:ext cx="8915400" cy="402608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sz="2600" b="1" dirty="0" smtClean="0"/>
              <a:t>Состояние </a:t>
            </a:r>
            <a:r>
              <a:rPr lang="ru-RU" sz="2600" b="1" dirty="0"/>
              <a:t>здоровья и физическое развитие детей.</a:t>
            </a:r>
          </a:p>
          <a:p>
            <a:r>
              <a:rPr lang="ru-RU" sz="2600" b="1" dirty="0"/>
              <a:t> </a:t>
            </a:r>
            <a:r>
              <a:rPr lang="ru-RU" sz="2600" b="1" dirty="0" smtClean="0"/>
              <a:t>Уровень </a:t>
            </a:r>
            <a:r>
              <a:rPr lang="ru-RU" sz="2600" b="1" dirty="0"/>
              <a:t>развития их познавательной активности как необходимого компонента учебной деятельности.</a:t>
            </a:r>
          </a:p>
          <a:p>
            <a:r>
              <a:rPr lang="ru-RU" sz="2600" b="1" dirty="0"/>
              <a:t> </a:t>
            </a:r>
            <a:r>
              <a:rPr lang="ru-RU" sz="2600" b="1" dirty="0" smtClean="0"/>
              <a:t>Умственные </a:t>
            </a:r>
            <a:r>
              <a:rPr lang="ru-RU" sz="2600" b="1" dirty="0"/>
              <a:t>и нравственные способности учащихся.</a:t>
            </a:r>
          </a:p>
          <a:p>
            <a:r>
              <a:rPr lang="ru-RU" sz="2600" b="1" dirty="0"/>
              <a:t> </a:t>
            </a:r>
            <a:r>
              <a:rPr lang="ru-RU" sz="2600" b="1" dirty="0" smtClean="0"/>
              <a:t>Сформированость </a:t>
            </a:r>
            <a:r>
              <a:rPr lang="ru-RU" sz="2600" b="1" dirty="0"/>
              <a:t>их творческого воображения, как направления личностного и интеллектуального развития.</a:t>
            </a:r>
          </a:p>
          <a:p>
            <a:r>
              <a:rPr lang="ru-RU" sz="2600" b="1" dirty="0"/>
              <a:t> </a:t>
            </a:r>
            <a:r>
              <a:rPr lang="ru-RU" sz="2600" b="1" dirty="0" smtClean="0"/>
              <a:t>Развитие </a:t>
            </a:r>
            <a:r>
              <a:rPr lang="ru-RU" sz="2600" b="1" dirty="0"/>
              <a:t>коммуникативных умений, т.е. умения общаться со взрослыми и сверстниками.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69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> </a:t>
            </a:r>
            <a:r>
              <a:rPr lang="ru-RU" sz="3600" b="1" i="1" u="sng" dirty="0" smtClean="0"/>
              <a:t>Проблемы при </a:t>
            </a:r>
            <a:r>
              <a:rPr lang="ru-RU" sz="3600" b="1" i="1" u="sng" dirty="0"/>
              <a:t>обеспечении преемственности детского сада и </a:t>
            </a:r>
            <a:r>
              <a:rPr lang="ru-RU" sz="3600" b="1" i="1" u="sng" dirty="0" smtClean="0"/>
              <a:t>школы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2800" b="1" dirty="0" smtClean="0"/>
          </a:p>
          <a:p>
            <a:r>
              <a:rPr lang="ru-RU" sz="2800" b="1" dirty="0" smtClean="0"/>
              <a:t>выбор </a:t>
            </a:r>
            <a:r>
              <a:rPr lang="ru-RU" sz="2800" b="1" dirty="0"/>
              <a:t>школы для обучения ребёнка и выбор программы </a:t>
            </a:r>
            <a:r>
              <a:rPr lang="ru-RU" sz="2800" b="1" dirty="0" smtClean="0"/>
              <a:t>обучения</a:t>
            </a:r>
          </a:p>
          <a:p>
            <a:r>
              <a:rPr lang="ru-RU" sz="2800" b="1" i="1" dirty="0" smtClean="0"/>
              <a:t>завышенные требования </a:t>
            </a:r>
            <a:r>
              <a:rPr lang="ru-RU" sz="2800" b="1" i="1" dirty="0"/>
              <a:t>к готовности ребёнка к школьному обучению в части школ (особенно гимназий и лицеев</a:t>
            </a:r>
            <a:r>
              <a:rPr lang="ru-RU" sz="2800" b="1" i="1" dirty="0" smtClean="0"/>
              <a:t>)</a:t>
            </a:r>
          </a:p>
          <a:p>
            <a:r>
              <a:rPr lang="ru-RU" sz="2800" b="1" i="1" dirty="0" smtClean="0"/>
              <a:t>недостаточное использование </a:t>
            </a:r>
            <a:r>
              <a:rPr lang="ru-RU" sz="2800" b="1" i="1" dirty="0"/>
              <a:t>игровой деятельности при переходе детей в школу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9493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086" y="682171"/>
            <a:ext cx="8040914" cy="5494792"/>
          </a:xfrm>
        </p:spPr>
      </p:pic>
    </p:spTree>
    <p:extLst>
      <p:ext uri="{BB962C8B-B14F-4D97-AF65-F5344CB8AC3E}">
        <p14:creationId xmlns:p14="http://schemas.microsoft.com/office/powerpoint/2010/main" val="192636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146</TotalTime>
  <Words>448</Words>
  <Application>Microsoft Office PowerPoint</Application>
  <PresentationFormat>Широкоэкранный</PresentationFormat>
  <Paragraphs>60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Преемственность между дошкольным и начальным образованием</vt:lpstr>
      <vt:lpstr>Дошкольное образование впервые получило статус первого уровня общего образования в России</vt:lpstr>
      <vt:lpstr>Приоритетные задачи непрерывного образования детей:</vt:lpstr>
      <vt:lpstr>       Задача дошкольного образования </vt:lpstr>
      <vt:lpstr>Задача начальной школы </vt:lpstr>
      <vt:lpstr>Презентация PowerPoint</vt:lpstr>
      <vt:lpstr>Основания для осуществления преемственности дошкольного и начального школьного образования</vt:lpstr>
      <vt:lpstr> Проблемы при обеспечении преемственности детского сада и школы </vt:lpstr>
      <vt:lpstr>Презентация PowerPoint</vt:lpstr>
      <vt:lpstr>Этапы решения </vt:lpstr>
      <vt:lpstr>Три основных направления обеспечения преемственности между дошкольным и школьным образованием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Преемственность между дошкольным и начальным образованием</dc:title>
  <dc:creator>днс</dc:creator>
  <cp:lastModifiedBy>днс</cp:lastModifiedBy>
  <cp:revision>13</cp:revision>
  <dcterms:created xsi:type="dcterms:W3CDTF">2015-10-21T09:48:13Z</dcterms:created>
  <dcterms:modified xsi:type="dcterms:W3CDTF">2015-10-22T00:10:10Z</dcterms:modified>
</cp:coreProperties>
</file>