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6" r:id="rId3"/>
    <p:sldId id="311" r:id="rId4"/>
    <p:sldId id="291" r:id="rId5"/>
    <p:sldId id="334" r:id="rId6"/>
    <p:sldId id="294" r:id="rId7"/>
    <p:sldId id="312" r:id="rId8"/>
    <p:sldId id="310" r:id="rId9"/>
    <p:sldId id="314" r:id="rId10"/>
    <p:sldId id="327" r:id="rId11"/>
    <p:sldId id="336" r:id="rId12"/>
    <p:sldId id="333" r:id="rId13"/>
    <p:sldId id="320" r:id="rId14"/>
    <p:sldId id="300" r:id="rId15"/>
    <p:sldId id="302" r:id="rId16"/>
    <p:sldId id="308" r:id="rId17"/>
  </p:sldIdLst>
  <p:sldSz cx="9144000" cy="6858000" type="screen4x3"/>
  <p:notesSz cx="7100888" cy="102330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399729"/>
    <a:srgbClr val="FFFFFF"/>
    <a:srgbClr val="FDF58D"/>
    <a:srgbClr val="FFC319"/>
    <a:srgbClr val="808080"/>
    <a:srgbClr val="FCFCFC"/>
    <a:srgbClr val="E8E8E8"/>
    <a:srgbClr val="FFD84B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3011" autoAdjust="0"/>
  </p:normalViewPr>
  <p:slideViewPr>
    <p:cSldViewPr>
      <p:cViewPr varScale="1">
        <p:scale>
          <a:sx n="53" d="100"/>
          <a:sy n="53" d="100"/>
        </p:scale>
        <p:origin x="-5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ав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9.0000000000000066E-2</c:v>
                </c:pt>
                <c:pt idx="1">
                  <c:v>6.0000000000000046E-2</c:v>
                </c:pt>
                <c:pt idx="2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ара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0.45</c:v>
                </c:pt>
                <c:pt idx="1">
                  <c:v>0.18000000000000013</c:v>
                </c:pt>
                <c:pt idx="2">
                  <c:v>0.12000000000000002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>
                  <c:v>0.46</c:v>
                </c:pt>
                <c:pt idx="1">
                  <c:v>0.76000000000000056</c:v>
                </c:pt>
                <c:pt idx="2">
                  <c:v>0.88000000000000056</c:v>
                </c:pt>
              </c:numCache>
            </c:numRef>
          </c:val>
        </c:ser>
        <c:axId val="92257280"/>
        <c:axId val="98870784"/>
      </c:barChart>
      <c:catAx>
        <c:axId val="92257280"/>
        <c:scaling>
          <c:orientation val="minMax"/>
        </c:scaling>
        <c:axPos val="b"/>
        <c:numFmt formatCode="General" sourceLinked="1"/>
        <c:tickLblPos val="nextTo"/>
        <c:crossAx val="98870784"/>
        <c:crosses val="autoZero"/>
        <c:auto val="1"/>
        <c:lblAlgn val="ctr"/>
        <c:lblOffset val="100"/>
      </c:catAx>
      <c:valAx>
        <c:axId val="98870784"/>
        <c:scaling>
          <c:orientation val="minMax"/>
        </c:scaling>
        <c:axPos val="l"/>
        <c:majorGridlines/>
        <c:numFmt formatCode="0%" sourceLinked="1"/>
        <c:tickLblPos val="nextTo"/>
        <c:crossAx val="9225728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dLbls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0.2</c:v>
                </c:pt>
                <c:pt idx="2">
                  <c:v>6.0000000000000032E-2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dLbls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0.3500000000000002</c:v>
                </c:pt>
                <c:pt idx="1">
                  <c:v>0.3500000000000002</c:v>
                </c:pt>
                <c:pt idx="2">
                  <c:v>0.31000000000000022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dLbls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>
                  <c:v>0.4</c:v>
                </c:pt>
                <c:pt idx="1">
                  <c:v>0.45</c:v>
                </c:pt>
                <c:pt idx="2">
                  <c:v>0.63000000000000045</c:v>
                </c:pt>
              </c:numCache>
            </c:numRef>
          </c:val>
        </c:ser>
        <c:axId val="114700672"/>
        <c:axId val="114702208"/>
      </c:barChart>
      <c:catAx>
        <c:axId val="114700672"/>
        <c:scaling>
          <c:orientation val="minMax"/>
        </c:scaling>
        <c:axPos val="b"/>
        <c:numFmt formatCode="General" sourceLinked="1"/>
        <c:majorTickMark val="none"/>
        <c:tickLblPos val="nextTo"/>
        <c:crossAx val="114702208"/>
        <c:crosses val="autoZero"/>
        <c:auto val="1"/>
        <c:lblAlgn val="ctr"/>
        <c:lblOffset val="100"/>
      </c:catAx>
      <c:valAx>
        <c:axId val="11470220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147006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.25843422212667011"/>
          <c:y val="7.051769166470033E-2"/>
          <c:w val="0.74156587826495668"/>
          <c:h val="0.842992213828105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2"/>
                <c:pt idx="0">
                  <c:v>2013-2014г.</c:v>
                </c:pt>
                <c:pt idx="1">
                  <c:v>2014-2015г.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0.75000000000000056</c:v>
                </c:pt>
                <c:pt idx="1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2"/>
                <c:pt idx="0">
                  <c:v>2013-2014г.</c:v>
                </c:pt>
                <c:pt idx="1">
                  <c:v>2014-2015г.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</c:numCache>
            </c:numRef>
          </c:val>
        </c:ser>
        <c:axId val="119715328"/>
        <c:axId val="119773824"/>
      </c:barChart>
      <c:catAx>
        <c:axId val="119715328"/>
        <c:scaling>
          <c:orientation val="minMax"/>
        </c:scaling>
        <c:delete val="1"/>
        <c:axPos val="b"/>
        <c:numFmt formatCode="General" sourceLinked="1"/>
        <c:tickLblPos val="none"/>
        <c:crossAx val="119773824"/>
        <c:crosses val="autoZero"/>
        <c:auto val="1"/>
        <c:lblAlgn val="ctr"/>
        <c:lblOffset val="100"/>
      </c:catAx>
      <c:valAx>
        <c:axId val="119773824"/>
        <c:scaling>
          <c:orientation val="minMax"/>
        </c:scaling>
        <c:axPos val="l"/>
        <c:majorGridlines/>
        <c:numFmt formatCode="0%" sourceLinked="1"/>
        <c:tickLblPos val="nextTo"/>
        <c:crossAx val="1197153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8.947531078838572E-2"/>
          <c:y val="4.5121143946968853E-2"/>
          <c:w val="0.74156587826495668"/>
          <c:h val="0.842992213828105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необх. уровень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2012-2013г.</c:v>
                </c:pt>
                <c:pt idx="1">
                  <c:v>2013-2014г.</c:v>
                </c:pt>
                <c:pt idx="2">
                  <c:v>2014-2015г.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0.54</c:v>
                </c:pt>
                <c:pt idx="1">
                  <c:v>0.28000000000000003</c:v>
                </c:pt>
                <c:pt idx="2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2012-2013г.</c:v>
                </c:pt>
                <c:pt idx="1">
                  <c:v>2013-2014г.</c:v>
                </c:pt>
                <c:pt idx="2">
                  <c:v>2014-2015г.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</c:v>
                </c:pt>
                <c:pt idx="1">
                  <c:v>0.72</c:v>
                </c:pt>
                <c:pt idx="2">
                  <c:v>0.74</c:v>
                </c:pt>
              </c:numCache>
            </c:numRef>
          </c:val>
        </c:ser>
        <c:axId val="119748864"/>
        <c:axId val="119624448"/>
      </c:barChart>
      <c:catAx>
        <c:axId val="119748864"/>
        <c:scaling>
          <c:orientation val="minMax"/>
        </c:scaling>
        <c:delete val="1"/>
        <c:axPos val="b"/>
        <c:numFmt formatCode="General" sourceLinked="1"/>
        <c:tickLblPos val="none"/>
        <c:crossAx val="119624448"/>
        <c:crosses val="autoZero"/>
        <c:auto val="1"/>
        <c:lblAlgn val="ctr"/>
        <c:lblOffset val="100"/>
      </c:catAx>
      <c:valAx>
        <c:axId val="119624448"/>
        <c:scaling>
          <c:orientation val="minMax"/>
        </c:scaling>
        <c:axPos val="l"/>
        <c:majorGridlines/>
        <c:numFmt formatCode="0%" sourceLinked="1"/>
        <c:tickLblPos val="nextTo"/>
        <c:crossAx val="1197488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</cdr:x>
      <cdr:y>0.64445</cdr:y>
    </cdr:from>
    <cdr:to>
      <cdr:x>0.47857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0132" y="22145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0.49123</cdr:x>
      <cdr:y>0.81579</cdr:y>
    </cdr:from>
    <cdr:to>
      <cdr:x>0.72337</cdr:x>
      <cdr:y>0.9269</cdr:y>
    </cdr:to>
    <cdr:sp macro="" textlink="">
      <cdr:nvSpPr>
        <cdr:cNvPr id="4" name="Прямоугольник 3"/>
        <cdr:cNvSpPr/>
      </cdr:nvSpPr>
      <cdr:spPr bwMode="auto">
        <a:xfrm xmlns:a="http://schemas.openxmlformats.org/drawingml/2006/main">
          <a:off x="2000264" y="2214578"/>
          <a:ext cx="945278" cy="301627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2013-2014</a:t>
          </a:r>
        </a:p>
      </cdr:txBody>
    </cdr:sp>
  </cdr:relSizeAnchor>
  <cdr:relSizeAnchor xmlns:cdr="http://schemas.openxmlformats.org/drawingml/2006/chartDrawing">
    <cdr:from>
      <cdr:x>0.75439</cdr:x>
      <cdr:y>0.81579</cdr:y>
    </cdr:from>
    <cdr:to>
      <cdr:x>0.96867</cdr:x>
      <cdr:y>0.9269</cdr:y>
    </cdr:to>
    <cdr:sp macro="" textlink="">
      <cdr:nvSpPr>
        <cdr:cNvPr id="5" name="Прямоугольник 4"/>
        <cdr:cNvSpPr/>
      </cdr:nvSpPr>
      <cdr:spPr bwMode="auto">
        <a:xfrm xmlns:a="http://schemas.openxmlformats.org/drawingml/2006/main">
          <a:off x="3071834" y="2214578"/>
          <a:ext cx="872564" cy="301627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2014-2015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0.37601</cdr:x>
      <cdr:y>0.80952</cdr:y>
    </cdr:from>
    <cdr:to>
      <cdr:x>0.5229</cdr:x>
      <cdr:y>0.90476</cdr:y>
    </cdr:to>
    <cdr:sp macro="" textlink="">
      <cdr:nvSpPr>
        <cdr:cNvPr id="2" name="Прямоугольник 1"/>
        <cdr:cNvSpPr/>
      </cdr:nvSpPr>
      <cdr:spPr bwMode="auto">
        <a:xfrm xmlns:a="http://schemas.openxmlformats.org/drawingml/2006/main">
          <a:off x="1785950" y="2428892"/>
          <a:ext cx="697633" cy="285752"/>
        </a:xfrm>
        <a:prstGeom xmlns:a="http://schemas.openxmlformats.org/drawingml/2006/main" prst="rect">
          <a:avLst/>
        </a:prstGeom>
        <a:solidFill xmlns:a="http://schemas.openxmlformats.org/drawingml/2006/main">
          <a:srgbClr val="FDF58D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2 класс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accent1">
                <a:lumMod val="50000"/>
              </a:schemeClr>
            </a:solidFill>
            <a:effectLst/>
            <a:latin typeface="Arial" charset="0"/>
          </a:endParaRPr>
        </a:p>
      </cdr:txBody>
    </cdr:sp>
  </cdr:relSizeAnchor>
  <cdr:relSizeAnchor xmlns:cdr="http://schemas.openxmlformats.org/drawingml/2006/chartDrawing">
    <cdr:from>
      <cdr:x>0.5565</cdr:x>
      <cdr:y>0.80952</cdr:y>
    </cdr:from>
    <cdr:to>
      <cdr:x>0.70338</cdr:x>
      <cdr:y>0.89648</cdr:y>
    </cdr:to>
    <cdr:sp macro="" textlink="">
      <cdr:nvSpPr>
        <cdr:cNvPr id="4" name="Прямоугольник 3"/>
        <cdr:cNvSpPr/>
      </cdr:nvSpPr>
      <cdr:spPr bwMode="auto">
        <a:xfrm xmlns:a="http://schemas.openxmlformats.org/drawingml/2006/main">
          <a:off x="2643206" y="2428892"/>
          <a:ext cx="697633" cy="260914"/>
        </a:xfrm>
        <a:prstGeom xmlns:a="http://schemas.openxmlformats.org/drawingml/2006/main" prst="rect">
          <a:avLst/>
        </a:prstGeom>
        <a:solidFill xmlns:a="http://schemas.openxmlformats.org/drawingml/2006/main">
          <a:srgbClr val="FDF58D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400" b="1" dirty="0" smtClean="0">
              <a:solidFill>
                <a:srgbClr val="FF6161">
                  <a:lumMod val="50000"/>
                </a:srgbClr>
              </a:solidFill>
            </a:rPr>
            <a:t>3 класс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rgbClr val="FF6161">
                <a:lumMod val="50000"/>
              </a:srgbClr>
            </a:solidFill>
            <a:effectLst/>
            <a:latin typeface="Arial" charset="0"/>
          </a:endParaRPr>
        </a:p>
      </cdr:txBody>
    </cdr:sp>
  </cdr:relSizeAnchor>
  <cdr:relSizeAnchor xmlns:cdr="http://schemas.openxmlformats.org/drawingml/2006/chartDrawing">
    <cdr:from>
      <cdr:x>0.18049</cdr:x>
      <cdr:y>0.80952</cdr:y>
    </cdr:from>
    <cdr:to>
      <cdr:x>0.32737</cdr:x>
      <cdr:y>0.90476</cdr:y>
    </cdr:to>
    <cdr:sp macro="" textlink="">
      <cdr:nvSpPr>
        <cdr:cNvPr id="5" name="Прямоугольник 4"/>
        <cdr:cNvSpPr/>
      </cdr:nvSpPr>
      <cdr:spPr bwMode="auto">
        <a:xfrm xmlns:a="http://schemas.openxmlformats.org/drawingml/2006/main">
          <a:off x="857256" y="2428892"/>
          <a:ext cx="697633" cy="285752"/>
        </a:xfrm>
        <a:prstGeom xmlns:a="http://schemas.openxmlformats.org/drawingml/2006/main" prst="rect">
          <a:avLst/>
        </a:prstGeom>
        <a:solidFill xmlns:a="http://schemas.openxmlformats.org/drawingml/2006/main">
          <a:srgbClr val="FDF58D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400" b="1" dirty="0" smtClean="0">
              <a:solidFill>
                <a:srgbClr val="FF6161">
                  <a:lumMod val="50000"/>
                </a:srgbClr>
              </a:solidFill>
            </a:rPr>
            <a:t>1 класс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rgbClr val="FF6161">
                <a:lumMod val="50000"/>
              </a:srgbClr>
            </a:solidFill>
            <a:effectLst/>
            <a:latin typeface="Arial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0.24529</cdr:x>
      <cdr:y>0.89575</cdr:y>
    </cdr:from>
    <cdr:to>
      <cdr:x>0.4717</cdr:x>
      <cdr:y>1</cdr:y>
    </cdr:to>
    <cdr:sp macro="" textlink="">
      <cdr:nvSpPr>
        <cdr:cNvPr id="2" name="Прямоугольник 1"/>
        <cdr:cNvSpPr/>
      </cdr:nvSpPr>
      <cdr:spPr bwMode="auto">
        <a:xfrm xmlns:a="http://schemas.openxmlformats.org/drawingml/2006/main">
          <a:off x="928694" y="3000396"/>
          <a:ext cx="857256" cy="312793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2013-2014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0.54717</cdr:x>
      <cdr:y>0.89575</cdr:y>
    </cdr:from>
    <cdr:to>
      <cdr:x>0.77359</cdr:x>
      <cdr:y>1</cdr:y>
    </cdr:to>
    <cdr:sp macro="" textlink="">
      <cdr:nvSpPr>
        <cdr:cNvPr id="4" name="Прямоугольник 3"/>
        <cdr:cNvSpPr/>
      </cdr:nvSpPr>
      <cdr:spPr bwMode="auto">
        <a:xfrm xmlns:a="http://schemas.openxmlformats.org/drawingml/2006/main">
          <a:off x="2071702" y="2714644"/>
          <a:ext cx="857256" cy="312793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2014-2015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0.45283</cdr:x>
      <cdr:y>0.88585</cdr:y>
    </cdr:from>
    <cdr:to>
      <cdr:x>0.67498</cdr:x>
      <cdr:y>1</cdr:y>
    </cdr:to>
    <cdr:sp macro="" textlink="">
      <cdr:nvSpPr>
        <cdr:cNvPr id="2" name="Прямоугольник 1"/>
        <cdr:cNvSpPr/>
      </cdr:nvSpPr>
      <cdr:spPr bwMode="auto">
        <a:xfrm xmlns:a="http://schemas.openxmlformats.org/drawingml/2006/main">
          <a:off x="1714512" y="2643206"/>
          <a:ext cx="841082" cy="327688"/>
        </a:xfrm>
        <a:prstGeom xmlns:a="http://schemas.openxmlformats.org/drawingml/2006/main" prst="rect">
          <a:avLst/>
        </a:prstGeom>
        <a:solidFill xmlns:a="http://schemas.openxmlformats.org/drawingml/2006/main">
          <a:srgbClr val="FDF58D"/>
        </a:solidFill>
        <a:ln xmlns:a="http://schemas.openxmlformats.org/drawingml/2006/main" w="19050" cap="flat" cmpd="sng" algn="ctr">
          <a:solidFill>
            <a:srgbClr val="FF6161"/>
          </a:solidFill>
          <a:prstDash val="solid"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2013-2014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0.71699</cdr:x>
      <cdr:y>0.88585</cdr:y>
    </cdr:from>
    <cdr:to>
      <cdr:x>0.93913</cdr:x>
      <cdr:y>1</cdr:y>
    </cdr:to>
    <cdr:sp macro="" textlink="">
      <cdr:nvSpPr>
        <cdr:cNvPr id="4" name="Прямоугольник 3"/>
        <cdr:cNvSpPr/>
      </cdr:nvSpPr>
      <cdr:spPr bwMode="auto">
        <a:xfrm xmlns:a="http://schemas.openxmlformats.org/drawingml/2006/main">
          <a:off x="2714644" y="2714644"/>
          <a:ext cx="841081" cy="327688"/>
        </a:xfrm>
        <a:prstGeom xmlns:a="http://schemas.openxmlformats.org/drawingml/2006/main" prst="rect">
          <a:avLst/>
        </a:prstGeom>
        <a:solidFill xmlns:a="http://schemas.openxmlformats.org/drawingml/2006/main">
          <a:srgbClr val="FDF58D"/>
        </a:solidFill>
        <a:ln xmlns:a="http://schemas.openxmlformats.org/drawingml/2006/main" w="19050" cap="flat" cmpd="sng" algn="ctr">
          <a:solidFill>
            <a:srgbClr val="FF6161"/>
          </a:solidFill>
          <a:prstDash val="solid"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2014-2015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0.18868</cdr:x>
      <cdr:y>0.89589</cdr:y>
    </cdr:from>
    <cdr:to>
      <cdr:x>0.4151</cdr:x>
      <cdr:y>0.99543</cdr:y>
    </cdr:to>
    <cdr:sp macro="" textlink="">
      <cdr:nvSpPr>
        <cdr:cNvPr id="5" name="Прямоугольник 4"/>
        <cdr:cNvSpPr/>
      </cdr:nvSpPr>
      <cdr:spPr bwMode="auto">
        <a:xfrm xmlns:a="http://schemas.openxmlformats.org/drawingml/2006/main">
          <a:off x="714380" y="2571768"/>
          <a:ext cx="857256" cy="285752"/>
        </a:xfrm>
        <a:prstGeom xmlns:a="http://schemas.openxmlformats.org/drawingml/2006/main" prst="rect">
          <a:avLst/>
        </a:prstGeom>
        <a:solidFill xmlns:a="http://schemas.openxmlformats.org/drawingml/2006/main">
          <a:srgbClr val="FDF58D"/>
        </a:solidFill>
        <a:ln xmlns:a="http://schemas.openxmlformats.org/drawingml/2006/main" w="19050" cap="flat" cmpd="sng" algn="ctr">
          <a:solidFill>
            <a:srgbClr val="FF6161"/>
          </a:solidFill>
          <a:prstDash val="solid"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non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2012-2013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052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93" y="1"/>
            <a:ext cx="3077052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9598"/>
            <a:ext cx="3077052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93" y="9719598"/>
            <a:ext cx="3077052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4002369-DDDD-476B-A9FD-485896C400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052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93" y="1"/>
            <a:ext cx="3077052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6512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90" y="4860688"/>
            <a:ext cx="5680710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598"/>
            <a:ext cx="3077052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93" y="9719598"/>
            <a:ext cx="3077052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B9C33A4-D22B-4C9E-9CE0-4432EC88AB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33A4-D22B-4C9E-9CE0-4432EC88AB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33A4-D22B-4C9E-9CE0-4432EC88ABF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F28E58-7BA0-4C9C-97EB-2902037F054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33A4-D22B-4C9E-9CE0-4432EC88ABF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622392ED-93BD-4E8F-A7D7-0074011A88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3F629-F225-4A07-8237-D94FA9C74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52B35-FD89-4E7F-A726-CFCF8332D3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BA8BDB-D21C-497F-91A3-A4DDA1561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3368F9-77E7-4616-90E6-08FD8BC5D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3FB11E-E8CE-46CD-B23A-1FD75931E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B0C8F9-6C39-49B8-B56A-E590E2B7F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F33B5F-DA69-4758-950E-78CA6676B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8F06A-B7B2-4EFB-B90D-4F63415CC5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4537D-B36D-4FEE-8239-41EB3626C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9A01A-A3D2-4E7C-B445-DD2BAE0F60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3196B-95AB-493D-9B26-A23BC56968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3C6F6-7545-4DBE-A33C-1A5AFFF44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F61D5-8668-4C36-AB9B-B69CDE4016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C6803-95D0-4208-9316-4CF1D74B98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AD451-26F6-4129-A813-0AF20522A3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38568-490E-4122-9731-BD08327E46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1" animBg="1"/>
      <p:bldP spid="1033" grpId="2" animBg="1"/>
      <p:bldP spid="1060" grpId="0" animBg="1"/>
      <p:bldP spid="1060" grpId="1" animBg="1"/>
      <p:bldP spid="1060" grpId="2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74;&#1099;&#1089;&#1090;&#1091;&#1087;&#1083;&#1077;&#1085;&#1080;&#1103;.docx" TargetMode="External"/><Relationship Id="rId2" Type="http://schemas.openxmlformats.org/officeDocument/2006/relationships/hyperlink" Target="&#1087;&#1088;&#1086;&#1077;&#1082;&#1090;&#1099;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1044;&#1086;&#1082;&#1083;&#1072;&#1076;&#1099;.docx" TargetMode="External"/><Relationship Id="rId5" Type="http://schemas.openxmlformats.org/officeDocument/2006/relationships/hyperlink" Target="&#1075;&#1088;&#1091;&#1087;&#1087;&#1086;&#1074;&#1072;&#1103;.docx" TargetMode="External"/><Relationship Id="rId4" Type="http://schemas.openxmlformats.org/officeDocument/2006/relationships/hyperlink" Target="&#1090;&#1072;&#1073;&#1083;&#1080;&#1094;&#1099;.doc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0;&#1072;&#1083;&#1086;&#1075;.doc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hyperlink" Target="&#1058;&#1080;&#1087;&#1099;%20&#1087;&#1088;&#1086;&#1073;&#1083;&#1077;&#1084;&#1085;&#1099;&#1093;%20&#1089;&#1080;&#1090;&#1091;&#1072;&#1094;&#1080;&#1081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428728" y="285728"/>
            <a:ext cx="6661974" cy="1000132"/>
          </a:xfrm>
        </p:spPr>
        <p:txBody>
          <a:bodyPr/>
          <a:lstStyle/>
          <a:p>
            <a:pPr algn="ctr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МОУ «Скоробогатовская средняя школа»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en-US" sz="40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71942"/>
            <a:ext cx="9144000" cy="1714512"/>
          </a:xfrm>
        </p:spPr>
        <p:txBody>
          <a:bodyPr/>
          <a:lstStyle/>
          <a:p>
            <a:pPr algn="r"/>
            <a:r>
              <a:rPr lang="ru-RU" sz="2400" b="1" dirty="0" smtClean="0"/>
              <a:t>учитель начальных классов </a:t>
            </a:r>
          </a:p>
          <a:p>
            <a:pPr algn="r"/>
            <a:r>
              <a:rPr lang="ru-RU" sz="2400" b="1" dirty="0" smtClean="0"/>
              <a:t>квалификационная категория : </a:t>
            </a:r>
          </a:p>
          <a:p>
            <a:pPr algn="r"/>
            <a:r>
              <a:rPr lang="ru-RU" sz="2400" b="1" dirty="0" smtClean="0"/>
              <a:t>без категории</a:t>
            </a:r>
          </a:p>
          <a:p>
            <a:pPr algn="r"/>
            <a:r>
              <a:rPr lang="ru-RU" sz="2400" b="1" dirty="0" smtClean="0"/>
              <a:t>педагогический стаж:11 лет</a:t>
            </a:r>
            <a:endParaRPr lang="en-US" sz="2400" b="1" dirty="0" smtClean="0"/>
          </a:p>
          <a:p>
            <a:pPr lvl="0" algn="r"/>
            <a:r>
              <a:rPr lang="ru-RU" sz="28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«Стань первым учителем не по счёту, а по уважению.»</a:t>
            </a:r>
          </a:p>
          <a:p>
            <a:pPr algn="r"/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1357298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Лебедева</a:t>
            </a:r>
          </a:p>
          <a:p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Людмила </a:t>
            </a:r>
          </a:p>
          <a:p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Сергеевна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85860"/>
            <a:ext cx="3357586" cy="4476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трелка вниз 24"/>
          <p:cNvSpPr/>
          <p:nvPr/>
        </p:nvSpPr>
        <p:spPr bwMode="auto">
          <a:xfrm>
            <a:off x="5286380" y="1928802"/>
            <a:ext cx="214314" cy="40005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Стрелка вниз 23"/>
          <p:cNvSpPr/>
          <p:nvPr/>
        </p:nvSpPr>
        <p:spPr bwMode="auto">
          <a:xfrm>
            <a:off x="3929058" y="1857364"/>
            <a:ext cx="214314" cy="28575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6984776" cy="999108"/>
          </a:xfrm>
        </p:spPr>
        <p:txBody>
          <a:bodyPr/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аспект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000100" y="928670"/>
            <a:ext cx="7143800" cy="928694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Проблемно-диалогическая технология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как средство познавательных УУД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929454" y="3571876"/>
            <a:ext cx="1674424" cy="785818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Проекты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786050" y="2357430"/>
            <a:ext cx="3817564" cy="648072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работы</a:t>
            </a: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4500562" y="1857364"/>
            <a:ext cx="353982" cy="51885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 rot="19229886">
            <a:off x="6663990" y="2966995"/>
            <a:ext cx="348837" cy="63826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 rot="2890984">
            <a:off x="2392036" y="2958369"/>
            <a:ext cx="364930" cy="63948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>
            <a:off x="4500562" y="3071810"/>
            <a:ext cx="285752" cy="35719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500430" y="4786322"/>
            <a:ext cx="2388804" cy="785818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Выступления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571868" y="5929330"/>
            <a:ext cx="2285984" cy="714380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Таблицы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00034" y="3500438"/>
            <a:ext cx="1857388" cy="785818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Групповая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072198" y="4786322"/>
            <a:ext cx="2603118" cy="714380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1142976" y="4786322"/>
            <a:ext cx="2184014" cy="776294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Доклады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 rot="20523445">
            <a:off x="6284649" y="3037621"/>
            <a:ext cx="216010" cy="173728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 rot="1090147">
            <a:off x="2856131" y="3010055"/>
            <a:ext cx="202517" cy="171603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714612" y="3500438"/>
            <a:ext cx="3960440" cy="720080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Результативность профессиональной педагогической деятельности и достигнутые эффекты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3214686"/>
          <a:ext cx="407196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785926"/>
            <a:ext cx="4228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Мотивация к учению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методике Н.Г.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Лускановой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214414" y="5429264"/>
            <a:ext cx="857256" cy="2857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2012-2013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394322" y="1214422"/>
          <a:ext cx="446395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00628" y="4643446"/>
            <a:ext cx="3644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словесно-логического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мышления по методике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Э.Ф.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Замбацявичене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2143108" y="2643182"/>
            <a:ext cx="285752" cy="71438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 rot="10800000">
            <a:off x="6215074" y="4000504"/>
            <a:ext cx="357190" cy="78581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0034" y="28572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Результативность профессиональной педагогической деятельности и достигнутые эффекты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642910" y="1500174"/>
          <a:ext cx="371474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00034" y="4857760"/>
            <a:ext cx="47234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знаний и успеваемость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окружающему миру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7818" y="1142984"/>
            <a:ext cx="2541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</a:p>
          <a:p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УУД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5000628" y="2500306"/>
          <a:ext cx="378618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6429388" y="5572140"/>
            <a:ext cx="1928826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Необх.ур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Повыш.ур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572264" y="5786454"/>
            <a:ext cx="142876" cy="1428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572264" y="6143644"/>
            <a:ext cx="142876" cy="133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8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3051393" cy="471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3286116" y="428604"/>
            <a:ext cx="5535528" cy="6143668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проблемно-диалогического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и формирование УУД на уроках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окружающего мира даёт возможность для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развития внимания, наблюдательности,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активизации мышления, активизации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познавательной деятельности; 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развивает самостоятельность,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ответственность, критичность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самокритичность, инициативность,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нестандартность мышления; 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нацелена на формирование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универсальных учебных действий; 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обеспечивает прочность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приобретаемых знаний,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как они добываются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самостоятельной деятельности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9250" y="260648"/>
            <a:ext cx="12459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85728"/>
            <a:ext cx="765421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Транслируемость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практических</a:t>
            </a:r>
          </a:p>
          <a:p>
            <a:pPr algn="l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достижений профессиональной деятельности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лилиния 4"/>
          <p:cNvSpPr/>
          <p:nvPr/>
        </p:nvSpPr>
        <p:spPr bwMode="auto">
          <a:xfrm>
            <a:off x="642910" y="1428736"/>
            <a:ext cx="7690711" cy="641785"/>
          </a:xfrm>
          <a:custGeom>
            <a:avLst/>
            <a:gdLst>
              <a:gd name="connsiteX0" fmla="*/ 0 w 7117862"/>
              <a:gd name="connsiteY0" fmla="*/ 82027 h 492151"/>
              <a:gd name="connsiteX1" fmla="*/ 82027 w 7117862"/>
              <a:gd name="connsiteY1" fmla="*/ 0 h 492151"/>
              <a:gd name="connsiteX2" fmla="*/ 7035835 w 7117862"/>
              <a:gd name="connsiteY2" fmla="*/ 0 h 492151"/>
              <a:gd name="connsiteX3" fmla="*/ 7117862 w 7117862"/>
              <a:gd name="connsiteY3" fmla="*/ 82027 h 492151"/>
              <a:gd name="connsiteX4" fmla="*/ 7117862 w 7117862"/>
              <a:gd name="connsiteY4" fmla="*/ 410124 h 492151"/>
              <a:gd name="connsiteX5" fmla="*/ 7035835 w 7117862"/>
              <a:gd name="connsiteY5" fmla="*/ 492151 h 492151"/>
              <a:gd name="connsiteX6" fmla="*/ 82027 w 7117862"/>
              <a:gd name="connsiteY6" fmla="*/ 492151 h 492151"/>
              <a:gd name="connsiteX7" fmla="*/ 0 w 7117862"/>
              <a:gd name="connsiteY7" fmla="*/ 410124 h 492151"/>
              <a:gd name="connsiteX8" fmla="*/ 0 w 7117862"/>
              <a:gd name="connsiteY8" fmla="*/ 82027 h 49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7862" h="492151">
                <a:moveTo>
                  <a:pt x="0" y="82027"/>
                </a:moveTo>
                <a:cubicBezTo>
                  <a:pt x="0" y="36725"/>
                  <a:pt x="36725" y="0"/>
                  <a:pt x="82027" y="0"/>
                </a:cubicBezTo>
                <a:lnTo>
                  <a:pt x="7035835" y="0"/>
                </a:lnTo>
                <a:cubicBezTo>
                  <a:pt x="7081137" y="0"/>
                  <a:pt x="7117862" y="36725"/>
                  <a:pt x="7117862" y="82027"/>
                </a:cubicBezTo>
                <a:lnTo>
                  <a:pt x="7117862" y="410124"/>
                </a:lnTo>
                <a:cubicBezTo>
                  <a:pt x="7117862" y="455426"/>
                  <a:pt x="7081137" y="492151"/>
                  <a:pt x="7035835" y="492151"/>
                </a:cubicBezTo>
                <a:lnTo>
                  <a:pt x="82027" y="492151"/>
                </a:lnTo>
                <a:cubicBezTo>
                  <a:pt x="36725" y="492151"/>
                  <a:pt x="0" y="455426"/>
                  <a:pt x="0" y="410124"/>
                </a:cubicBezTo>
                <a:lnTo>
                  <a:pt x="0" y="82027"/>
                </a:lnTo>
                <a:close/>
              </a:path>
            </a:pathLst>
          </a:custGeom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22167" tIns="24025" rIns="222167" bIns="24025" spcCol="1270" anchor="ctr"/>
          <a:lstStyle/>
          <a:p>
            <a:pPr algn="just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Открытый урок для педагогов ШМО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 bwMode="auto">
          <a:xfrm>
            <a:off x="683568" y="2348880"/>
            <a:ext cx="7690711" cy="641785"/>
          </a:xfrm>
          <a:custGeom>
            <a:avLst/>
            <a:gdLst>
              <a:gd name="connsiteX0" fmla="*/ 0 w 7117862"/>
              <a:gd name="connsiteY0" fmla="*/ 82027 h 492151"/>
              <a:gd name="connsiteX1" fmla="*/ 82027 w 7117862"/>
              <a:gd name="connsiteY1" fmla="*/ 0 h 492151"/>
              <a:gd name="connsiteX2" fmla="*/ 7035835 w 7117862"/>
              <a:gd name="connsiteY2" fmla="*/ 0 h 492151"/>
              <a:gd name="connsiteX3" fmla="*/ 7117862 w 7117862"/>
              <a:gd name="connsiteY3" fmla="*/ 82027 h 492151"/>
              <a:gd name="connsiteX4" fmla="*/ 7117862 w 7117862"/>
              <a:gd name="connsiteY4" fmla="*/ 410124 h 492151"/>
              <a:gd name="connsiteX5" fmla="*/ 7035835 w 7117862"/>
              <a:gd name="connsiteY5" fmla="*/ 492151 h 492151"/>
              <a:gd name="connsiteX6" fmla="*/ 82027 w 7117862"/>
              <a:gd name="connsiteY6" fmla="*/ 492151 h 492151"/>
              <a:gd name="connsiteX7" fmla="*/ 0 w 7117862"/>
              <a:gd name="connsiteY7" fmla="*/ 410124 h 492151"/>
              <a:gd name="connsiteX8" fmla="*/ 0 w 7117862"/>
              <a:gd name="connsiteY8" fmla="*/ 82027 h 49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7862" h="492151">
                <a:moveTo>
                  <a:pt x="0" y="82027"/>
                </a:moveTo>
                <a:cubicBezTo>
                  <a:pt x="0" y="36725"/>
                  <a:pt x="36725" y="0"/>
                  <a:pt x="82027" y="0"/>
                </a:cubicBezTo>
                <a:lnTo>
                  <a:pt x="7035835" y="0"/>
                </a:lnTo>
                <a:cubicBezTo>
                  <a:pt x="7081137" y="0"/>
                  <a:pt x="7117862" y="36725"/>
                  <a:pt x="7117862" y="82027"/>
                </a:cubicBezTo>
                <a:lnTo>
                  <a:pt x="7117862" y="410124"/>
                </a:lnTo>
                <a:cubicBezTo>
                  <a:pt x="7117862" y="455426"/>
                  <a:pt x="7081137" y="492151"/>
                  <a:pt x="7035835" y="492151"/>
                </a:cubicBezTo>
                <a:lnTo>
                  <a:pt x="82027" y="492151"/>
                </a:lnTo>
                <a:cubicBezTo>
                  <a:pt x="36725" y="492151"/>
                  <a:pt x="0" y="455426"/>
                  <a:pt x="0" y="410124"/>
                </a:cubicBezTo>
                <a:lnTo>
                  <a:pt x="0" y="82027"/>
                </a:lnTo>
                <a:close/>
              </a:path>
            </a:pathLst>
          </a:custGeom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22167" tIns="24025" rIns="222167" bIns="24025" spcCol="1270" anchor="ctr"/>
          <a:lstStyle/>
          <a:p>
            <a:pPr algn="l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Выступление на заседаниях  ШМО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лилиния 6"/>
          <p:cNvSpPr/>
          <p:nvPr/>
        </p:nvSpPr>
        <p:spPr bwMode="auto">
          <a:xfrm>
            <a:off x="642910" y="3143248"/>
            <a:ext cx="7690711" cy="780688"/>
          </a:xfrm>
          <a:custGeom>
            <a:avLst/>
            <a:gdLst>
              <a:gd name="connsiteX0" fmla="*/ 0 w 7117862"/>
              <a:gd name="connsiteY0" fmla="*/ 82027 h 492151"/>
              <a:gd name="connsiteX1" fmla="*/ 82027 w 7117862"/>
              <a:gd name="connsiteY1" fmla="*/ 0 h 492151"/>
              <a:gd name="connsiteX2" fmla="*/ 7035835 w 7117862"/>
              <a:gd name="connsiteY2" fmla="*/ 0 h 492151"/>
              <a:gd name="connsiteX3" fmla="*/ 7117862 w 7117862"/>
              <a:gd name="connsiteY3" fmla="*/ 82027 h 492151"/>
              <a:gd name="connsiteX4" fmla="*/ 7117862 w 7117862"/>
              <a:gd name="connsiteY4" fmla="*/ 410124 h 492151"/>
              <a:gd name="connsiteX5" fmla="*/ 7035835 w 7117862"/>
              <a:gd name="connsiteY5" fmla="*/ 492151 h 492151"/>
              <a:gd name="connsiteX6" fmla="*/ 82027 w 7117862"/>
              <a:gd name="connsiteY6" fmla="*/ 492151 h 492151"/>
              <a:gd name="connsiteX7" fmla="*/ 0 w 7117862"/>
              <a:gd name="connsiteY7" fmla="*/ 410124 h 492151"/>
              <a:gd name="connsiteX8" fmla="*/ 0 w 7117862"/>
              <a:gd name="connsiteY8" fmla="*/ 82027 h 49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7862" h="492151">
                <a:moveTo>
                  <a:pt x="0" y="82027"/>
                </a:moveTo>
                <a:cubicBezTo>
                  <a:pt x="0" y="36725"/>
                  <a:pt x="36725" y="0"/>
                  <a:pt x="82027" y="0"/>
                </a:cubicBezTo>
                <a:lnTo>
                  <a:pt x="7035835" y="0"/>
                </a:lnTo>
                <a:cubicBezTo>
                  <a:pt x="7081137" y="0"/>
                  <a:pt x="7117862" y="36725"/>
                  <a:pt x="7117862" y="82027"/>
                </a:cubicBezTo>
                <a:lnTo>
                  <a:pt x="7117862" y="410124"/>
                </a:lnTo>
                <a:cubicBezTo>
                  <a:pt x="7117862" y="455426"/>
                  <a:pt x="7081137" y="492151"/>
                  <a:pt x="7035835" y="492151"/>
                </a:cubicBezTo>
                <a:lnTo>
                  <a:pt x="82027" y="492151"/>
                </a:lnTo>
                <a:cubicBezTo>
                  <a:pt x="36725" y="492151"/>
                  <a:pt x="0" y="455426"/>
                  <a:pt x="0" y="410124"/>
                </a:cubicBezTo>
                <a:lnTo>
                  <a:pt x="0" y="82027"/>
                </a:lnTo>
                <a:close/>
              </a:path>
            </a:pathLst>
          </a:custGeom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22167" tIns="24025" rIns="222167" bIns="24025" spcCol="1270" anchor="ctr"/>
          <a:lstStyle/>
          <a:p>
            <a:pPr algn="just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 муниципального конкурса</a:t>
            </a:r>
          </a:p>
          <a:p>
            <a:pPr algn="just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«Учитель года- 2015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лилиния 8"/>
          <p:cNvSpPr/>
          <p:nvPr/>
        </p:nvSpPr>
        <p:spPr bwMode="auto">
          <a:xfrm>
            <a:off x="642910" y="4143380"/>
            <a:ext cx="7690711" cy="641785"/>
          </a:xfrm>
          <a:custGeom>
            <a:avLst/>
            <a:gdLst>
              <a:gd name="connsiteX0" fmla="*/ 0 w 7117862"/>
              <a:gd name="connsiteY0" fmla="*/ 82027 h 492151"/>
              <a:gd name="connsiteX1" fmla="*/ 82027 w 7117862"/>
              <a:gd name="connsiteY1" fmla="*/ 0 h 492151"/>
              <a:gd name="connsiteX2" fmla="*/ 7035835 w 7117862"/>
              <a:gd name="connsiteY2" fmla="*/ 0 h 492151"/>
              <a:gd name="connsiteX3" fmla="*/ 7117862 w 7117862"/>
              <a:gd name="connsiteY3" fmla="*/ 82027 h 492151"/>
              <a:gd name="connsiteX4" fmla="*/ 7117862 w 7117862"/>
              <a:gd name="connsiteY4" fmla="*/ 410124 h 492151"/>
              <a:gd name="connsiteX5" fmla="*/ 7035835 w 7117862"/>
              <a:gd name="connsiteY5" fmla="*/ 492151 h 492151"/>
              <a:gd name="connsiteX6" fmla="*/ 82027 w 7117862"/>
              <a:gd name="connsiteY6" fmla="*/ 492151 h 492151"/>
              <a:gd name="connsiteX7" fmla="*/ 0 w 7117862"/>
              <a:gd name="connsiteY7" fmla="*/ 410124 h 492151"/>
              <a:gd name="connsiteX8" fmla="*/ 0 w 7117862"/>
              <a:gd name="connsiteY8" fmla="*/ 82027 h 49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7862" h="492151">
                <a:moveTo>
                  <a:pt x="0" y="82027"/>
                </a:moveTo>
                <a:cubicBezTo>
                  <a:pt x="0" y="36725"/>
                  <a:pt x="36725" y="0"/>
                  <a:pt x="82027" y="0"/>
                </a:cubicBezTo>
                <a:lnTo>
                  <a:pt x="7035835" y="0"/>
                </a:lnTo>
                <a:cubicBezTo>
                  <a:pt x="7081137" y="0"/>
                  <a:pt x="7117862" y="36725"/>
                  <a:pt x="7117862" y="82027"/>
                </a:cubicBezTo>
                <a:lnTo>
                  <a:pt x="7117862" y="410124"/>
                </a:lnTo>
                <a:cubicBezTo>
                  <a:pt x="7117862" y="455426"/>
                  <a:pt x="7081137" y="492151"/>
                  <a:pt x="7035835" y="492151"/>
                </a:cubicBezTo>
                <a:lnTo>
                  <a:pt x="82027" y="492151"/>
                </a:lnTo>
                <a:cubicBezTo>
                  <a:pt x="36725" y="492151"/>
                  <a:pt x="0" y="455426"/>
                  <a:pt x="0" y="410124"/>
                </a:cubicBezTo>
                <a:lnTo>
                  <a:pt x="0" y="82027"/>
                </a:lnTo>
                <a:close/>
              </a:path>
            </a:pathLst>
          </a:custGeom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22167" tIns="24025" rIns="222167" bIns="24025" spcCol="1270" anchor="ctr"/>
          <a:lstStyle/>
          <a:p>
            <a:pPr algn="l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 муниципального конкурса методических разработок для учителей, перешедших на ФГОС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лилиния 9"/>
          <p:cNvSpPr/>
          <p:nvPr/>
        </p:nvSpPr>
        <p:spPr bwMode="auto">
          <a:xfrm>
            <a:off x="642910" y="5786454"/>
            <a:ext cx="7690711" cy="864096"/>
          </a:xfrm>
          <a:custGeom>
            <a:avLst/>
            <a:gdLst>
              <a:gd name="connsiteX0" fmla="*/ 0 w 7117862"/>
              <a:gd name="connsiteY0" fmla="*/ 82027 h 492151"/>
              <a:gd name="connsiteX1" fmla="*/ 82027 w 7117862"/>
              <a:gd name="connsiteY1" fmla="*/ 0 h 492151"/>
              <a:gd name="connsiteX2" fmla="*/ 7035835 w 7117862"/>
              <a:gd name="connsiteY2" fmla="*/ 0 h 492151"/>
              <a:gd name="connsiteX3" fmla="*/ 7117862 w 7117862"/>
              <a:gd name="connsiteY3" fmla="*/ 82027 h 492151"/>
              <a:gd name="connsiteX4" fmla="*/ 7117862 w 7117862"/>
              <a:gd name="connsiteY4" fmla="*/ 410124 h 492151"/>
              <a:gd name="connsiteX5" fmla="*/ 7035835 w 7117862"/>
              <a:gd name="connsiteY5" fmla="*/ 492151 h 492151"/>
              <a:gd name="connsiteX6" fmla="*/ 82027 w 7117862"/>
              <a:gd name="connsiteY6" fmla="*/ 492151 h 492151"/>
              <a:gd name="connsiteX7" fmla="*/ 0 w 7117862"/>
              <a:gd name="connsiteY7" fmla="*/ 410124 h 492151"/>
              <a:gd name="connsiteX8" fmla="*/ 0 w 7117862"/>
              <a:gd name="connsiteY8" fmla="*/ 82027 h 49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7862" h="492151">
                <a:moveTo>
                  <a:pt x="0" y="82027"/>
                </a:moveTo>
                <a:cubicBezTo>
                  <a:pt x="0" y="36725"/>
                  <a:pt x="36725" y="0"/>
                  <a:pt x="82027" y="0"/>
                </a:cubicBezTo>
                <a:lnTo>
                  <a:pt x="7035835" y="0"/>
                </a:lnTo>
                <a:cubicBezTo>
                  <a:pt x="7081137" y="0"/>
                  <a:pt x="7117862" y="36725"/>
                  <a:pt x="7117862" y="82027"/>
                </a:cubicBezTo>
                <a:lnTo>
                  <a:pt x="7117862" y="410124"/>
                </a:lnTo>
                <a:cubicBezTo>
                  <a:pt x="7117862" y="455426"/>
                  <a:pt x="7081137" y="492151"/>
                  <a:pt x="7035835" y="492151"/>
                </a:cubicBezTo>
                <a:lnTo>
                  <a:pt x="82027" y="492151"/>
                </a:lnTo>
                <a:cubicBezTo>
                  <a:pt x="36725" y="492151"/>
                  <a:pt x="0" y="455426"/>
                  <a:pt x="0" y="410124"/>
                </a:cubicBezTo>
                <a:lnTo>
                  <a:pt x="0" y="82027"/>
                </a:lnTo>
                <a:close/>
              </a:path>
            </a:pathLst>
          </a:custGeom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22167" tIns="24025" rIns="222167" bIns="24025" spcCol="1270" anchor="ctr"/>
          <a:lstStyle/>
          <a:p>
            <a:pPr algn="just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профессиональной деятельности может быть использован в массовой практике педагогов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Ковернинского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 района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42910" y="4929198"/>
            <a:ext cx="7715304" cy="648072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Размещение материала по данной теме в интернет ресурсах</a:t>
            </a:r>
          </a:p>
        </p:txBody>
      </p:sp>
      <p:pic>
        <p:nvPicPr>
          <p:cNvPr id="13" name="Рисунок 12" descr="DSC_0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1571612"/>
            <a:ext cx="2857520" cy="1959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85852" y="214290"/>
            <a:ext cx="22551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Литература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14282" y="1714488"/>
            <a:ext cx="5929354" cy="1071570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Е.Л. Мельникова «Проблемный урок в </a:t>
            </a:r>
          </a:p>
          <a:p>
            <a:pPr marL="342900" indent="-342900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начальной школе или как открывать знания</a:t>
            </a:r>
          </a:p>
          <a:p>
            <a:pPr marL="342900" indent="-342900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вместе с детьми //Москва, 2006 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85720" y="785794"/>
            <a:ext cx="5544616" cy="720080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</a:t>
            </a:r>
          </a:p>
          <a:p>
            <a:pPr lvl="0" algn="l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образовательный стандарт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0" y="3000372"/>
            <a:ext cx="6929486" cy="2286016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Р. Н.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Бунеев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,. Образовательные технологии.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Сборник материалов /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Бунеев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Р. Н.,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Бунеева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 В.,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Вахрушев А. А., Данилов Д. Д., Козлова С., А.,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Мельникова Е. Л.,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Чиндилова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 В. -  М.: </a:t>
            </a:r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Баласс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2008. – 160 с.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(Образовательная система «Школа 2100»)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Федеральный закон об образовании в Российской Федерации 273-ФЗ от 29.12.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57166"/>
            <a:ext cx="1467931" cy="207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428596" y="5357826"/>
            <a:ext cx="6286544" cy="720080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Начальная школа:плюс-минус.1999. №5, 6, 7, 8.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357298"/>
            <a:ext cx="1323975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Купить книгу Проверочные и контрольные работы к учебнику &quot;Ок…"/>
          <p:cNvPicPr>
            <a:picLocks noChangeAspect="1" noChangeArrowheads="1"/>
          </p:cNvPicPr>
          <p:nvPr/>
        </p:nvPicPr>
        <p:blipFill>
          <a:blip r:embed="rId4" cstate="print"/>
          <a:srcRect l="20160" r="19361"/>
          <a:stretch>
            <a:fillRect/>
          </a:stretch>
        </p:blipFill>
        <p:spPr bwMode="auto">
          <a:xfrm>
            <a:off x="7072330" y="2357430"/>
            <a:ext cx="144016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5_991-192x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915" y="4180124"/>
            <a:ext cx="1371594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229600" cy="2071678"/>
          </a:xfrm>
        </p:spPr>
        <p:txBody>
          <a:bodyPr/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 descr="DSCN84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5357850" cy="412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Download фото детей в школе pictures for free and share now"/>
          <p:cNvPicPr>
            <a:picLocks noChangeAspect="1" noChangeArrowheads="1"/>
          </p:cNvPicPr>
          <p:nvPr/>
        </p:nvPicPr>
        <p:blipFill>
          <a:blip r:embed="rId3" cstate="print"/>
          <a:srcRect l="15013" b="670"/>
          <a:stretch>
            <a:fillRect/>
          </a:stretch>
        </p:blipFill>
        <p:spPr bwMode="auto">
          <a:xfrm rot="20927649">
            <a:off x="692902" y="2979189"/>
            <a:ext cx="4048395" cy="3418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8" name="Picture 2" descr="Родительская мудрость Домашняя аптеч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53348">
            <a:off x="4567944" y="3389208"/>
            <a:ext cx="4082242" cy="3061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500034" y="928670"/>
            <a:ext cx="8280920" cy="1928826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142852"/>
            <a:ext cx="14529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Тема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4" y="642918"/>
            <a:ext cx="9086856" cy="2000264"/>
          </a:xfrm>
          <a:ln w="38100"/>
        </p:spPr>
        <p:txBody>
          <a:bodyPr/>
          <a:lstStyle/>
          <a:p>
            <a:pPr algn="ctr">
              <a:buNone/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«Проблемно-диалогическое обучение как средство формирования познавательных универсальных учебных действий на уроках окружающего мира»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857232"/>
            <a:ext cx="8568952" cy="2553891"/>
          </a:xfrm>
          <a:prstGeom prst="roundRect">
            <a:avLst/>
          </a:prstGeom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eaLnBrk="1" hangingPunct="1"/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база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 eaLnBrk="1" hangingPunct="1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 государственный образовательный  стандарт начального общего образования ( утверждён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 приказом № 373 от 6 октября 2009года)</a:t>
            </a:r>
          </a:p>
          <a:p>
            <a:pPr algn="l" eaLnBrk="1" hangingPunct="1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Мельникова Е.Л. Проблемный урок, или как открывать знания вместе с детьми: Пособие для учителя. - М., 2006 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3571876"/>
            <a:ext cx="8568952" cy="2060138"/>
          </a:xfrm>
          <a:prstGeom prst="roundRect">
            <a:avLst/>
          </a:prstGeom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 условия: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 «Школа 2100», тема самообразования «Создание проблемной ситуации на уроках окружающего мира как средство формирования универсальных учебных действий в соответствии ФГОС»</a:t>
            </a:r>
          </a:p>
          <a:p>
            <a:pPr algn="l"/>
            <a:endParaRPr lang="ru-RU" sz="19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715016"/>
            <a:ext cx="8568952" cy="919401"/>
          </a:xfrm>
          <a:prstGeom prst="roundRect">
            <a:avLst/>
          </a:prstGeom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Организационно-методические условия: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выступления на секции РМО и заседаниях ШМО, открытые уроки.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14290"/>
            <a:ext cx="67052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Условия формирования личного вклада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8860" y="214290"/>
            <a:ext cx="37267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Актуальность темы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728776" cy="836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571472" y="1000108"/>
            <a:ext cx="8215370" cy="2357454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Противоречия: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-между традиционными методами и приёмами обучения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младших школьников  и необходимостью  внедрения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современных технологий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типа;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-между наличием познавательных  интересов у учащихся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отсутствием его развития.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6" name="Рисунок 5" descr="DSC_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3571876"/>
            <a:ext cx="471490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97858593988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61515">
            <a:off x="5785210" y="4432011"/>
            <a:ext cx="1690156" cy="2184527"/>
          </a:xfrm>
          <a:prstGeom prst="rect">
            <a:avLst/>
          </a:prstGeom>
        </p:spPr>
      </p:pic>
      <p:pic>
        <p:nvPicPr>
          <p:cNvPr id="11" name="Рисунок 10" descr="1028034jow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9355">
            <a:off x="4751119" y="4174311"/>
            <a:ext cx="1390828" cy="2219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80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1071538" cy="9351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57224" y="357166"/>
            <a:ext cx="73134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Теоретическое обоснование личного вклада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14282" y="1000108"/>
            <a:ext cx="8712968" cy="3143272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 изучены и проанализированы следующие публикации: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Мельникова Е.Л. Проблемный урок в начальной школе </a:t>
            </a:r>
          </a:p>
          <a:p>
            <a:pPr marL="342900" indent="-342900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или как открывать знания вместе с детьми //Москва, 2006 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Начальная школа:плюс-минус.1999. №5, 6, 7, 8.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Мельникова Е.Л. Технология проблемного обучения // 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Школа 2100.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Образовательная программа и пути ее реализации.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3.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-М.,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Баласс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1999.</a:t>
            </a:r>
          </a:p>
          <a:p>
            <a:pPr algn="just"/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_991-192x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61730">
            <a:off x="3500430" y="4286256"/>
            <a:ext cx="1371594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72698">
            <a:off x="2203282" y="4674860"/>
            <a:ext cx="1323975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2"/>
          <p:cNvSpPr>
            <a:spLocks noChangeArrowheads="1"/>
          </p:cNvSpPr>
          <p:nvPr/>
        </p:nvSpPr>
        <p:spPr bwMode="gray">
          <a:xfrm>
            <a:off x="214282" y="571480"/>
            <a:ext cx="8712968" cy="1357322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использования проблемных ситуаций </a:t>
            </a:r>
          </a:p>
          <a:p>
            <a:pPr eaLnBrk="1" hangingPunct="1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уроках окружающего мира по развитию</a:t>
            </a:r>
          </a:p>
          <a:p>
            <a:pPr eaLnBrk="1" hangingPunct="1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познавательной активности младших школьников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0"/>
            <a:ext cx="1133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428736"/>
            <a:ext cx="15716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214282" y="5786454"/>
            <a:ext cx="8712968" cy="642942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defTabSz="711200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11200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доказать эффективность и результативность применения </a:t>
            </a:r>
          </a:p>
          <a:p>
            <a:pPr algn="just" defTabSz="7112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проблемно-диалогического обучения на практике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14282" y="2357430"/>
            <a:ext cx="8712968" cy="1071570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defTabSz="711200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проанализировать психолого-педагогическую литературу по </a:t>
            </a:r>
          </a:p>
          <a:p>
            <a:pPr algn="just" defTabSz="711200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применению проблемно-диалогического обучения  на уроках </a:t>
            </a:r>
          </a:p>
          <a:p>
            <a:pPr algn="just" defTabSz="711200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окружающего мира;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14282" y="3571876"/>
            <a:ext cx="8712968" cy="1143008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defTabSz="711200">
              <a:spcAft>
                <a:spcPts val="0"/>
              </a:spcAft>
              <a:defRPr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11200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умение выделять необходимую информацию из</a:t>
            </a:r>
          </a:p>
          <a:p>
            <a:pPr algn="just" defTabSz="711200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различных информационных источников, в том числе и</a:t>
            </a:r>
          </a:p>
          <a:p>
            <a:pPr algn="just" defTabSz="711200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помощью компьютерных средств;</a:t>
            </a:r>
          </a:p>
          <a:p>
            <a:pPr algn="just" defTabSz="711200">
              <a:spcAft>
                <a:spcPts val="0"/>
              </a:spcAft>
              <a:defRPr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14282" y="4929198"/>
            <a:ext cx="8712968" cy="714380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defTabSz="711200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112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-учить формулированию проблемы, при групповой работе </a:t>
            </a:r>
          </a:p>
          <a:p>
            <a:pPr algn="just" defTabSz="7112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уроках окружающего мира;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42852"/>
            <a:ext cx="32279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База исследования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Глав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8604"/>
            <a:ext cx="3686150" cy="1861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285720" y="1000108"/>
            <a:ext cx="6072262" cy="1500198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Скоробогатовская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средняя школа»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1-4 класс  (2012-2015 год)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система «Школа 2100»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Рисунок 6" descr="DSCN84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928934"/>
            <a:ext cx="4572032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4857752" y="3214686"/>
            <a:ext cx="4072030" cy="3429024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Новизна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 педагогического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процесса, в условиях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которого младшие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школьники превращаются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пассивных обучаемых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активных субъектов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учения и собственной жизни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komp\Desktop\ФОТО С УРОКА ОКР МИР\DSC_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214686"/>
            <a:ext cx="5336875" cy="3362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14282" y="0"/>
            <a:ext cx="50591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Ведущая педагогическая идея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14282" y="2357430"/>
            <a:ext cx="7929650" cy="1785950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на уроке условий, при которых учащиеся захотят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самостоятельно добывать знания, учить детей учиться,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активизировать познавательную деятельность каждого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ребенка в условиях реализации ФГОС.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42844" y="571480"/>
            <a:ext cx="8858312" cy="1571636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«Ребенок не хочет брать готовые знания и будет избегать того, </a:t>
            </a:r>
          </a:p>
          <a:p>
            <a:pPr algn="l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силой вдалбливает их ему в голову. Но зато он охотно</a:t>
            </a:r>
          </a:p>
          <a:p>
            <a:pPr algn="l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пойдет за своим наставником искать эти же самые знания и </a:t>
            </a:r>
          </a:p>
          <a:p>
            <a:pPr algn="l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овладевать ими».                                                 Ш.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Амонашвили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Выгнутая вверх стрелка 17"/>
          <p:cNvSpPr/>
          <p:nvPr/>
        </p:nvSpPr>
        <p:spPr>
          <a:xfrm flipV="1">
            <a:off x="4071934" y="3571876"/>
            <a:ext cx="1253343" cy="285752"/>
          </a:xfrm>
          <a:prstGeom prst="curvedDownArrow">
            <a:avLst>
              <a:gd name="adj1" fmla="val 25000"/>
              <a:gd name="adj2" fmla="val 4811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endParaRPr lang="ru-RU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 rot="19581947">
            <a:off x="5132499" y="2183448"/>
            <a:ext cx="358759" cy="70515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 rot="2226932">
            <a:off x="3123976" y="2268988"/>
            <a:ext cx="383695" cy="60551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46598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Теоретическое обоснование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71472" y="857232"/>
            <a:ext cx="7632848" cy="1296144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Проблемно-диалогическое обучение – это технология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обучения, обеспечивающая творческое усвоение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знаний учащимися посредством диалога с учителем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928662" y="2786058"/>
            <a:ext cx="3384376" cy="714380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Постановка проблемы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000628" y="2786058"/>
            <a:ext cx="3168352" cy="714380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Поиск решения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8215338" y="142852"/>
            <a:ext cx="746670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 rot="10800000" flipV="1">
            <a:off x="357158" y="1142984"/>
            <a:ext cx="84969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   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71472" y="4786322"/>
            <a:ext cx="4429156" cy="1071570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-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сформулировать тему урока                                                    </a:t>
            </a:r>
          </a:p>
          <a:p>
            <a:pPr marL="285750" indent="-285750"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вопрос для исследования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flipV="1">
            <a:off x="5072066" y="4786322"/>
            <a:ext cx="1357321" cy="1143008"/>
          </a:xfrm>
          <a:prstGeom prst="curvedDownArrow">
            <a:avLst>
              <a:gd name="adj1" fmla="val 9692"/>
              <a:gd name="adj2" fmla="val 3943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429388" y="4929198"/>
            <a:ext cx="2214578" cy="714380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овое знание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3929058" y="6000768"/>
            <a:ext cx="3960440" cy="648072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Диалог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>
            <a:hlinkClick r:id="rId4" action="ppaction://hlinkfile"/>
          </p:cNvPr>
          <p:cNvSpPr/>
          <p:nvPr/>
        </p:nvSpPr>
        <p:spPr bwMode="auto">
          <a:xfrm>
            <a:off x="3000364" y="3929066"/>
            <a:ext cx="3960440" cy="648072"/>
          </a:xfrm>
          <a:prstGeom prst="roundRect">
            <a:avLst/>
          </a:prstGeom>
          <a:ln w="38100"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Проблемная ситуация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8625601" flipV="1">
            <a:off x="-213263" y="4133452"/>
            <a:ext cx="3009705" cy="868365"/>
          </a:xfrm>
          <a:prstGeom prst="curvedDownArrow">
            <a:avLst>
              <a:gd name="adj1" fmla="val 9692"/>
              <a:gd name="adj2" fmla="val 3943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general_ani</Template>
  <TotalTime>6339</TotalTime>
  <Words>727</Words>
  <Application>Microsoft Office PowerPoint</Application>
  <PresentationFormat>Экран (4:3)</PresentationFormat>
  <Paragraphs>189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general_ani</vt:lpstr>
      <vt:lpstr>   МОУ «Скоробогатовская средняя школа»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  Деятельностный аспект </vt:lpstr>
      <vt:lpstr>Слайд 11</vt:lpstr>
      <vt:lpstr>Слайд 12</vt:lpstr>
      <vt:lpstr>Слайд 13</vt:lpstr>
      <vt:lpstr>Слайд 14</vt:lpstr>
      <vt:lpstr>Слайд 15</vt:lpstr>
      <vt:lpstr>Спасибо за внимание</vt:lpstr>
    </vt:vector>
  </TitlesOfParts>
  <Company>Скоробогатовская 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«Скоробогатовская средняя школа» Ковернинского муниципального района Нижегородской области  Захарина Нина Леонидовна</dc:title>
  <dc:creator>Малышева</dc:creator>
  <cp:lastModifiedBy>komp</cp:lastModifiedBy>
  <cp:revision>564</cp:revision>
  <dcterms:created xsi:type="dcterms:W3CDTF">2002-12-31T21:49:24Z</dcterms:created>
  <dcterms:modified xsi:type="dcterms:W3CDTF">2016-02-26T18:21:26Z</dcterms:modified>
</cp:coreProperties>
</file>