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70" r:id="rId4"/>
    <p:sldId id="257" r:id="rId5"/>
    <p:sldId id="258" r:id="rId6"/>
    <p:sldId id="268" r:id="rId7"/>
    <p:sldId id="259" r:id="rId8"/>
    <p:sldId id="266" r:id="rId9"/>
    <p:sldId id="269" r:id="rId10"/>
    <p:sldId id="260" r:id="rId11"/>
    <p:sldId id="261" r:id="rId12"/>
    <p:sldId id="262" r:id="rId13"/>
    <p:sldId id="263" r:id="rId14"/>
    <p:sldId id="264" r:id="rId15"/>
    <p:sldId id="26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respect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1%82%D0%B0-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6%D0%B5%D0%BB%D1%8C" TargetMode="External"/><Relationship Id="rId5" Type="http://schemas.openxmlformats.org/officeDocument/2006/relationships/hyperlink" Target="https://ru.wikipedia.org/wiki/%D0%97%D0%B0%D0%B4%D0%B0%D1%87%D0%B0" TargetMode="External"/><Relationship Id="rId4" Type="http://schemas.openxmlformats.org/officeDocument/2006/relationships/hyperlink" Target="https://ru.wikipedia.org/wiki/%D0%A1%D0%B8%D1%81%D1%82%D0%B5%D0%BC%D0%B0%D1%82%D0%B8%D0%B7%D0%B0%D1%86%D0%B8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59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стратегического анализа в управлении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850" y="5382686"/>
            <a:ext cx="8915399" cy="1126283"/>
          </a:xfrm>
        </p:spPr>
        <p:txBody>
          <a:bodyPr>
            <a:normAutofit/>
          </a:bodyPr>
          <a:lstStyle/>
          <a:p>
            <a:r>
              <a:rPr lang="ru-RU" dirty="0" smtClean="0"/>
              <a:t>Заместитель директора по УВР Овчинникова Ольга Валерьевна</a:t>
            </a:r>
          </a:p>
          <a:p>
            <a:pPr algn="ctr"/>
            <a:r>
              <a:rPr lang="ru-RU" dirty="0" smtClean="0"/>
              <a:t>2015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752" y="154546"/>
            <a:ext cx="2478085" cy="50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8" y="154546"/>
            <a:ext cx="2142805" cy="2678506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23850" y="18955"/>
            <a:ext cx="7548183" cy="2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00" dirty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ГОРОДСКОЙ ОКРУГ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00" dirty="0" smtClean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БАЛАШИХА</a:t>
            </a:r>
            <a:endParaRPr lang="ru-RU" altLang="ru-RU" sz="1900" dirty="0">
              <a:solidFill>
                <a:schemeClr val="bg1">
                  <a:lumMod val="50000"/>
                </a:schemeClr>
              </a:solidFill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00" dirty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МОСКОВСКОЙ ОБЛАСТИ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200" dirty="0">
              <a:solidFill>
                <a:schemeClr val="bg1">
                  <a:lumMod val="50000"/>
                </a:schemeClr>
              </a:solidFill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Муниципальное </a:t>
            </a:r>
            <a:r>
              <a:rPr lang="ru-RU" altLang="ru-RU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бюджетное общеобразовательное </a:t>
            </a:r>
            <a:endParaRPr lang="ru-RU" altLang="ru-RU" sz="2200" dirty="0">
              <a:solidFill>
                <a:schemeClr val="bg1">
                  <a:lumMod val="50000"/>
                </a:schemeClr>
              </a:solidFill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учреждение </a:t>
            </a:r>
            <a:endParaRPr lang="ru-RU" altLang="ru-RU" sz="2200" dirty="0">
              <a:solidFill>
                <a:schemeClr val="bg1">
                  <a:lumMod val="50000"/>
                </a:schemeClr>
              </a:solidFill>
              <a:latin typeface="Times New Roman" pitchFamily="1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 средняя </a:t>
            </a:r>
            <a:r>
              <a:rPr lang="ru-RU" altLang="ru-RU" sz="2200" dirty="0" smtClean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общеобразовательная школа </a:t>
            </a:r>
            <a:r>
              <a:rPr lang="ru-RU" altLang="ru-RU" sz="2200" dirty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  <a:t>№12</a:t>
            </a:r>
            <a:br>
              <a:rPr lang="ru-RU" altLang="ru-RU" sz="2200" dirty="0">
                <a:solidFill>
                  <a:schemeClr val="bg1">
                    <a:lumMod val="50000"/>
                  </a:schemeClr>
                </a:solidFill>
                <a:latin typeface="Times New Roman" pitchFamily="16" charset="0"/>
              </a:rPr>
            </a:br>
            <a:endParaRPr lang="ru-RU" altLang="ru-RU" sz="2200" dirty="0">
              <a:solidFill>
                <a:schemeClr val="bg1">
                  <a:lumMod val="50000"/>
                </a:schemeClr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стратегического анализа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4097" y="1264555"/>
            <a:ext cx="8750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</a:rPr>
              <a:t>SWOT анализ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(силовой анализ)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-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аббревиатура английских слов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strengths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,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weaknesses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,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opportunities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,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threats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сильные, слабые имеются в виду стороны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организации,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возможности, опасности. На основе анализа внутренней и внешней среды, выявления ключевых факторов успеха, социальных аспектов строится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</a:rPr>
              <a:t>четырёхклеточная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 матрица. Клетки её заполняются соответствующими данными. Полученные данные позволяют сформировать стратегию предприятия, которая закладывается в планы, исполняется, результаты подвергаются очередному этапу анализа.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362321" y="4177468"/>
            <a:ext cx="6142290" cy="21720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trengths      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 Сильные стороны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eaknesses  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 Слабые стороны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pportunities 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 Возможности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hreats  </a:t>
            </a:r>
            <a:r>
              <a:rPr lang="ru-RU" sz="2400" dirty="0" smtClean="0">
                <a:solidFill>
                  <a:srgbClr val="FF0000"/>
                </a:solidFill>
              </a:rPr>
              <a:t>            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Угрозы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21335" r="33340" b="24696"/>
          <a:stretch/>
        </p:blipFill>
        <p:spPr>
          <a:xfrm>
            <a:off x="2592924" y="4177467"/>
            <a:ext cx="2221476" cy="22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</a:rPr>
              <a:t>Матрица БКГ</a:t>
            </a:r>
            <a:r>
              <a:rPr lang="ru-RU" sz="1600" i="1" dirty="0"/>
              <a:t> </a:t>
            </a:r>
            <a:r>
              <a:rPr lang="ru-RU" sz="1600" b="1" dirty="0"/>
              <a:t>(Бостонской консультативной группы). </a:t>
            </a:r>
            <a:r>
              <a:rPr lang="ru-RU" sz="1600" b="1" dirty="0" smtClean="0"/>
              <a:t>Результаты </a:t>
            </a:r>
            <a:r>
              <a:rPr lang="ru-RU" sz="1600" b="1" dirty="0"/>
              <a:t>аналитической работы представляются таким же образом. Определяются позиции </a:t>
            </a:r>
            <a:r>
              <a:rPr lang="ru-RU" sz="1600" b="1" dirty="0" smtClean="0"/>
              <a:t>организации по </a:t>
            </a:r>
            <a:r>
              <a:rPr lang="ru-RU" sz="1600" b="1" dirty="0"/>
              <a:t>сравнению с </a:t>
            </a:r>
            <a:r>
              <a:rPr lang="ru-RU" sz="1600" b="1" dirty="0" smtClean="0"/>
              <a:t>ведущей, </a:t>
            </a:r>
            <a:r>
              <a:rPr lang="ru-RU" sz="1600" b="1" dirty="0"/>
              <a:t>все направления деятельности разбиваются на четыре группы. В их </a:t>
            </a:r>
            <a:r>
              <a:rPr lang="ru-RU" sz="1600" b="1" dirty="0" smtClean="0"/>
              <a:t>отношении вырабатываются</a:t>
            </a:r>
            <a:r>
              <a:rPr lang="ru-RU" sz="1600" b="1" dirty="0"/>
              <a:t>   соответствующие   стратегии.   Наработаны   типовые рекомендации, суть которых сводится к поддержке перспективных, ликвидации безнадёжных направлений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36" y="2746228"/>
            <a:ext cx="4394575" cy="3608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2924" y="3273039"/>
            <a:ext cx="451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Выход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«трудный ребенок»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Рост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«звезда»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Зрелость -</a:t>
            </a:r>
            <a:r>
              <a:rPr lang="ru-RU" sz="2400" b="1" dirty="0" smtClean="0">
                <a:solidFill>
                  <a:srgbClr val="FF0000"/>
                </a:solidFill>
              </a:rPr>
              <a:t> «корова»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Спад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«собака»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А</a:t>
            </a:r>
            <a:r>
              <a:rPr lang="ru-RU" sz="2000" b="1" i="1" dirty="0">
                <a:solidFill>
                  <a:srgbClr val="FF0000"/>
                </a:solidFill>
              </a:rPr>
              <a:t>нализ цепочки </a:t>
            </a:r>
            <a:r>
              <a:rPr lang="ru-RU" sz="2000" b="1" i="1" dirty="0" smtClean="0">
                <a:solidFill>
                  <a:srgbClr val="FF0000"/>
                </a:solidFill>
              </a:rPr>
              <a:t>и</a:t>
            </a:r>
            <a:r>
              <a:rPr lang="ru-RU" sz="2000" b="1" i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i="1" dirty="0">
                <a:solidFill>
                  <a:srgbClr val="FF0000"/>
                </a:solidFill>
              </a:rPr>
              <a:t>онкурентный анализ по Портеру.</a:t>
            </a:r>
            <a:r>
              <a:rPr lang="ru-RU" sz="2000" i="1" dirty="0"/>
              <a:t> </a:t>
            </a:r>
            <a:r>
              <a:rPr lang="ru-RU" sz="2000" dirty="0"/>
              <a:t>Им предложено представить совокупность выполняемых </a:t>
            </a:r>
            <a:r>
              <a:rPr lang="ru-RU" sz="2000" dirty="0" smtClean="0"/>
              <a:t>организацией функций </a:t>
            </a:r>
            <a:r>
              <a:rPr lang="ru-RU" sz="2000" dirty="0"/>
              <a:t>в виде цепочек процессов создания стоимости. В начале и конце цепочек деятельность </a:t>
            </a:r>
            <a:r>
              <a:rPr lang="ru-RU" sz="2000" dirty="0" smtClean="0"/>
              <a:t>организации интегрируется </a:t>
            </a:r>
            <a:r>
              <a:rPr lang="ru-RU" sz="2000" dirty="0"/>
              <a:t>(согласуется) с деятельностью </a:t>
            </a:r>
            <a:r>
              <a:rPr lang="ru-RU" sz="2000" dirty="0" smtClean="0"/>
              <a:t>партнёров.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2460785"/>
            <a:ext cx="5841244" cy="41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80000"/>
              </a:lnSpc>
            </a:pP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PEST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-анализ</a:t>
            </a:r>
            <a:r>
              <a:rPr lang="ru-RU" sz="2700" b="1" dirty="0" smtClean="0">
                <a:latin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</a:rPr>
              <a:t>– </a:t>
            </a:r>
            <a:r>
              <a:rPr lang="ru-RU" sz="2700" dirty="0">
                <a:latin typeface="Times New Roman" panose="02020603050405020304" pitchFamily="18" charset="0"/>
              </a:rPr>
              <a:t>процесс, во время которого исследуются отношения между указанными воздействиями:</a:t>
            </a:r>
            <a:br>
              <a:rPr lang="ru-RU" sz="2700" dirty="0">
                <a:latin typeface="Times New Roman" panose="02020603050405020304" pitchFamily="18" charset="0"/>
              </a:rPr>
            </a:br>
            <a:r>
              <a:rPr lang="ru-RU" sz="27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Социодемографические</a:t>
            </a:r>
            <a:r>
              <a:rPr lang="ru-RU" sz="27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воздействия</a:t>
            </a:r>
            <a:r>
              <a:rPr lang="ru-RU" sz="2700" dirty="0">
                <a:latin typeface="Times New Roman" panose="02020603050405020304" pitchFamily="18" charset="0"/>
              </a:rPr>
              <a:t> – роль общества и социальных перемен, проблем роста и убыли населения в жизни </a:t>
            </a:r>
            <a:r>
              <a:rPr lang="ru-RU" sz="2700" dirty="0" smtClean="0">
                <a:latin typeface="Times New Roman" panose="02020603050405020304" pitchFamily="18" charset="0"/>
              </a:rPr>
              <a:t>организации.</a:t>
            </a:r>
            <a:r>
              <a:rPr lang="ru-RU" sz="2700" i="1" dirty="0">
                <a:latin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</a:rPr>
            </a:br>
            <a:r>
              <a:rPr lang="ru-RU" sz="27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Технологические воздействия</a:t>
            </a:r>
            <a:r>
              <a:rPr lang="ru-RU" sz="2700" dirty="0">
                <a:latin typeface="Times New Roman" panose="02020603050405020304" pitchFamily="18" charset="0"/>
              </a:rPr>
              <a:t> – воздействие развития современных технологий на функционирование организации.</a:t>
            </a:r>
            <a:r>
              <a:rPr lang="ru-RU" sz="2700" i="1" dirty="0">
                <a:latin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</a:rPr>
            </a:br>
            <a:r>
              <a:rPr lang="ru-RU" sz="27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Экономические воздействия</a:t>
            </a:r>
            <a:r>
              <a:rPr lang="ru-RU" sz="2700" dirty="0">
                <a:latin typeface="Times New Roman" panose="02020603050405020304" pitchFamily="18" charset="0"/>
              </a:rPr>
              <a:t> – влияние изменений в макроэкономике и их воздействие на организацию.</a:t>
            </a:r>
            <a:r>
              <a:rPr lang="ru-RU" sz="2700" i="1" dirty="0">
                <a:latin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</a:rPr>
            </a:br>
            <a:r>
              <a:rPr lang="ru-RU" sz="27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Политические воздействия</a:t>
            </a:r>
            <a:r>
              <a:rPr lang="ru-RU" sz="2700" dirty="0">
                <a:latin typeface="Times New Roman" panose="02020603050405020304" pitchFamily="18" charset="0"/>
              </a:rPr>
              <a:t> – воздействие государства на организацию.</a:t>
            </a:r>
            <a:r>
              <a:rPr lang="ru-RU" dirty="0">
                <a:latin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21067" y="4348385"/>
            <a:ext cx="6723403" cy="17358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Политические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P</a:t>
            </a:r>
            <a:r>
              <a:rPr lang="en-US" sz="2400" dirty="0" smtClean="0">
                <a:solidFill>
                  <a:srgbClr val="FF0000"/>
                </a:solidFill>
              </a:rPr>
              <a:t>olicy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экономические,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E</a:t>
            </a:r>
            <a:r>
              <a:rPr lang="en-US" sz="2400" dirty="0" smtClean="0">
                <a:solidFill>
                  <a:srgbClr val="FF0000"/>
                </a:solidFill>
              </a:rPr>
              <a:t>conomy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социальные,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S</a:t>
            </a:r>
            <a:r>
              <a:rPr lang="en-US" sz="2400" dirty="0" smtClean="0">
                <a:solidFill>
                  <a:srgbClr val="FF0000"/>
                </a:solidFill>
              </a:rPr>
              <a:t>ociety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технологические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T</a:t>
            </a:r>
            <a:r>
              <a:rPr lang="en-US" sz="2400" dirty="0" smtClean="0">
                <a:solidFill>
                  <a:srgbClr val="FF0000"/>
                </a:solidFill>
              </a:rPr>
              <a:t>echnology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2708" r="15507"/>
          <a:stretch/>
        </p:blipFill>
        <p:spPr>
          <a:xfrm>
            <a:off x="2495371" y="4020891"/>
            <a:ext cx="2552804" cy="239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079" y="1745287"/>
            <a:ext cx="10217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. И.А.ПОДЕЛИНСКАЯ</a:t>
            </a:r>
            <a:r>
              <a:rPr lang="ru-RU" sz="2800" dirty="0">
                <a:solidFill>
                  <a:schemeClr val="accent3"/>
                </a:solidFill>
                <a:latin typeface="Times New Roman" panose="02020603050405020304" pitchFamily="18" charset="0"/>
              </a:rPr>
              <a:t>, М.В. БЯНКИН СТРАТЕГИЧЕСКОЕ ПЛАНИРОВАНИЕ Учебное пособие. – Улан-Удэ: Изд-во ВСГТУ, 2005. - 55 с</a:t>
            </a: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3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Моисеев </a:t>
            </a:r>
            <a:r>
              <a:rPr lang="ru-RU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А.М., Моисеева О.М. Основы стратегического управления школой. Учебное пособие. М., Педагогическое общество России, 2007. - 256 с</a:t>
            </a: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http://www.manrespect.ru/</a:t>
            </a:r>
            <a:endParaRPr lang="en-US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И.А. Финансовая стратегия предприятия: Учеб. курс. – К.: Ника-Центр, 2006. – 520 с.</a:t>
            </a: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0732" y="1177171"/>
            <a:ext cx="749115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  <a:endParaRPr lang="ru-RU" sz="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662" y="405169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8647" y="1265527"/>
            <a:ext cx="9813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(от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2" tooltip="Древнегреческий язык"/>
              </a:rPr>
              <a:t>др.-греч.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μέθοδος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— путь исследования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познания, от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hlinkClick r:id="rId3" tooltip="Мета-"/>
              </a:rPr>
              <a:t>μετά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3" tooltip="Мета-"/>
              </a:rPr>
              <a:t>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+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ὁδός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«путь») — </a:t>
            </a:r>
            <a:r>
              <a:rPr lang="ru-RU" sz="2400" b="1" dirty="0">
                <a:solidFill>
                  <a:srgbClr val="FF0000"/>
                </a:solidFill>
                <a:hlinkClick r:id="rId4" tooltip="Систематизация"/>
              </a:rPr>
              <a:t>систематизированная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совокупность шагов, действий, которые нацелены на решение определённой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5" tooltip="Задача"/>
              </a:rPr>
              <a:t>задачи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или достижение определённой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6" tooltip="Цель"/>
              </a:rPr>
              <a:t>цели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86" y="3039414"/>
            <a:ext cx="5058278" cy="34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431" y="378476"/>
            <a:ext cx="10728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Стратегия организации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это совокупность ее главных</a:t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целей и основных способов достижения данных целей. 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518" y="1528224"/>
            <a:ext cx="216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реакция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7689" y="2728553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внешние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9571" y="2728552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внутренние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860425" flipH="1">
            <a:off x="4715893" y="2066269"/>
            <a:ext cx="219113" cy="84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922017">
            <a:off x="7500903" y="2052060"/>
            <a:ext cx="228884" cy="909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6220" y="4149694"/>
            <a:ext cx="10174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Цель анализа состоит в том, чтобы разработать общую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картину внутренних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воздействий и ограничений, накладываемых на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стратегический выбор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033" y="1086297"/>
            <a:ext cx="8245116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это сбор и переработка значимой информации для улучшения понимания действительности, подготовки и принятия управленческих решения.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26034" y="3632811"/>
            <a:ext cx="824511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Стратегический анализ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– это средство преобразования данных, полученных в результате анализа среды, в стратегический план организации.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1" b="78593" l="9920" r="89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242"/>
          <a:stretch/>
        </p:blipFill>
        <p:spPr>
          <a:xfrm>
            <a:off x="9165052" y="-179327"/>
            <a:ext cx="3552825" cy="25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376" y="624110"/>
            <a:ext cx="9178183" cy="12808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/>
                </a:solidFill>
              </a:rPr>
              <a:t>К инструментам стратегического </a:t>
            </a:r>
            <a:r>
              <a:rPr lang="ru-RU" sz="2800" b="1" dirty="0" smtClean="0">
                <a:solidFill>
                  <a:schemeClr val="accent4"/>
                </a:solidFill>
              </a:rPr>
              <a:t>анализа относятся:</a:t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/>
            </a:r>
            <a:br>
              <a:rPr lang="ru-RU" sz="2800" b="1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- </a:t>
            </a:r>
            <a:r>
              <a:rPr lang="ru-RU" sz="2800" dirty="0" smtClean="0">
                <a:solidFill>
                  <a:schemeClr val="accent4"/>
                </a:solidFill>
              </a:rPr>
              <a:t>формальные модели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-</a:t>
            </a:r>
            <a:r>
              <a:rPr lang="ru-RU" sz="2800" dirty="0" smtClean="0">
                <a:solidFill>
                  <a:schemeClr val="accent4"/>
                </a:solidFill>
              </a:rPr>
              <a:t> количественные методы</a:t>
            </a:r>
            <a:br>
              <a:rPr lang="ru-RU" sz="2800" dirty="0" smtClean="0">
                <a:solidFill>
                  <a:schemeClr val="accent4"/>
                </a:solidFill>
              </a:rPr>
            </a:br>
            <a:r>
              <a:rPr lang="ru-RU" sz="2800" b="1" dirty="0" smtClean="0">
                <a:solidFill>
                  <a:schemeClr val="accent4"/>
                </a:solidFill>
              </a:rPr>
              <a:t>-</a:t>
            </a:r>
            <a:r>
              <a:rPr lang="ru-RU" sz="2800" dirty="0" smtClean="0">
                <a:solidFill>
                  <a:schemeClr val="accent4"/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самостоятельный творческий анализ, основанный на специфике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данной организации, аналитических и интуитивных способностях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менеджеров и плановиков.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8" b="92775" l="5584" r="99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42" y="3608092"/>
            <a:ext cx="3789881" cy="29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344" y="388374"/>
            <a:ext cx="8550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Стратегия развития школы определяется на основе анализа: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4677" y="1932553"/>
            <a:ext cx="8692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внутренней </a:t>
            </a:r>
            <a:r>
              <a:rPr lang="ru-RU" sz="3200" dirty="0">
                <a:solidFill>
                  <a:srgbClr val="0070C0"/>
                </a:solidFill>
              </a:rPr>
              <a:t>среды (совокупности факторов влияния внутри школы</a:t>
            </a:r>
            <a:r>
              <a:rPr lang="ru-RU" sz="32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3200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внешней среды (совокупности факторов влияния вне школы) 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55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</a:rPr>
              <a:t>Этапы стратегического анализа</a:t>
            </a:r>
            <a:r>
              <a:rPr lang="ru-RU" b="1" dirty="0" smtClean="0">
                <a:latin typeface="Times New Roman" panose="02020603050405020304" pitchFamily="18" charset="0"/>
              </a:rPr>
              <a:t>:</a:t>
            </a:r>
            <a:br>
              <a:rPr lang="ru-RU" b="1" dirty="0" smtClean="0">
                <a:latin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4316" y="1264555"/>
            <a:ext cx="89502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- сравнение намеченных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ориентиров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и реальных возможностей, предлагаемых средой, анализ разрыва между ними; 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- анализ возможных вариантов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будущего,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определение стратегических альтернатив.</a:t>
            </a:r>
            <a:r>
              <a:rPr lang="ru-RU" b="1" dirty="0">
                <a:latin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49" y="3238856"/>
            <a:ext cx="4739501" cy="34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1903" y="292806"/>
            <a:ext cx="8911687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стратегического анализа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1904" y="1467050"/>
            <a:ext cx="840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SWOT анализ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9453" y="2055323"/>
            <a:ext cx="8623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Матрица БКГ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1903" y="2747449"/>
            <a:ext cx="3847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Анализ </a:t>
            </a:r>
            <a:r>
              <a:rPr lang="ru-RU" sz="3600" b="1" i="1" dirty="0">
                <a:solidFill>
                  <a:srgbClr val="FF0000"/>
                </a:solidFill>
              </a:rPr>
              <a:t>по Портеру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27754" y="3637165"/>
            <a:ext cx="4967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PEST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-анализ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1903" y="4668006"/>
            <a:ext cx="551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Анализ </a:t>
            </a:r>
            <a:r>
              <a:rPr lang="ru-RU" sz="3600" b="1" dirty="0" smtClean="0">
                <a:solidFill>
                  <a:srgbClr val="FF0000"/>
                </a:solidFill>
              </a:rPr>
              <a:t>разрыва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794" y="573383"/>
            <a:ext cx="107281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Анализ разрыва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• определение основного интереса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школы,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выраженного в терминах стратегического планирования (например,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 повышении качества знаний);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• выяснение реальных возможностей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точки зрения текущего состояния среды и предполагаемого будущего состояния (через 3, 5 лет);</a:t>
            </a:r>
          </a:p>
          <a:p>
            <a:pPr algn="just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• определение конкретных показателей стратегического плана, соответствующих основному интересу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школы;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• установление разницы между показателями стратегического плана и возможностями, диктуемыми реальным положением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школы;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• разработка специальных программ и способов действий необходимых для заполнения разрыва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</TotalTime>
  <Words>410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Century Gothic</vt:lpstr>
      <vt:lpstr>Times New Roman</vt:lpstr>
      <vt:lpstr>Wingdings 3</vt:lpstr>
      <vt:lpstr>Легкий дым</vt:lpstr>
      <vt:lpstr>Методы стратегического анализа в управлении школой.</vt:lpstr>
      <vt:lpstr>МЕТОД</vt:lpstr>
      <vt:lpstr>Презентация PowerPoint</vt:lpstr>
      <vt:lpstr>Анализ – это сбор и переработка значимой информации для улучшения понимания действительности, подготовки и принятия управленческих решения.</vt:lpstr>
      <vt:lpstr>К инструментам стратегического анализа относятся:  - формальные модели - количественные методы - самостоятельный творческий анализ, основанный на специфике данной организации, аналитических и интуитивных способностях менеджеров и плановиков. </vt:lpstr>
      <vt:lpstr>Презентация PowerPoint</vt:lpstr>
      <vt:lpstr>Этапы стратегического анализа:  </vt:lpstr>
      <vt:lpstr>Методы стратегического анализа</vt:lpstr>
      <vt:lpstr>Презентация PowerPoint</vt:lpstr>
      <vt:lpstr>Методы стратегического анализа</vt:lpstr>
      <vt:lpstr>Матрица БКГ (Бостонской консультативной группы). Результаты аналитической работы представляются таким же образом. Определяются позиции организации по сравнению с ведущей, все направления деятельности разбиваются на четыре группы. В их отношении вырабатываются   соответствующие   стратегии.   Наработаны   типовые рекомендации, суть которых сводится к поддержке перспективных, ликвидации безнадёжных направлений деятельности.</vt:lpstr>
      <vt:lpstr>Анализ цепочки и конкурентный анализ по Портеру. Им предложено представить совокупность выполняемых организацией функций в виде цепочек процессов создания стоимости. В начале и конце цепочек деятельность организации интегрируется (согласуется) с деятельностью партнёров.</vt:lpstr>
      <vt:lpstr>PEST-анализ – процесс, во время которого исследуются отношения между указанными воздействиями: Социодемографические воздействия – роль общества и социальных перемен, проблем роста и убыли населения в жизни организации. Технологические воздействия – воздействие развития современных технологий на функционирование организации. Экономические воздействия – влияние изменений в макроэкономике и их воздействие на организацию. Политические воздействия – воздействие государства на организацию.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стратегического анализа в управлении школой.</dc:title>
  <dc:creator>Admin</dc:creator>
  <cp:lastModifiedBy>Admin</cp:lastModifiedBy>
  <cp:revision>21</cp:revision>
  <cp:lastPrinted>2015-11-25T06:41:24Z</cp:lastPrinted>
  <dcterms:created xsi:type="dcterms:W3CDTF">2015-10-26T16:47:25Z</dcterms:created>
  <dcterms:modified xsi:type="dcterms:W3CDTF">2016-02-23T17:02:19Z</dcterms:modified>
</cp:coreProperties>
</file>