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1" r:id="rId2"/>
    <p:sldId id="262" r:id="rId3"/>
    <p:sldId id="281" r:id="rId4"/>
    <p:sldId id="280" r:id="rId5"/>
    <p:sldId id="268" r:id="rId6"/>
    <p:sldId id="282" r:id="rId7"/>
    <p:sldId id="277" r:id="rId8"/>
    <p:sldId id="278" r:id="rId9"/>
    <p:sldId id="279" r:id="rId10"/>
    <p:sldId id="271" r:id="rId11"/>
    <p:sldId id="284" r:id="rId12"/>
    <p:sldId id="283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10C78-1E31-42F1-A100-C7DFD3F8D9D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054F-93A8-4690-B0BC-3A8A0724B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A9888-91B8-40D7-B300-3374C632826C}" type="slidenum">
              <a:rPr lang="ru-RU"/>
              <a:pPr/>
              <a:t>10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9144000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dirty="0" smtClean="0">
                <a:ln w="50800"/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Урок</a:t>
            </a:r>
            <a:r>
              <a:rPr lang="en-US" sz="4400" b="1" dirty="0" smtClean="0">
                <a:ln w="50800"/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4400" b="1" dirty="0" smtClean="0">
              <a:ln w="50800"/>
              <a:solidFill>
                <a:schemeClr val="bg2">
                  <a:lumMod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ru-RU" sz="4400" b="1" dirty="0" smtClean="0">
                <a:ln w="50800"/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русского  языка </a:t>
            </a:r>
          </a:p>
          <a:p>
            <a:pPr algn="ctr"/>
            <a:r>
              <a:rPr lang="ru-RU" sz="4400" b="1" dirty="0" smtClean="0">
                <a:ln w="50800"/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algn="ctr"/>
            <a:endParaRPr lang="ru-RU" sz="2800" b="1" dirty="0" smtClean="0">
              <a:ln w="50800"/>
              <a:solidFill>
                <a:schemeClr val="bg2">
                  <a:lumMod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2800" b="1" dirty="0" smtClean="0">
              <a:ln w="50800"/>
              <a:solidFill>
                <a:schemeClr val="bg2">
                  <a:lumMod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2800" b="1" dirty="0" smtClean="0">
              <a:ln w="50800"/>
              <a:solidFill>
                <a:schemeClr val="bg2">
                  <a:lumMod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ru-RU" sz="2800" b="1" dirty="0" smtClean="0">
                <a:ln w="50800"/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4400" b="1" dirty="0">
              <a:ln w="50800"/>
              <a:solidFill>
                <a:schemeClr val="bg2">
                  <a:lumMod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857232"/>
            <a:ext cx="7772400" cy="6858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sz="3800" b="1" i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ИНТЕРЕСНО:</a:t>
            </a:r>
            <a:r>
              <a:rPr lang="ru-RU" sz="38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8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8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428736"/>
            <a:ext cx="7239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Школьники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Эстонии</a:t>
            </a:r>
            <a:r>
              <a:rPr lang="ru-RU" sz="2400" dirty="0" smtClean="0"/>
              <a:t>  должны запомнить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14 падежей.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Ученики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Финляндии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15 падежей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Дети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Венгрии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22 падежа.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В некоторых языках народов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Дагестана</a:t>
            </a:r>
            <a:r>
              <a:rPr lang="ru-RU" sz="2400" b="1" dirty="0" smtClean="0">
                <a:solidFill>
                  <a:srgbClr val="993300"/>
                </a:solidFill>
              </a:rPr>
              <a:t> </a:t>
            </a:r>
            <a:r>
              <a:rPr lang="ru-RU" sz="2400" b="1" dirty="0" smtClean="0"/>
              <a:t>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свыше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50 падежей.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У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китайцев</a:t>
            </a:r>
            <a:r>
              <a:rPr lang="ru-RU" sz="2400" dirty="0" smtClean="0">
                <a:solidFill>
                  <a:srgbClr val="993300"/>
                </a:solidFill>
              </a:rPr>
              <a:t> </a:t>
            </a:r>
            <a:r>
              <a:rPr lang="ru-RU" sz="2400" dirty="0" smtClean="0"/>
              <a:t>существительные совсем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66FF"/>
                </a:solidFill>
              </a:rPr>
              <a:t>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 склоняются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падежей</a:t>
            </a:r>
            <a:r>
              <a:rPr lang="ru-RU" sz="2400" dirty="0" smtClean="0"/>
              <a:t> в грамматике 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нет</a:t>
            </a:r>
            <a:r>
              <a:rPr lang="ru-RU" sz="2400" dirty="0" smtClean="0">
                <a:solidFill>
                  <a:srgbClr val="9933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древнерусском языке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было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7 падежей</a:t>
            </a:r>
            <a:r>
              <a:rPr lang="ru-RU" sz="2400" dirty="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Седьмой назывался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звательный.</a:t>
            </a:r>
          </a:p>
        </p:txBody>
      </p:sp>
      <p:pic>
        <p:nvPicPr>
          <p:cNvPr id="8196" name="Picture 6" descr="AMID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285992"/>
            <a:ext cx="1295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43488"/>
            <a:ext cx="4762842" cy="7571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землянк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 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лавочк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дорожк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под крыш…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опушк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дверц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бабушк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 </a:t>
            </a:r>
          </a:p>
          <a:p>
            <a:pPr algn="ctr"/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86370" y="626853"/>
            <a:ext cx="4025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скл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.,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Р.п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607208"/>
            <a:ext cx="681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83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84784"/>
            <a:ext cx="8568952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шли по узкой </a:t>
            </a:r>
            <a:r>
              <a:rPr lang="ru-RU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тропинк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опушк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леса. Машина ехала по 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дорог…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деревн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.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Завтра мы пойдем к </a:t>
            </a:r>
            <a:r>
              <a:rPr lang="ru-RU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тёт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дяд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.</a:t>
            </a:r>
            <a:endParaRPr lang="ru-RU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410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9816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Два способа проверки безударного окончания </a:t>
            </a:r>
          </a:p>
          <a:p>
            <a:r>
              <a:rPr lang="ru-RU" sz="2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существительных 1 склонения:</a:t>
            </a:r>
          </a:p>
          <a:p>
            <a:r>
              <a:rPr lang="ru-RU" sz="2400" b="1" cap="none" spc="0" dirty="0" smtClean="0">
                <a:ln w="50800"/>
                <a:solidFill>
                  <a:schemeClr val="bg2">
                    <a:lumMod val="25000"/>
                  </a:schemeClr>
                </a:solidFill>
                <a:effectLst/>
              </a:rPr>
              <a:t>1. Подставить слово с ударным окончанием.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(весна, земля) .                  </a:t>
            </a:r>
          </a:p>
          <a:p>
            <a:r>
              <a:rPr lang="ru-RU" sz="2400" b="1" dirty="0" smtClean="0">
                <a:ln w="50800"/>
                <a:solidFill>
                  <a:schemeClr val="bg2">
                    <a:lumMod val="25000"/>
                  </a:schemeClr>
                </a:solidFill>
              </a:rPr>
              <a:t>2. Выучить окончания.</a:t>
            </a:r>
          </a:p>
          <a:p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144" y="692696"/>
            <a:ext cx="7152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Словарная работа.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5132" y="2205889"/>
            <a:ext cx="8496944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Б…лет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в…гон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г…зета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с…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йчас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иску…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ин…й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к…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мната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с…лют, …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птека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2395" y="2132856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5819" y="2132856"/>
            <a:ext cx="681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3267" y="2161331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4063" y="2996952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70965" y="3071203"/>
            <a:ext cx="922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сс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000" y="474568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30807" y="3056186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049" y="3925730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54184" y="3950202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1124744"/>
            <a:ext cx="4572000" cy="49046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капл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речк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горк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тишин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5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травк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70080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Брат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земля,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завтрак, сын.</a:t>
            </a:r>
          </a:p>
          <a:p>
            <a:pPr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Озеро, зеркало,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вода,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море.</a:t>
            </a:r>
          </a:p>
          <a:p>
            <a:pPr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36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Печь, метель, морковь, малина.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476672"/>
            <a:ext cx="6372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Игра "Четвёртый лишний". 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64288" y="1628800"/>
            <a:ext cx="1534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земля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5490" y="2770223"/>
            <a:ext cx="1114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вода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49025" y="3850091"/>
            <a:ext cx="1753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малина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214422"/>
            <a:ext cx="4213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Тема урока: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428868"/>
            <a:ext cx="7519999" cy="2428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«Безударные гласные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окончаниях имён существительных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склонения».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39952" y="1484784"/>
            <a:ext cx="20056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земля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01154" y="2564904"/>
            <a:ext cx="1577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вода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583469"/>
            <a:ext cx="2536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малина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736850" y="1486150"/>
            <a:ext cx="23723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И</a:t>
            </a:r>
            <a:r>
              <a:rPr lang="ru-RU" altLang="ru-RU" sz="4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И.п.</a:t>
            </a:r>
            <a:r>
              <a:rPr lang="ru-RU" altLang="ru-RU" sz="4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4800"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69151" y="2358422"/>
            <a:ext cx="1761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Р.п.</a:t>
            </a:r>
            <a:r>
              <a:rPr lang="ru-RU" altLang="ru-RU" sz="4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4800"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348038" y="3284538"/>
            <a:ext cx="1510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Д.п</a:t>
            </a:r>
            <a:r>
              <a:rPr lang="ru-RU" altLang="ru-RU" sz="4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.</a:t>
            </a:r>
            <a:r>
              <a:rPr lang="ru-RU" altLang="ru-RU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348038" y="4149725"/>
            <a:ext cx="14033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В.п</a:t>
            </a:r>
            <a:r>
              <a:rPr lang="ru-RU" altLang="ru-RU" sz="4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.</a:t>
            </a:r>
            <a:r>
              <a:rPr lang="ru-RU" altLang="ru-RU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ru-RU" altLang="ru-RU" sz="4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348038" y="5084763"/>
            <a:ext cx="1336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Т.п.</a:t>
            </a:r>
            <a:r>
              <a:rPr lang="ru-RU" altLang="ru-RU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8038" y="5876925"/>
            <a:ext cx="1330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П.п</a:t>
            </a:r>
            <a:r>
              <a:rPr lang="ru-RU" altLang="ru-RU" sz="4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2606" y="469900"/>
            <a:ext cx="82280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0099"/>
                </a:solidFill>
                <a:latin typeface="Arial" panose="020B0604020202020204" pitchFamily="34" charset="0"/>
              </a:rPr>
              <a:t>Окончания имен существительных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0099"/>
                </a:solidFill>
                <a:latin typeface="Arial" panose="020B0604020202020204" pitchFamily="34" charset="0"/>
              </a:rPr>
              <a:t>                  1-го склонения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03800" y="1268413"/>
            <a:ext cx="862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72225" y="1268413"/>
            <a:ext cx="882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-я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003800" y="2276475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-ы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372225" y="2276475"/>
            <a:ext cx="906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-и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003800" y="3141663"/>
            <a:ext cx="862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-е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003800" y="4005263"/>
            <a:ext cx="862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-у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443663" y="4005263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-ю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59338" y="5013325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FF0000"/>
                </a:solidFill>
                <a:latin typeface="Arial" panose="020B0604020202020204" pitchFamily="34" charset="0"/>
              </a:rPr>
              <a:t>-ой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443663" y="5013325"/>
            <a:ext cx="13303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FF0000"/>
                </a:solidFill>
                <a:latin typeface="Arial" panose="020B0604020202020204" pitchFamily="34" charset="0"/>
              </a:rPr>
              <a:t>-ей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076825" y="5851525"/>
            <a:ext cx="862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FF0000"/>
                </a:solidFill>
                <a:latin typeface="Arial" panose="020B0604020202020204" pitchFamily="34" charset="0"/>
              </a:rPr>
              <a:t>-е</a:t>
            </a:r>
          </a:p>
        </p:txBody>
      </p:sp>
      <p:pic>
        <p:nvPicPr>
          <p:cNvPr id="10259" name="Picture 19" descr="i?id=98463916&amp;tov=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21971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2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ronom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888"/>
            <a:ext cx="4643438" cy="66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9" descr="pronom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2888"/>
            <a:ext cx="4643437" cy="66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99" name="Group 63"/>
          <p:cNvGraphicFramePr>
            <a:graphicFrameLocks noGrp="1"/>
          </p:cNvGraphicFramePr>
          <p:nvPr/>
        </p:nvGraphicFramePr>
        <p:xfrm>
          <a:off x="323850" y="2636838"/>
          <a:ext cx="4560888" cy="3887787"/>
        </p:xfrm>
        <a:graphic>
          <a:graphicData uri="http://schemas.openxmlformats.org/drawingml/2006/table">
            <a:tbl>
              <a:tblPr/>
              <a:tblGrid>
                <a:gridCol w="456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          Знать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окончания имени существительного 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по склонениям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в нужном 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падеже.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755650" y="1773238"/>
            <a:ext cx="271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 i="1">
                <a:solidFill>
                  <a:srgbClr val="000099"/>
                </a:solidFill>
              </a:rPr>
              <a:t>1 способ</a:t>
            </a: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5435600" y="1773238"/>
            <a:ext cx="271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 i="1">
                <a:solidFill>
                  <a:srgbClr val="000099"/>
                </a:solidFill>
              </a:rPr>
              <a:t>2 способ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156325" y="2636838"/>
            <a:ext cx="178435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5200" b="1">
                <a:solidFill>
                  <a:srgbClr val="000099"/>
                </a:solidFill>
              </a:rPr>
              <a:t>?</a:t>
            </a:r>
          </a:p>
        </p:txBody>
      </p:sp>
      <p:graphicFrame>
        <p:nvGraphicFramePr>
          <p:cNvPr id="3999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35693"/>
              </p:ext>
            </p:extLst>
          </p:nvPr>
        </p:nvGraphicFramePr>
        <p:xfrm>
          <a:off x="5364163" y="2636838"/>
          <a:ext cx="3455987" cy="3870904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Проверить окончание с помощью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опорных слов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 каждого склонения.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7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9" grpId="0"/>
      <p:bldP spid="39971" grpId="0"/>
      <p:bldP spid="399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4500563" y="981075"/>
            <a:ext cx="4824412" cy="2663825"/>
            <a:chOff x="3456" y="528"/>
            <a:chExt cx="1488" cy="1344"/>
          </a:xfrm>
        </p:grpSpPr>
        <p:sp>
          <p:nvSpPr>
            <p:cNvPr id="16404" name="Rectangle 101"/>
            <p:cNvSpPr>
              <a:spLocks noChangeArrowheads="1"/>
            </p:cNvSpPr>
            <p:nvPr/>
          </p:nvSpPr>
          <p:spPr bwMode="auto">
            <a:xfrm>
              <a:off x="3648" y="1104"/>
              <a:ext cx="1104" cy="76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Пишу окончание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как у опорного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слова</a:t>
              </a:r>
            </a:p>
          </p:txBody>
        </p:sp>
        <p:sp>
          <p:nvSpPr>
            <p:cNvPr id="16405" name="AutoShape 102"/>
            <p:cNvSpPr>
              <a:spLocks noChangeArrowheads="1"/>
            </p:cNvSpPr>
            <p:nvPr/>
          </p:nvSpPr>
          <p:spPr bwMode="auto">
            <a:xfrm>
              <a:off x="3456" y="528"/>
              <a:ext cx="1488" cy="624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387" name="Text Box 74"/>
          <p:cNvSpPr txBox="1">
            <a:spLocks noChangeArrowheads="1"/>
          </p:cNvSpPr>
          <p:nvPr/>
        </p:nvSpPr>
        <p:spPr bwMode="auto">
          <a:xfrm>
            <a:off x="2715165" y="184318"/>
            <a:ext cx="48158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000099"/>
                </a:solidFill>
              </a:rPr>
              <a:t> </a:t>
            </a:r>
            <a:r>
              <a:rPr lang="ru-RU" altLang="ru-RU" sz="6000" b="1" dirty="0" smtClean="0">
                <a:solidFill>
                  <a:srgbClr val="FF0066"/>
                </a:solidFill>
              </a:rPr>
              <a:t> </a:t>
            </a:r>
            <a:r>
              <a:rPr lang="ru-RU" altLang="ru-RU" sz="6000" b="1" dirty="0">
                <a:solidFill>
                  <a:srgbClr val="FF0066"/>
                </a:solidFill>
              </a:rPr>
              <a:t>«Алгоритм»</a:t>
            </a: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4319588" y="3644900"/>
            <a:ext cx="4824412" cy="2663825"/>
            <a:chOff x="3456" y="528"/>
            <a:chExt cx="1488" cy="1344"/>
          </a:xfrm>
        </p:grpSpPr>
        <p:sp>
          <p:nvSpPr>
            <p:cNvPr id="16402" name="Rectangle 94"/>
            <p:cNvSpPr>
              <a:spLocks noChangeArrowheads="1"/>
            </p:cNvSpPr>
            <p:nvPr/>
          </p:nvSpPr>
          <p:spPr bwMode="auto">
            <a:xfrm>
              <a:off x="3648" y="1104"/>
              <a:ext cx="1104" cy="76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Подбираю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опорное слово</a:t>
              </a:r>
            </a:p>
          </p:txBody>
        </p:sp>
        <p:sp>
          <p:nvSpPr>
            <p:cNvPr id="16403" name="AutoShape 95"/>
            <p:cNvSpPr>
              <a:spLocks noChangeArrowheads="1"/>
            </p:cNvSpPr>
            <p:nvPr/>
          </p:nvSpPr>
          <p:spPr bwMode="auto">
            <a:xfrm>
              <a:off x="3456" y="528"/>
              <a:ext cx="1488" cy="624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179388" y="1052513"/>
            <a:ext cx="4824412" cy="2674937"/>
            <a:chOff x="5103" y="1661"/>
            <a:chExt cx="3039" cy="1685"/>
          </a:xfrm>
        </p:grpSpPr>
        <p:sp>
          <p:nvSpPr>
            <p:cNvPr id="16400" name="Rectangle 82"/>
            <p:cNvSpPr>
              <a:spLocks noChangeArrowheads="1"/>
            </p:cNvSpPr>
            <p:nvPr/>
          </p:nvSpPr>
          <p:spPr bwMode="auto">
            <a:xfrm>
              <a:off x="5511" y="2387"/>
              <a:ext cx="2255" cy="959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Определяю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склонение</a:t>
              </a:r>
            </a:p>
          </p:txBody>
        </p:sp>
        <p:sp>
          <p:nvSpPr>
            <p:cNvPr id="16401" name="AutoShape 83"/>
            <p:cNvSpPr>
              <a:spLocks noChangeArrowheads="1"/>
            </p:cNvSpPr>
            <p:nvPr/>
          </p:nvSpPr>
          <p:spPr bwMode="auto">
            <a:xfrm>
              <a:off x="5103" y="1661"/>
              <a:ext cx="3039" cy="779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0" y="3933825"/>
            <a:ext cx="4824413" cy="2663825"/>
            <a:chOff x="3456" y="528"/>
            <a:chExt cx="1488" cy="1344"/>
          </a:xfrm>
        </p:grpSpPr>
        <p:sp>
          <p:nvSpPr>
            <p:cNvPr id="16398" name="Rectangle 97"/>
            <p:cNvSpPr>
              <a:spLocks noChangeArrowheads="1"/>
            </p:cNvSpPr>
            <p:nvPr/>
          </p:nvSpPr>
          <p:spPr bwMode="auto">
            <a:xfrm>
              <a:off x="3648" y="1104"/>
              <a:ext cx="1104" cy="76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Ставлю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 существительное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3600" b="1">
                  <a:solidFill>
                    <a:schemeClr val="bg1"/>
                  </a:solidFill>
                </a:rPr>
                <a:t> в н.ф.</a:t>
              </a:r>
            </a:p>
          </p:txBody>
        </p:sp>
        <p:sp>
          <p:nvSpPr>
            <p:cNvPr id="16399" name="AutoShape 98"/>
            <p:cNvSpPr>
              <a:spLocks noChangeArrowheads="1"/>
            </p:cNvSpPr>
            <p:nvPr/>
          </p:nvSpPr>
          <p:spPr bwMode="auto">
            <a:xfrm>
              <a:off x="3456" y="528"/>
              <a:ext cx="1488" cy="624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8545" name="Picture 113" descr="i?id=10335062&amp;tov=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19462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582" name="Group 150"/>
          <p:cNvGraphicFramePr>
            <a:graphicFrameLocks noGrp="1"/>
          </p:cNvGraphicFramePr>
          <p:nvPr/>
        </p:nvGraphicFramePr>
        <p:xfrm>
          <a:off x="2411413" y="620713"/>
          <a:ext cx="792162" cy="6089888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35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8382E-6 L 0.24409 -0.6240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31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12139E-6 L 0.22048 -0.005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4046E-6 L -0.2283 -0.183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-9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12047 L -0.26372 0.456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315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ИНТЕРЕСНО: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18</cp:revision>
  <dcterms:modified xsi:type="dcterms:W3CDTF">2016-02-24T04:40:30Z</dcterms:modified>
</cp:coreProperties>
</file>