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91" r:id="rId2"/>
  </p:sldMasterIdLst>
  <p:notesMasterIdLst>
    <p:notesMasterId r:id="rId12"/>
  </p:notesMasterIdLst>
  <p:sldIdLst>
    <p:sldId id="256" r:id="rId3"/>
    <p:sldId id="258" r:id="rId4"/>
    <p:sldId id="260" r:id="rId5"/>
    <p:sldId id="262" r:id="rId6"/>
    <p:sldId id="265" r:id="rId7"/>
    <p:sldId id="271" r:id="rId8"/>
    <p:sldId id="272" r:id="rId9"/>
    <p:sldId id="264" r:id="rId10"/>
    <p:sldId id="26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CCFF"/>
    <a:srgbClr val="008080"/>
    <a:srgbClr val="009999"/>
    <a:srgbClr val="FF0000"/>
    <a:srgbClr val="CC3399"/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F0C5542-ABE6-460F-8BE8-6ECFB0AB1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24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A737EC-E61B-46C7-8438-3D8353E3839C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5288F4-170E-4B68-BF54-630D2F8CE079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171DC9-CE4D-43BA-BFC8-BE59E25ED128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970CE8-731E-48B7-B187-E3DFB8F8B82D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608E6C-7026-46BB-ACCB-ED60E1043BC5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D2647B8-548C-4CE5-A32A-55DDF6ABE2FA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4C2513-E12D-47C9-9E06-16F19ACD214F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42135F-2563-4615-9C3C-8BEA20EBD9EE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DE618-9D6E-4D6E-A579-F7FED6862F0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E5476-4EDE-43DD-97DA-8EFEEE6A80A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6EF49-7F77-4633-9ABE-683DD206D17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D2208-C788-4EEC-B5D7-E04186D8916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http://scool.sky-best.com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3DCE5-D7CE-4385-85A2-E6B11E550B4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361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546C4-7DA5-4940-9DB8-BD5C4DFFD6E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http://scool.sky-best.com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BAB82-EDE9-43A2-853F-111634ACE7A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985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F6D9C-5881-4CBF-B6DE-78CD6CBBD05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http://scool.sky-best.com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CB690-2D48-46EE-8441-993AB39B790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166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84996-88AB-4876-99AE-B814E435A37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http://scool.sky-best.com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306C2-6877-40F8-B337-C16320106A5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589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991F6-FCCA-4081-B3A3-CA25674B328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http://scool.sky-best.com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CBE88-EAD8-42FC-AABD-A2F639323C9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648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680A9-B4FA-4270-B186-58C0B7EB5BE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http://scool.sky-best.com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3A143-E3DF-44AA-9382-4E900DF4860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45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01389-58CB-41CB-B4F8-A9FDA466DB0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http://scool.sky-best.com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93884-5D25-4F65-94AB-CC5BAC3A5C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439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3CD9E-083C-4026-BFC2-514FAA61503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http://scool.sky-best.com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0EED1-D0C4-4359-A260-5EDD99B3DE4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05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8D8A4-FC7D-46A9-8C3C-25637463F2C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8218F-517F-4653-B741-52F547A6D71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http://scool.sky-best.com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2C044-0DE6-4C21-9FE0-8867B809B44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8288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1B525-E95F-4C57-B9E8-7EBD240B9F9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http://scool.sky-best.com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3E660-B8BD-4C25-A941-BB10C5529EF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8899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31CF6-EC4A-4486-8BA1-A026E24F41B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http://scool.sky-best.com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BD8C0-8F0E-43E3-A14F-FE70FD0B9B1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031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D0A95-13C1-4A75-A586-E51AC5FC561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E9DD5-D59E-4FA7-B741-40D421C8806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4111-1528-47C8-ACED-F4BA90595BB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3A078-D8A4-4B70-95E7-AF3502C5CEE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D53AB-65D6-4B3C-97E0-A372640ACA3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6D103-20E3-4EA9-A3B9-6FD02CE43AC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2474-DFEE-420F-97AC-B68E41A274E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>
            <a:alpha val="4784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A6DC0AF5-3287-47B0-98DF-4051937571A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grpSp>
        <p:nvGrpSpPr>
          <p:cNvPr id="820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741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1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1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8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2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2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2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8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2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2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2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2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2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2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2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3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3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8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3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3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3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3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3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3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3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3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4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8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4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8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4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4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4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4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4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4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8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12BF9C-50D2-47A5-A145-C9CA73DC7CE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http://scool.sky-best.com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C94CB0-5390-431D-9643-778DB10C16F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28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13.jpeg"/><Relationship Id="rId9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22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1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2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Арифметический квадратный корень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429000"/>
            <a:ext cx="6773862" cy="2362200"/>
          </a:xfrm>
        </p:spPr>
        <p:txBody>
          <a:bodyPr/>
          <a:lstStyle/>
          <a:p>
            <a:pPr algn="ctr" eaLnBrk="1" hangingPunct="1"/>
            <a:r>
              <a:rPr lang="ru-RU" sz="4000" b="1" i="1" smtClean="0">
                <a:solidFill>
                  <a:srgbClr val="008080"/>
                </a:solidFill>
                <a:latin typeface="Times New Roman" pitchFamily="18" charset="0"/>
              </a:rPr>
              <a:t>Понятие квадратного корня из неотрицательного числа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3850" y="188913"/>
            <a:ext cx="3657600" cy="6400800"/>
            <a:chOff x="192" y="144"/>
            <a:chExt cx="2304" cy="4032"/>
          </a:xfrm>
        </p:grpSpPr>
        <p:sp>
          <p:nvSpPr>
            <p:cNvPr id="11294" name="Line 3"/>
            <p:cNvSpPr>
              <a:spLocks noChangeShapeType="1"/>
            </p:cNvSpPr>
            <p:nvPr/>
          </p:nvSpPr>
          <p:spPr bwMode="auto">
            <a:xfrm>
              <a:off x="192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5" name="Line 4"/>
            <p:cNvSpPr>
              <a:spLocks noChangeShapeType="1"/>
            </p:cNvSpPr>
            <p:nvPr/>
          </p:nvSpPr>
          <p:spPr bwMode="auto">
            <a:xfrm>
              <a:off x="448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6" name="Line 5"/>
            <p:cNvSpPr>
              <a:spLocks noChangeShapeType="1"/>
            </p:cNvSpPr>
            <p:nvPr/>
          </p:nvSpPr>
          <p:spPr bwMode="auto">
            <a:xfrm>
              <a:off x="704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7" name="Line 6"/>
            <p:cNvSpPr>
              <a:spLocks noChangeShapeType="1"/>
            </p:cNvSpPr>
            <p:nvPr/>
          </p:nvSpPr>
          <p:spPr bwMode="auto">
            <a:xfrm>
              <a:off x="960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8" name="Line 7"/>
            <p:cNvSpPr>
              <a:spLocks noChangeShapeType="1"/>
            </p:cNvSpPr>
            <p:nvPr/>
          </p:nvSpPr>
          <p:spPr bwMode="auto">
            <a:xfrm>
              <a:off x="1216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9" name="Line 8"/>
            <p:cNvSpPr>
              <a:spLocks noChangeShapeType="1"/>
            </p:cNvSpPr>
            <p:nvPr/>
          </p:nvSpPr>
          <p:spPr bwMode="auto">
            <a:xfrm>
              <a:off x="1472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0" name="Line 9"/>
            <p:cNvSpPr>
              <a:spLocks noChangeShapeType="1"/>
            </p:cNvSpPr>
            <p:nvPr/>
          </p:nvSpPr>
          <p:spPr bwMode="auto">
            <a:xfrm>
              <a:off x="1728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1" name="Line 10"/>
            <p:cNvSpPr>
              <a:spLocks noChangeShapeType="1"/>
            </p:cNvSpPr>
            <p:nvPr/>
          </p:nvSpPr>
          <p:spPr bwMode="auto">
            <a:xfrm>
              <a:off x="1984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2" name="Line 11"/>
            <p:cNvSpPr>
              <a:spLocks noChangeShapeType="1"/>
            </p:cNvSpPr>
            <p:nvPr/>
          </p:nvSpPr>
          <p:spPr bwMode="auto">
            <a:xfrm>
              <a:off x="2240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3" name="Line 12"/>
            <p:cNvSpPr>
              <a:spLocks noChangeShapeType="1"/>
            </p:cNvSpPr>
            <p:nvPr/>
          </p:nvSpPr>
          <p:spPr bwMode="auto">
            <a:xfrm>
              <a:off x="2496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304" name="Group 13"/>
            <p:cNvGrpSpPr>
              <a:grpSpLocks/>
            </p:cNvGrpSpPr>
            <p:nvPr/>
          </p:nvGrpSpPr>
          <p:grpSpPr bwMode="auto">
            <a:xfrm>
              <a:off x="192" y="144"/>
              <a:ext cx="2304" cy="4032"/>
              <a:chOff x="192" y="144"/>
              <a:chExt cx="5376" cy="4032"/>
            </a:xfrm>
          </p:grpSpPr>
          <p:sp>
            <p:nvSpPr>
              <p:cNvPr id="11305" name="Line 14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6" name="Line 15"/>
              <p:cNvSpPr>
                <a:spLocks noChangeShapeType="1"/>
              </p:cNvSpPr>
              <p:nvPr/>
            </p:nvSpPr>
            <p:spPr bwMode="auto">
              <a:xfrm>
                <a:off x="192" y="417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7" name="Line 16"/>
              <p:cNvSpPr>
                <a:spLocks noChangeShapeType="1"/>
              </p:cNvSpPr>
              <p:nvPr/>
            </p:nvSpPr>
            <p:spPr bwMode="auto">
              <a:xfrm>
                <a:off x="192" y="38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8" name="Line 17"/>
              <p:cNvSpPr>
                <a:spLocks noChangeShapeType="1"/>
              </p:cNvSpPr>
              <p:nvPr/>
            </p:nvSpPr>
            <p:spPr bwMode="auto">
              <a:xfrm>
                <a:off x="192" y="618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9" name="Line 18"/>
              <p:cNvSpPr>
                <a:spLocks noChangeShapeType="1"/>
              </p:cNvSpPr>
              <p:nvPr/>
            </p:nvSpPr>
            <p:spPr bwMode="auto">
              <a:xfrm>
                <a:off x="192" y="85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0" name="Line 19"/>
              <p:cNvSpPr>
                <a:spLocks noChangeShapeType="1"/>
              </p:cNvSpPr>
              <p:nvPr/>
            </p:nvSpPr>
            <p:spPr bwMode="auto">
              <a:xfrm>
                <a:off x="192" y="109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1" name="Line 20"/>
              <p:cNvSpPr>
                <a:spLocks noChangeShapeType="1"/>
              </p:cNvSpPr>
              <p:nvPr/>
            </p:nvSpPr>
            <p:spPr bwMode="auto">
              <a:xfrm>
                <a:off x="192" y="133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2" name="Line 21"/>
              <p:cNvSpPr>
                <a:spLocks noChangeShapeType="1"/>
              </p:cNvSpPr>
              <p:nvPr/>
            </p:nvSpPr>
            <p:spPr bwMode="auto">
              <a:xfrm>
                <a:off x="192" y="156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3" name="Line 22"/>
              <p:cNvSpPr>
                <a:spLocks noChangeShapeType="1"/>
              </p:cNvSpPr>
              <p:nvPr/>
            </p:nvSpPr>
            <p:spPr bwMode="auto">
              <a:xfrm>
                <a:off x="192" y="180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4" name="Line 23"/>
              <p:cNvSpPr>
                <a:spLocks noChangeShapeType="1"/>
              </p:cNvSpPr>
              <p:nvPr/>
            </p:nvSpPr>
            <p:spPr bwMode="auto">
              <a:xfrm>
                <a:off x="192" y="204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5" name="Line 24"/>
              <p:cNvSpPr>
                <a:spLocks noChangeShapeType="1"/>
              </p:cNvSpPr>
              <p:nvPr/>
            </p:nvSpPr>
            <p:spPr bwMode="auto">
              <a:xfrm>
                <a:off x="192" y="227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6" name="Line 25"/>
              <p:cNvSpPr>
                <a:spLocks noChangeShapeType="1"/>
              </p:cNvSpPr>
              <p:nvPr/>
            </p:nvSpPr>
            <p:spPr bwMode="auto">
              <a:xfrm>
                <a:off x="192" y="251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7" name="Line 26"/>
              <p:cNvSpPr>
                <a:spLocks noChangeShapeType="1"/>
              </p:cNvSpPr>
              <p:nvPr/>
            </p:nvSpPr>
            <p:spPr bwMode="auto">
              <a:xfrm>
                <a:off x="192" y="275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8" name="Line 27"/>
              <p:cNvSpPr>
                <a:spLocks noChangeShapeType="1"/>
              </p:cNvSpPr>
              <p:nvPr/>
            </p:nvSpPr>
            <p:spPr bwMode="auto">
              <a:xfrm>
                <a:off x="192" y="299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9" name="Line 28"/>
              <p:cNvSpPr>
                <a:spLocks noChangeShapeType="1"/>
              </p:cNvSpPr>
              <p:nvPr/>
            </p:nvSpPr>
            <p:spPr bwMode="auto">
              <a:xfrm>
                <a:off x="192" y="322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0" name="Line 29"/>
              <p:cNvSpPr>
                <a:spLocks noChangeShapeType="1"/>
              </p:cNvSpPr>
              <p:nvPr/>
            </p:nvSpPr>
            <p:spPr bwMode="auto">
              <a:xfrm>
                <a:off x="192" y="346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1" name="Line 30"/>
              <p:cNvSpPr>
                <a:spLocks noChangeShapeType="1"/>
              </p:cNvSpPr>
              <p:nvPr/>
            </p:nvSpPr>
            <p:spPr bwMode="auto">
              <a:xfrm>
                <a:off x="192" y="3702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2" name="Line 31"/>
              <p:cNvSpPr>
                <a:spLocks noChangeShapeType="1"/>
              </p:cNvSpPr>
              <p:nvPr/>
            </p:nvSpPr>
            <p:spPr bwMode="auto">
              <a:xfrm>
                <a:off x="192" y="393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267" name="Line 33"/>
          <p:cNvSpPr>
            <a:spLocks noChangeShapeType="1"/>
          </p:cNvSpPr>
          <p:nvPr/>
        </p:nvSpPr>
        <p:spPr bwMode="auto">
          <a:xfrm>
            <a:off x="152400" y="3200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26" name="Freeform 34"/>
          <p:cNvSpPr>
            <a:spLocks/>
          </p:cNvSpPr>
          <p:nvPr/>
        </p:nvSpPr>
        <p:spPr bwMode="auto">
          <a:xfrm>
            <a:off x="0" y="3933825"/>
            <a:ext cx="4114800" cy="1588"/>
          </a:xfrm>
          <a:custGeom>
            <a:avLst/>
            <a:gdLst>
              <a:gd name="T0" fmla="*/ 0 w 2592"/>
              <a:gd name="T1" fmla="*/ 0 h 1"/>
              <a:gd name="T2" fmla="*/ 4114800 w 2592"/>
              <a:gd name="T3" fmla="*/ 0 h 1"/>
              <a:gd name="T4" fmla="*/ 0 60000 65536"/>
              <a:gd name="T5" fmla="*/ 0 60000 65536"/>
              <a:gd name="T6" fmla="*/ 0 w 2592"/>
              <a:gd name="T7" fmla="*/ 0 h 1"/>
              <a:gd name="T8" fmla="*/ 2592 w 259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92" h="1">
                <a:moveTo>
                  <a:pt x="0" y="0"/>
                </a:moveTo>
                <a:lnTo>
                  <a:pt x="2592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8227" name="Freeform 35"/>
          <p:cNvSpPr>
            <a:spLocks/>
          </p:cNvSpPr>
          <p:nvPr/>
        </p:nvSpPr>
        <p:spPr bwMode="auto">
          <a:xfrm>
            <a:off x="1930400" y="101600"/>
            <a:ext cx="25400" cy="6591300"/>
          </a:xfrm>
          <a:custGeom>
            <a:avLst/>
            <a:gdLst>
              <a:gd name="T0" fmla="*/ 25400 w 16"/>
              <a:gd name="T1" fmla="*/ 6591300 h 4152"/>
              <a:gd name="T2" fmla="*/ 0 w 16"/>
              <a:gd name="T3" fmla="*/ 0 h 4152"/>
              <a:gd name="T4" fmla="*/ 0 60000 65536"/>
              <a:gd name="T5" fmla="*/ 0 60000 65536"/>
              <a:gd name="T6" fmla="*/ 0 w 16"/>
              <a:gd name="T7" fmla="*/ 0 h 4152"/>
              <a:gd name="T8" fmla="*/ 16 w 16"/>
              <a:gd name="T9" fmla="*/ 4152 h 41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4152">
                <a:moveTo>
                  <a:pt x="16" y="4152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755650" y="620713"/>
            <a:ext cx="2425700" cy="3346450"/>
            <a:chOff x="3272" y="144"/>
            <a:chExt cx="1528" cy="2153"/>
          </a:xfrm>
        </p:grpSpPr>
        <p:sp>
          <p:nvSpPr>
            <p:cNvPr id="11292" name="Freeform 37"/>
            <p:cNvSpPr>
              <a:spLocks/>
            </p:cNvSpPr>
            <p:nvPr/>
          </p:nvSpPr>
          <p:spPr bwMode="auto">
            <a:xfrm>
              <a:off x="3272" y="144"/>
              <a:ext cx="1528" cy="2129"/>
            </a:xfrm>
            <a:custGeom>
              <a:avLst/>
              <a:gdLst>
                <a:gd name="T0" fmla="*/ 0 w 1528"/>
                <a:gd name="T1" fmla="*/ 0 h 2129"/>
                <a:gd name="T2" fmla="*/ 248 w 1528"/>
                <a:gd name="T3" fmla="*/ 1184 h 2129"/>
                <a:gd name="T4" fmla="*/ 505 w 1528"/>
                <a:gd name="T5" fmla="*/ 1898 h 2129"/>
                <a:gd name="T6" fmla="*/ 757 w 1528"/>
                <a:gd name="T7" fmla="*/ 2129 h 2129"/>
                <a:gd name="T8" fmla="*/ 1015 w 1528"/>
                <a:gd name="T9" fmla="*/ 1899 h 2129"/>
                <a:gd name="T10" fmla="*/ 1276 w 1528"/>
                <a:gd name="T11" fmla="*/ 1185 h 2129"/>
                <a:gd name="T12" fmla="*/ 1528 w 1528"/>
                <a:gd name="T13" fmla="*/ 0 h 21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28"/>
                <a:gd name="T22" fmla="*/ 0 h 2129"/>
                <a:gd name="T23" fmla="*/ 1528 w 1528"/>
                <a:gd name="T24" fmla="*/ 2129 h 21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28" h="2129">
                  <a:moveTo>
                    <a:pt x="0" y="0"/>
                  </a:moveTo>
                  <a:cubicBezTo>
                    <a:pt x="41" y="197"/>
                    <a:pt x="164" y="868"/>
                    <a:pt x="248" y="1184"/>
                  </a:cubicBezTo>
                  <a:cubicBezTo>
                    <a:pt x="332" y="1500"/>
                    <a:pt x="420" y="1740"/>
                    <a:pt x="505" y="1898"/>
                  </a:cubicBezTo>
                  <a:cubicBezTo>
                    <a:pt x="590" y="2056"/>
                    <a:pt x="672" y="2129"/>
                    <a:pt x="757" y="2129"/>
                  </a:cubicBezTo>
                  <a:cubicBezTo>
                    <a:pt x="842" y="2129"/>
                    <a:pt x="928" y="2056"/>
                    <a:pt x="1015" y="1899"/>
                  </a:cubicBezTo>
                  <a:cubicBezTo>
                    <a:pt x="1102" y="1742"/>
                    <a:pt x="1191" y="1501"/>
                    <a:pt x="1276" y="1185"/>
                  </a:cubicBezTo>
                  <a:cubicBezTo>
                    <a:pt x="1361" y="869"/>
                    <a:pt x="1476" y="247"/>
                    <a:pt x="1528" y="0"/>
                  </a:cubicBezTo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3" name="Oval 38"/>
            <p:cNvSpPr>
              <a:spLocks noChangeArrowheads="1"/>
            </p:cNvSpPr>
            <p:nvPr/>
          </p:nvSpPr>
          <p:spPr bwMode="auto">
            <a:xfrm>
              <a:off x="4009" y="2242"/>
              <a:ext cx="57" cy="55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1619250" y="33575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1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1619250" y="386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0</a:t>
            </a: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3203575" y="549275"/>
            <a:ext cx="208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latin typeface="Times New Roman" pitchFamily="18" charset="0"/>
              </a:rPr>
              <a:t>у = х</a:t>
            </a:r>
            <a:r>
              <a:rPr lang="ru-RU" sz="3600" b="1" i="1" baseline="30000">
                <a:latin typeface="Times New Roman" pitchFamily="18" charset="0"/>
              </a:rPr>
              <a:t>2 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8234" name="Line 42"/>
          <p:cNvSpPr>
            <a:spLocks noChangeShapeType="1"/>
          </p:cNvSpPr>
          <p:nvPr/>
        </p:nvSpPr>
        <p:spPr bwMode="auto">
          <a:xfrm>
            <a:off x="1116013" y="2420938"/>
            <a:ext cx="0" cy="151288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>
            <a:off x="2771775" y="2420938"/>
            <a:ext cx="0" cy="151288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2195513" y="39338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1</a:t>
            </a:r>
          </a:p>
        </p:txBody>
      </p:sp>
      <p:sp>
        <p:nvSpPr>
          <p:cNvPr id="8240" name="Text Box 48"/>
          <p:cNvSpPr txBox="1">
            <a:spLocks noChangeArrowheads="1"/>
          </p:cNvSpPr>
          <p:nvPr/>
        </p:nvSpPr>
        <p:spPr bwMode="auto">
          <a:xfrm>
            <a:off x="2627313" y="39338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339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8242" name="Text Box 50"/>
          <p:cNvSpPr txBox="1">
            <a:spLocks noChangeArrowheads="1"/>
          </p:cNvSpPr>
          <p:nvPr/>
        </p:nvSpPr>
        <p:spPr bwMode="auto">
          <a:xfrm>
            <a:off x="900113" y="393382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3399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8244" name="Text Box 52"/>
          <p:cNvSpPr txBox="1">
            <a:spLocks noChangeArrowheads="1"/>
          </p:cNvSpPr>
          <p:nvPr/>
        </p:nvSpPr>
        <p:spPr bwMode="auto">
          <a:xfrm>
            <a:off x="3635375" y="3429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х</a:t>
            </a:r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2032000" y="-635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у</a:t>
            </a:r>
          </a:p>
        </p:txBody>
      </p:sp>
      <p:sp>
        <p:nvSpPr>
          <p:cNvPr id="8246" name="Oval 54"/>
          <p:cNvSpPr>
            <a:spLocks noChangeArrowheads="1"/>
          </p:cNvSpPr>
          <p:nvPr/>
        </p:nvSpPr>
        <p:spPr bwMode="auto">
          <a:xfrm>
            <a:off x="2771775" y="2420938"/>
            <a:ext cx="85725" cy="101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47" name="Oval 55"/>
          <p:cNvSpPr>
            <a:spLocks noChangeArrowheads="1"/>
          </p:cNvSpPr>
          <p:nvPr/>
        </p:nvSpPr>
        <p:spPr bwMode="auto">
          <a:xfrm>
            <a:off x="1116013" y="2420938"/>
            <a:ext cx="85725" cy="101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48" name="Line 56"/>
          <p:cNvSpPr>
            <a:spLocks noChangeShapeType="1"/>
          </p:cNvSpPr>
          <p:nvPr/>
        </p:nvSpPr>
        <p:spPr bwMode="auto">
          <a:xfrm>
            <a:off x="323850" y="2420938"/>
            <a:ext cx="3600450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49" name="Text Box 57"/>
          <p:cNvSpPr txBox="1">
            <a:spLocks noChangeArrowheads="1"/>
          </p:cNvSpPr>
          <p:nvPr/>
        </p:nvSpPr>
        <p:spPr bwMode="auto">
          <a:xfrm>
            <a:off x="3203575" y="1700213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Times New Roman" pitchFamily="18" charset="0"/>
              </a:rPr>
              <a:t>у = 4</a:t>
            </a:r>
          </a:p>
        </p:txBody>
      </p:sp>
      <p:sp>
        <p:nvSpPr>
          <p:cNvPr id="8250" name="Text Box 58"/>
          <p:cNvSpPr txBox="1">
            <a:spLocks noChangeArrowheads="1"/>
          </p:cNvSpPr>
          <p:nvPr/>
        </p:nvSpPr>
        <p:spPr bwMode="auto">
          <a:xfrm>
            <a:off x="4643438" y="1484313"/>
            <a:ext cx="40814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/>
              <a:t>Решить уравнение </a:t>
            </a:r>
          </a:p>
          <a:p>
            <a:pPr algn="ctr"/>
            <a:r>
              <a:rPr lang="ru-RU" sz="3200" b="1" i="1">
                <a:latin typeface="Times New Roman" pitchFamily="18" charset="0"/>
              </a:rPr>
              <a:t>х</a:t>
            </a:r>
            <a:r>
              <a:rPr lang="ru-RU" sz="3200" b="1" baseline="30000">
                <a:latin typeface="Times New Roman" pitchFamily="18" charset="0"/>
              </a:rPr>
              <a:t>2 </a:t>
            </a:r>
            <a:r>
              <a:rPr lang="ru-RU" sz="3200" b="1">
                <a:latin typeface="Times New Roman" pitchFamily="18" charset="0"/>
              </a:rPr>
              <a:t>= 4</a:t>
            </a:r>
          </a:p>
        </p:txBody>
      </p:sp>
      <p:sp>
        <p:nvSpPr>
          <p:cNvPr id="8251" name="Text Box 59"/>
          <p:cNvSpPr txBox="1">
            <a:spLocks noChangeArrowheads="1"/>
          </p:cNvSpPr>
          <p:nvPr/>
        </p:nvSpPr>
        <p:spPr bwMode="auto">
          <a:xfrm>
            <a:off x="4284663" y="2636838"/>
            <a:ext cx="46799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Построим в одной системе координат</a:t>
            </a:r>
          </a:p>
          <a:p>
            <a:r>
              <a:rPr lang="ru-RU" sz="2400"/>
              <a:t>параболу </a:t>
            </a:r>
            <a:r>
              <a:rPr lang="ru-RU" sz="2400" b="1" i="1">
                <a:latin typeface="Times New Roman" pitchFamily="18" charset="0"/>
              </a:rPr>
              <a:t>у = х</a:t>
            </a:r>
            <a:r>
              <a:rPr lang="ru-RU" sz="2400" b="1" i="1" baseline="30000">
                <a:latin typeface="Times New Roman" pitchFamily="18" charset="0"/>
              </a:rPr>
              <a:t>2</a:t>
            </a:r>
            <a:r>
              <a:rPr lang="ru-RU" sz="2400"/>
              <a:t> и прямую </a:t>
            </a:r>
            <a:r>
              <a:rPr lang="ru-RU" sz="2400" b="1" i="1">
                <a:latin typeface="Times New Roman" pitchFamily="18" charset="0"/>
              </a:rPr>
              <a:t>у = 4</a:t>
            </a:r>
          </a:p>
        </p:txBody>
      </p:sp>
      <p:sp>
        <p:nvSpPr>
          <p:cNvPr id="8252" name="Text Box 60"/>
          <p:cNvSpPr txBox="1">
            <a:spLocks noChangeArrowheads="1"/>
          </p:cNvSpPr>
          <p:nvPr/>
        </p:nvSpPr>
        <p:spPr bwMode="auto">
          <a:xfrm>
            <a:off x="755650" y="198913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8253" name="Text Box 61"/>
          <p:cNvSpPr txBox="1">
            <a:spLocks noChangeArrowheads="1"/>
          </p:cNvSpPr>
          <p:nvPr/>
        </p:nvSpPr>
        <p:spPr bwMode="auto">
          <a:xfrm>
            <a:off x="2843213" y="198913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8254" name="Text Box 62"/>
          <p:cNvSpPr txBox="1">
            <a:spLocks noChangeArrowheads="1"/>
          </p:cNvSpPr>
          <p:nvPr/>
        </p:nvSpPr>
        <p:spPr bwMode="auto">
          <a:xfrm>
            <a:off x="1958975" y="193516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4</a:t>
            </a:r>
          </a:p>
        </p:txBody>
      </p:sp>
      <p:sp>
        <p:nvSpPr>
          <p:cNvPr id="8255" name="Text Box 63"/>
          <p:cNvSpPr txBox="1">
            <a:spLocks noChangeArrowheads="1"/>
          </p:cNvSpPr>
          <p:nvPr/>
        </p:nvSpPr>
        <p:spPr bwMode="auto">
          <a:xfrm>
            <a:off x="4140200" y="4024313"/>
            <a:ext cx="4752975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/>
              <a:t>Абсциссы точек А и В </a:t>
            </a:r>
          </a:p>
          <a:p>
            <a:r>
              <a:rPr lang="ru-RU" sz="2400" i="1"/>
              <a:t>являются  корнями уравнения,</a:t>
            </a:r>
            <a:r>
              <a:rPr lang="ru-RU" sz="2400"/>
              <a:t> </a:t>
            </a:r>
            <a:r>
              <a:rPr lang="ru-RU" sz="2400" i="1"/>
              <a:t>т.е</a:t>
            </a:r>
            <a:r>
              <a:rPr lang="ru-RU" sz="2400"/>
              <a:t>. </a:t>
            </a:r>
            <a:r>
              <a:rPr lang="ru-RU" sz="2800" b="1" i="1">
                <a:solidFill>
                  <a:srgbClr val="CC3399"/>
                </a:solidFill>
                <a:latin typeface="Times New Roman" pitchFamily="18" charset="0"/>
              </a:rPr>
              <a:t>х</a:t>
            </a:r>
            <a:r>
              <a:rPr lang="ru-RU" sz="2800" b="1" i="1" baseline="-25000">
                <a:solidFill>
                  <a:srgbClr val="CC3399"/>
                </a:solidFill>
                <a:latin typeface="Times New Roman" pitchFamily="18" charset="0"/>
              </a:rPr>
              <a:t>1</a:t>
            </a:r>
            <a:r>
              <a:rPr lang="ru-RU" sz="2800" b="1">
                <a:solidFill>
                  <a:srgbClr val="CC3399"/>
                </a:solidFill>
                <a:latin typeface="Times New Roman" pitchFamily="18" charset="0"/>
              </a:rPr>
              <a:t> = – 2, </a:t>
            </a:r>
            <a:r>
              <a:rPr lang="ru-RU" sz="2800" b="1" i="1">
                <a:solidFill>
                  <a:srgbClr val="CC3399"/>
                </a:solidFill>
                <a:latin typeface="Times New Roman" pitchFamily="18" charset="0"/>
              </a:rPr>
              <a:t>х</a:t>
            </a:r>
            <a:r>
              <a:rPr lang="ru-RU" sz="2800" b="1" i="1" baseline="-25000">
                <a:solidFill>
                  <a:srgbClr val="CC3399"/>
                </a:solidFill>
                <a:latin typeface="Times New Roman" pitchFamily="18" charset="0"/>
              </a:rPr>
              <a:t>2</a:t>
            </a:r>
            <a:r>
              <a:rPr lang="ru-RU" sz="2800" b="1" i="1">
                <a:solidFill>
                  <a:srgbClr val="CC3399"/>
                </a:solidFill>
                <a:latin typeface="Times New Roman" pitchFamily="18" charset="0"/>
              </a:rPr>
              <a:t> </a:t>
            </a:r>
            <a:r>
              <a:rPr lang="ru-RU" sz="2800" b="1">
                <a:solidFill>
                  <a:srgbClr val="CC3399"/>
                </a:solidFill>
                <a:latin typeface="Times New Roman" pitchFamily="18" charset="0"/>
              </a:rPr>
              <a:t>= 2</a:t>
            </a:r>
            <a:r>
              <a:rPr lang="ru-RU" sz="2400" b="1"/>
              <a:t> </a:t>
            </a:r>
          </a:p>
        </p:txBody>
      </p:sp>
      <p:sp>
        <p:nvSpPr>
          <p:cNvPr id="8256" name="Text Box 64"/>
          <p:cNvSpPr txBox="1">
            <a:spLocks noChangeArrowheads="1"/>
          </p:cNvSpPr>
          <p:nvPr/>
        </p:nvSpPr>
        <p:spPr bwMode="auto">
          <a:xfrm>
            <a:off x="4551363" y="5751513"/>
            <a:ext cx="210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Ответ: – 2; 2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00"/>
                            </p:stCondLst>
                            <p:childTnLst>
                              <p:par>
                                <p:cTn id="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0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8500"/>
                            </p:stCondLst>
                            <p:childTnLst>
                              <p:par>
                                <p:cTn id="1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240"/>
                            </p:stCondLst>
                            <p:childTnLst>
                              <p:par>
                                <p:cTn id="1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2000" fill="hold"/>
                                        <p:tgtEl>
                                          <p:spTgt spid="8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2000" fill="hold"/>
                                        <p:tgtEl>
                                          <p:spTgt spid="8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6" grpId="0" animBg="1"/>
      <p:bldP spid="8227" grpId="0" animBg="1"/>
      <p:bldP spid="8231" grpId="0"/>
      <p:bldP spid="8232" grpId="0"/>
      <p:bldP spid="8233" grpId="0"/>
      <p:bldP spid="8234" grpId="0" animBg="1"/>
      <p:bldP spid="8235" grpId="0" animBg="1"/>
      <p:bldP spid="8237" grpId="0"/>
      <p:bldP spid="8240" grpId="0"/>
      <p:bldP spid="8242" grpId="0"/>
      <p:bldP spid="8244" grpId="0"/>
      <p:bldP spid="8245" grpId="0"/>
      <p:bldP spid="8246" grpId="0" animBg="1"/>
      <p:bldP spid="8247" grpId="0" animBg="1"/>
      <p:bldP spid="8248" grpId="0" animBg="1"/>
      <p:bldP spid="8249" grpId="0"/>
      <p:bldP spid="8250" grpId="0"/>
      <p:bldP spid="8251" grpId="0"/>
      <p:bldP spid="8252" grpId="0"/>
      <p:bldP spid="8253" grpId="0"/>
      <p:bldP spid="8254" grpId="0"/>
      <p:bldP spid="8255" grpId="0"/>
      <p:bldP spid="82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3850" y="188913"/>
            <a:ext cx="3657600" cy="6400800"/>
            <a:chOff x="192" y="144"/>
            <a:chExt cx="2304" cy="4032"/>
          </a:xfrm>
        </p:grpSpPr>
        <p:sp>
          <p:nvSpPr>
            <p:cNvPr id="12318" name="Line 3"/>
            <p:cNvSpPr>
              <a:spLocks noChangeShapeType="1"/>
            </p:cNvSpPr>
            <p:nvPr/>
          </p:nvSpPr>
          <p:spPr bwMode="auto">
            <a:xfrm>
              <a:off x="192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9" name="Line 4"/>
            <p:cNvSpPr>
              <a:spLocks noChangeShapeType="1"/>
            </p:cNvSpPr>
            <p:nvPr/>
          </p:nvSpPr>
          <p:spPr bwMode="auto">
            <a:xfrm>
              <a:off x="448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0" name="Line 5"/>
            <p:cNvSpPr>
              <a:spLocks noChangeShapeType="1"/>
            </p:cNvSpPr>
            <p:nvPr/>
          </p:nvSpPr>
          <p:spPr bwMode="auto">
            <a:xfrm>
              <a:off x="704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1" name="Line 6"/>
            <p:cNvSpPr>
              <a:spLocks noChangeShapeType="1"/>
            </p:cNvSpPr>
            <p:nvPr/>
          </p:nvSpPr>
          <p:spPr bwMode="auto">
            <a:xfrm>
              <a:off x="960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2" name="Line 7"/>
            <p:cNvSpPr>
              <a:spLocks noChangeShapeType="1"/>
            </p:cNvSpPr>
            <p:nvPr/>
          </p:nvSpPr>
          <p:spPr bwMode="auto">
            <a:xfrm>
              <a:off x="1216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3" name="Line 8"/>
            <p:cNvSpPr>
              <a:spLocks noChangeShapeType="1"/>
            </p:cNvSpPr>
            <p:nvPr/>
          </p:nvSpPr>
          <p:spPr bwMode="auto">
            <a:xfrm>
              <a:off x="1472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4" name="Line 9"/>
            <p:cNvSpPr>
              <a:spLocks noChangeShapeType="1"/>
            </p:cNvSpPr>
            <p:nvPr/>
          </p:nvSpPr>
          <p:spPr bwMode="auto">
            <a:xfrm>
              <a:off x="1728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5" name="Line 10"/>
            <p:cNvSpPr>
              <a:spLocks noChangeShapeType="1"/>
            </p:cNvSpPr>
            <p:nvPr/>
          </p:nvSpPr>
          <p:spPr bwMode="auto">
            <a:xfrm>
              <a:off x="1984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6" name="Line 11"/>
            <p:cNvSpPr>
              <a:spLocks noChangeShapeType="1"/>
            </p:cNvSpPr>
            <p:nvPr/>
          </p:nvSpPr>
          <p:spPr bwMode="auto">
            <a:xfrm>
              <a:off x="2240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7" name="Line 12"/>
            <p:cNvSpPr>
              <a:spLocks noChangeShapeType="1"/>
            </p:cNvSpPr>
            <p:nvPr/>
          </p:nvSpPr>
          <p:spPr bwMode="auto">
            <a:xfrm>
              <a:off x="2496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328" name="Group 13"/>
            <p:cNvGrpSpPr>
              <a:grpSpLocks/>
            </p:cNvGrpSpPr>
            <p:nvPr/>
          </p:nvGrpSpPr>
          <p:grpSpPr bwMode="auto">
            <a:xfrm>
              <a:off x="192" y="144"/>
              <a:ext cx="2304" cy="4032"/>
              <a:chOff x="192" y="144"/>
              <a:chExt cx="5376" cy="4032"/>
            </a:xfrm>
          </p:grpSpPr>
          <p:sp>
            <p:nvSpPr>
              <p:cNvPr id="12329" name="Line 14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30" name="Line 15"/>
              <p:cNvSpPr>
                <a:spLocks noChangeShapeType="1"/>
              </p:cNvSpPr>
              <p:nvPr/>
            </p:nvSpPr>
            <p:spPr bwMode="auto">
              <a:xfrm>
                <a:off x="192" y="417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31" name="Line 16"/>
              <p:cNvSpPr>
                <a:spLocks noChangeShapeType="1"/>
              </p:cNvSpPr>
              <p:nvPr/>
            </p:nvSpPr>
            <p:spPr bwMode="auto">
              <a:xfrm>
                <a:off x="192" y="38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32" name="Line 17"/>
              <p:cNvSpPr>
                <a:spLocks noChangeShapeType="1"/>
              </p:cNvSpPr>
              <p:nvPr/>
            </p:nvSpPr>
            <p:spPr bwMode="auto">
              <a:xfrm>
                <a:off x="192" y="618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33" name="Line 18"/>
              <p:cNvSpPr>
                <a:spLocks noChangeShapeType="1"/>
              </p:cNvSpPr>
              <p:nvPr/>
            </p:nvSpPr>
            <p:spPr bwMode="auto">
              <a:xfrm>
                <a:off x="192" y="85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34" name="Line 19"/>
              <p:cNvSpPr>
                <a:spLocks noChangeShapeType="1"/>
              </p:cNvSpPr>
              <p:nvPr/>
            </p:nvSpPr>
            <p:spPr bwMode="auto">
              <a:xfrm>
                <a:off x="192" y="109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35" name="Line 20"/>
              <p:cNvSpPr>
                <a:spLocks noChangeShapeType="1"/>
              </p:cNvSpPr>
              <p:nvPr/>
            </p:nvSpPr>
            <p:spPr bwMode="auto">
              <a:xfrm>
                <a:off x="192" y="133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36" name="Line 21"/>
              <p:cNvSpPr>
                <a:spLocks noChangeShapeType="1"/>
              </p:cNvSpPr>
              <p:nvPr/>
            </p:nvSpPr>
            <p:spPr bwMode="auto">
              <a:xfrm>
                <a:off x="192" y="156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37" name="Line 22"/>
              <p:cNvSpPr>
                <a:spLocks noChangeShapeType="1"/>
              </p:cNvSpPr>
              <p:nvPr/>
            </p:nvSpPr>
            <p:spPr bwMode="auto">
              <a:xfrm>
                <a:off x="192" y="180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38" name="Line 23"/>
              <p:cNvSpPr>
                <a:spLocks noChangeShapeType="1"/>
              </p:cNvSpPr>
              <p:nvPr/>
            </p:nvSpPr>
            <p:spPr bwMode="auto">
              <a:xfrm>
                <a:off x="192" y="204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39" name="Line 24"/>
              <p:cNvSpPr>
                <a:spLocks noChangeShapeType="1"/>
              </p:cNvSpPr>
              <p:nvPr/>
            </p:nvSpPr>
            <p:spPr bwMode="auto">
              <a:xfrm>
                <a:off x="192" y="227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40" name="Line 25"/>
              <p:cNvSpPr>
                <a:spLocks noChangeShapeType="1"/>
              </p:cNvSpPr>
              <p:nvPr/>
            </p:nvSpPr>
            <p:spPr bwMode="auto">
              <a:xfrm>
                <a:off x="192" y="251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41" name="Line 26"/>
              <p:cNvSpPr>
                <a:spLocks noChangeShapeType="1"/>
              </p:cNvSpPr>
              <p:nvPr/>
            </p:nvSpPr>
            <p:spPr bwMode="auto">
              <a:xfrm>
                <a:off x="192" y="275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42" name="Line 27"/>
              <p:cNvSpPr>
                <a:spLocks noChangeShapeType="1"/>
              </p:cNvSpPr>
              <p:nvPr/>
            </p:nvSpPr>
            <p:spPr bwMode="auto">
              <a:xfrm>
                <a:off x="192" y="299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43" name="Line 28"/>
              <p:cNvSpPr>
                <a:spLocks noChangeShapeType="1"/>
              </p:cNvSpPr>
              <p:nvPr/>
            </p:nvSpPr>
            <p:spPr bwMode="auto">
              <a:xfrm>
                <a:off x="192" y="322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44" name="Line 29"/>
              <p:cNvSpPr>
                <a:spLocks noChangeShapeType="1"/>
              </p:cNvSpPr>
              <p:nvPr/>
            </p:nvSpPr>
            <p:spPr bwMode="auto">
              <a:xfrm>
                <a:off x="192" y="346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45" name="Line 30"/>
              <p:cNvSpPr>
                <a:spLocks noChangeShapeType="1"/>
              </p:cNvSpPr>
              <p:nvPr/>
            </p:nvSpPr>
            <p:spPr bwMode="auto">
              <a:xfrm>
                <a:off x="192" y="3702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46" name="Line 31"/>
              <p:cNvSpPr>
                <a:spLocks noChangeShapeType="1"/>
              </p:cNvSpPr>
              <p:nvPr/>
            </p:nvSpPr>
            <p:spPr bwMode="auto">
              <a:xfrm>
                <a:off x="192" y="393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2291" name="Line 33"/>
          <p:cNvSpPr>
            <a:spLocks noChangeShapeType="1"/>
          </p:cNvSpPr>
          <p:nvPr/>
        </p:nvSpPr>
        <p:spPr bwMode="auto">
          <a:xfrm>
            <a:off x="152400" y="3200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38" name="Freeform 34"/>
          <p:cNvSpPr>
            <a:spLocks/>
          </p:cNvSpPr>
          <p:nvPr/>
        </p:nvSpPr>
        <p:spPr bwMode="auto">
          <a:xfrm>
            <a:off x="0" y="3933825"/>
            <a:ext cx="4114800" cy="1588"/>
          </a:xfrm>
          <a:custGeom>
            <a:avLst/>
            <a:gdLst>
              <a:gd name="T0" fmla="*/ 0 w 2592"/>
              <a:gd name="T1" fmla="*/ 0 h 1"/>
              <a:gd name="T2" fmla="*/ 4114800 w 2592"/>
              <a:gd name="T3" fmla="*/ 0 h 1"/>
              <a:gd name="T4" fmla="*/ 0 60000 65536"/>
              <a:gd name="T5" fmla="*/ 0 60000 65536"/>
              <a:gd name="T6" fmla="*/ 0 w 2592"/>
              <a:gd name="T7" fmla="*/ 0 h 1"/>
              <a:gd name="T8" fmla="*/ 2592 w 259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92" h="1">
                <a:moveTo>
                  <a:pt x="0" y="0"/>
                </a:moveTo>
                <a:lnTo>
                  <a:pt x="2592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1539" name="Freeform 35"/>
          <p:cNvSpPr>
            <a:spLocks/>
          </p:cNvSpPr>
          <p:nvPr/>
        </p:nvSpPr>
        <p:spPr bwMode="auto">
          <a:xfrm>
            <a:off x="1930400" y="101600"/>
            <a:ext cx="25400" cy="6591300"/>
          </a:xfrm>
          <a:custGeom>
            <a:avLst/>
            <a:gdLst>
              <a:gd name="T0" fmla="*/ 25400 w 16"/>
              <a:gd name="T1" fmla="*/ 6591300 h 4152"/>
              <a:gd name="T2" fmla="*/ 0 w 16"/>
              <a:gd name="T3" fmla="*/ 0 h 4152"/>
              <a:gd name="T4" fmla="*/ 0 60000 65536"/>
              <a:gd name="T5" fmla="*/ 0 60000 65536"/>
              <a:gd name="T6" fmla="*/ 0 w 16"/>
              <a:gd name="T7" fmla="*/ 0 h 4152"/>
              <a:gd name="T8" fmla="*/ 16 w 16"/>
              <a:gd name="T9" fmla="*/ 4152 h 41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4152">
                <a:moveTo>
                  <a:pt x="16" y="4152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1619250" y="33575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1</a:t>
            </a:r>
          </a:p>
        </p:txBody>
      </p:sp>
      <p:sp>
        <p:nvSpPr>
          <p:cNvPr id="21544" name="Text Box 40"/>
          <p:cNvSpPr txBox="1">
            <a:spLocks noChangeArrowheads="1"/>
          </p:cNvSpPr>
          <p:nvPr/>
        </p:nvSpPr>
        <p:spPr bwMode="auto">
          <a:xfrm>
            <a:off x="1619250" y="386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0</a:t>
            </a:r>
          </a:p>
        </p:txBody>
      </p:sp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3203575" y="549275"/>
            <a:ext cx="208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latin typeface="Times New Roman" pitchFamily="18" charset="0"/>
              </a:rPr>
              <a:t>у = х</a:t>
            </a:r>
            <a:r>
              <a:rPr lang="ru-RU" sz="3600" b="1" i="1" baseline="30000">
                <a:latin typeface="Times New Roman" pitchFamily="18" charset="0"/>
              </a:rPr>
              <a:t>2 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>
            <a:off x="755650" y="549275"/>
            <a:ext cx="0" cy="33845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>
            <a:off x="3132138" y="549275"/>
            <a:ext cx="0" cy="33845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8" name="Text Box 44"/>
          <p:cNvSpPr txBox="1">
            <a:spLocks noChangeArrowheads="1"/>
          </p:cNvSpPr>
          <p:nvPr/>
        </p:nvSpPr>
        <p:spPr bwMode="auto">
          <a:xfrm>
            <a:off x="2195513" y="39338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1</a:t>
            </a:r>
          </a:p>
        </p:txBody>
      </p:sp>
      <p:sp>
        <p:nvSpPr>
          <p:cNvPr id="21549" name="Text Box 45"/>
          <p:cNvSpPr txBox="1">
            <a:spLocks noChangeArrowheads="1"/>
          </p:cNvSpPr>
          <p:nvPr/>
        </p:nvSpPr>
        <p:spPr bwMode="auto">
          <a:xfrm>
            <a:off x="2987675" y="39338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339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539750" y="393382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3399"/>
                </a:solidFill>
                <a:latin typeface="Times New Roman" pitchFamily="18" charset="0"/>
              </a:rPr>
              <a:t>-3</a:t>
            </a:r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3635375" y="3429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х</a:t>
            </a:r>
          </a:p>
        </p:txBody>
      </p:sp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2032000" y="-635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у</a:t>
            </a:r>
          </a:p>
        </p:txBody>
      </p:sp>
      <p:sp>
        <p:nvSpPr>
          <p:cNvPr id="21553" name="Oval 49"/>
          <p:cNvSpPr>
            <a:spLocks noChangeArrowheads="1"/>
          </p:cNvSpPr>
          <p:nvPr/>
        </p:nvSpPr>
        <p:spPr bwMode="auto">
          <a:xfrm>
            <a:off x="3132138" y="476250"/>
            <a:ext cx="85725" cy="101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54" name="Oval 50"/>
          <p:cNvSpPr>
            <a:spLocks noChangeArrowheads="1"/>
          </p:cNvSpPr>
          <p:nvPr/>
        </p:nvSpPr>
        <p:spPr bwMode="auto">
          <a:xfrm>
            <a:off x="755650" y="476250"/>
            <a:ext cx="85725" cy="101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55" name="Line 51"/>
          <p:cNvSpPr>
            <a:spLocks noChangeShapeType="1"/>
          </p:cNvSpPr>
          <p:nvPr/>
        </p:nvSpPr>
        <p:spPr bwMode="auto">
          <a:xfrm>
            <a:off x="250825" y="549275"/>
            <a:ext cx="3600450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6" name="Text Box 52"/>
          <p:cNvSpPr txBox="1">
            <a:spLocks noChangeArrowheads="1"/>
          </p:cNvSpPr>
          <p:nvPr/>
        </p:nvSpPr>
        <p:spPr bwMode="auto">
          <a:xfrm>
            <a:off x="3276600" y="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Times New Roman" pitchFamily="18" charset="0"/>
              </a:rPr>
              <a:t>у = 9</a:t>
            </a:r>
          </a:p>
        </p:txBody>
      </p:sp>
      <p:sp>
        <p:nvSpPr>
          <p:cNvPr id="21557" name="Text Box 53"/>
          <p:cNvSpPr txBox="1">
            <a:spLocks noChangeArrowheads="1"/>
          </p:cNvSpPr>
          <p:nvPr/>
        </p:nvSpPr>
        <p:spPr bwMode="auto">
          <a:xfrm>
            <a:off x="4643438" y="1484313"/>
            <a:ext cx="40814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/>
              <a:t>Решить уравнение </a:t>
            </a:r>
          </a:p>
          <a:p>
            <a:pPr algn="ctr"/>
            <a:r>
              <a:rPr lang="ru-RU" sz="3200" b="1" i="1">
                <a:latin typeface="Times New Roman" pitchFamily="18" charset="0"/>
              </a:rPr>
              <a:t>х</a:t>
            </a:r>
            <a:r>
              <a:rPr lang="ru-RU" sz="3200" b="1" baseline="30000">
                <a:latin typeface="Times New Roman" pitchFamily="18" charset="0"/>
              </a:rPr>
              <a:t>2 </a:t>
            </a:r>
            <a:r>
              <a:rPr lang="ru-RU" sz="3200" b="1">
                <a:latin typeface="Times New Roman" pitchFamily="18" charset="0"/>
              </a:rPr>
              <a:t>= 9</a:t>
            </a:r>
          </a:p>
        </p:txBody>
      </p:sp>
      <p:sp>
        <p:nvSpPr>
          <p:cNvPr id="21558" name="Text Box 54"/>
          <p:cNvSpPr txBox="1">
            <a:spLocks noChangeArrowheads="1"/>
          </p:cNvSpPr>
          <p:nvPr/>
        </p:nvSpPr>
        <p:spPr bwMode="auto">
          <a:xfrm>
            <a:off x="4284663" y="2636838"/>
            <a:ext cx="46799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Построим в одной системе координат</a:t>
            </a:r>
          </a:p>
          <a:p>
            <a:r>
              <a:rPr lang="ru-RU" sz="2400"/>
              <a:t>параболу </a:t>
            </a:r>
            <a:r>
              <a:rPr lang="ru-RU" sz="2400" b="1" i="1">
                <a:latin typeface="Times New Roman" pitchFamily="18" charset="0"/>
              </a:rPr>
              <a:t>у = х</a:t>
            </a:r>
            <a:r>
              <a:rPr lang="ru-RU" sz="2400" b="1" i="1" baseline="30000">
                <a:latin typeface="Times New Roman" pitchFamily="18" charset="0"/>
              </a:rPr>
              <a:t>2</a:t>
            </a:r>
            <a:r>
              <a:rPr lang="ru-RU" sz="2400"/>
              <a:t> и прямую </a:t>
            </a:r>
            <a:r>
              <a:rPr lang="ru-RU" sz="2400" b="1" i="1">
                <a:latin typeface="Times New Roman" pitchFamily="18" charset="0"/>
              </a:rPr>
              <a:t>у = 9</a:t>
            </a:r>
          </a:p>
        </p:txBody>
      </p:sp>
      <p:sp>
        <p:nvSpPr>
          <p:cNvPr id="21559" name="Text Box 55"/>
          <p:cNvSpPr txBox="1">
            <a:spLocks noChangeArrowheads="1"/>
          </p:cNvSpPr>
          <p:nvPr/>
        </p:nvSpPr>
        <p:spPr bwMode="auto">
          <a:xfrm>
            <a:off x="323850" y="47625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ru-RU" sz="24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560" name="Text Box 56"/>
          <p:cNvSpPr txBox="1">
            <a:spLocks noChangeArrowheads="1"/>
          </p:cNvSpPr>
          <p:nvPr/>
        </p:nvSpPr>
        <p:spPr bwMode="auto">
          <a:xfrm>
            <a:off x="2771775" y="47625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D</a:t>
            </a:r>
            <a:endParaRPr lang="ru-RU" sz="24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561" name="Text Box 57"/>
          <p:cNvSpPr txBox="1">
            <a:spLocks noChangeArrowheads="1"/>
          </p:cNvSpPr>
          <p:nvPr/>
        </p:nvSpPr>
        <p:spPr bwMode="auto">
          <a:xfrm>
            <a:off x="1547813" y="1889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9</a:t>
            </a:r>
          </a:p>
        </p:txBody>
      </p:sp>
      <p:sp>
        <p:nvSpPr>
          <p:cNvPr id="21562" name="Text Box 58"/>
          <p:cNvSpPr txBox="1">
            <a:spLocks noChangeArrowheads="1"/>
          </p:cNvSpPr>
          <p:nvPr/>
        </p:nvSpPr>
        <p:spPr bwMode="auto">
          <a:xfrm>
            <a:off x="4140200" y="4024313"/>
            <a:ext cx="4752975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/>
              <a:t>Абсциссы точек </a:t>
            </a:r>
            <a:r>
              <a:rPr lang="en-US" sz="2400" i="1"/>
              <a:t>C</a:t>
            </a:r>
            <a:r>
              <a:rPr lang="ru-RU" sz="2400" i="1"/>
              <a:t> и </a:t>
            </a:r>
            <a:r>
              <a:rPr lang="en-US" sz="2400" i="1"/>
              <a:t>D</a:t>
            </a:r>
            <a:r>
              <a:rPr lang="ru-RU" sz="2400" i="1"/>
              <a:t> </a:t>
            </a:r>
          </a:p>
          <a:p>
            <a:r>
              <a:rPr lang="ru-RU" sz="2400" i="1"/>
              <a:t>являются  корнями уравнения,</a:t>
            </a:r>
            <a:r>
              <a:rPr lang="ru-RU" sz="2400"/>
              <a:t> </a:t>
            </a:r>
            <a:r>
              <a:rPr lang="ru-RU" sz="2400" i="1"/>
              <a:t>т.е</a:t>
            </a:r>
            <a:r>
              <a:rPr lang="ru-RU" sz="2400"/>
              <a:t>. </a:t>
            </a:r>
            <a:r>
              <a:rPr lang="ru-RU" sz="2800" b="1" i="1">
                <a:solidFill>
                  <a:srgbClr val="CC3399"/>
                </a:solidFill>
                <a:latin typeface="Times New Roman" pitchFamily="18" charset="0"/>
              </a:rPr>
              <a:t>х</a:t>
            </a:r>
            <a:r>
              <a:rPr lang="ru-RU" sz="2800" b="1" i="1" baseline="-25000">
                <a:solidFill>
                  <a:srgbClr val="CC3399"/>
                </a:solidFill>
                <a:latin typeface="Times New Roman" pitchFamily="18" charset="0"/>
              </a:rPr>
              <a:t>1</a:t>
            </a:r>
            <a:r>
              <a:rPr lang="ru-RU" sz="2800" b="1">
                <a:solidFill>
                  <a:srgbClr val="CC3399"/>
                </a:solidFill>
                <a:latin typeface="Times New Roman" pitchFamily="18" charset="0"/>
              </a:rPr>
              <a:t> = – 3, </a:t>
            </a:r>
            <a:r>
              <a:rPr lang="ru-RU" sz="2800" b="1" i="1">
                <a:solidFill>
                  <a:srgbClr val="CC3399"/>
                </a:solidFill>
                <a:latin typeface="Times New Roman" pitchFamily="18" charset="0"/>
              </a:rPr>
              <a:t>х</a:t>
            </a:r>
            <a:r>
              <a:rPr lang="ru-RU" sz="2800" b="1" i="1" baseline="-25000">
                <a:solidFill>
                  <a:srgbClr val="CC3399"/>
                </a:solidFill>
                <a:latin typeface="Times New Roman" pitchFamily="18" charset="0"/>
              </a:rPr>
              <a:t>2</a:t>
            </a:r>
            <a:r>
              <a:rPr lang="ru-RU" sz="2800" b="1" i="1">
                <a:solidFill>
                  <a:srgbClr val="CC3399"/>
                </a:solidFill>
                <a:latin typeface="Times New Roman" pitchFamily="18" charset="0"/>
              </a:rPr>
              <a:t> </a:t>
            </a:r>
            <a:r>
              <a:rPr lang="ru-RU" sz="2800" b="1">
                <a:solidFill>
                  <a:srgbClr val="CC3399"/>
                </a:solidFill>
                <a:latin typeface="Times New Roman" pitchFamily="18" charset="0"/>
              </a:rPr>
              <a:t>= 3</a:t>
            </a:r>
            <a:r>
              <a:rPr lang="ru-RU" sz="2400" b="1"/>
              <a:t> </a:t>
            </a:r>
          </a:p>
        </p:txBody>
      </p:sp>
      <p:sp>
        <p:nvSpPr>
          <p:cNvPr id="21563" name="Text Box 59"/>
          <p:cNvSpPr txBox="1">
            <a:spLocks noChangeArrowheads="1"/>
          </p:cNvSpPr>
          <p:nvPr/>
        </p:nvSpPr>
        <p:spPr bwMode="auto">
          <a:xfrm>
            <a:off x="4551363" y="5751513"/>
            <a:ext cx="210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Ответ: – 3; 3</a:t>
            </a:r>
            <a:r>
              <a:rPr lang="ru-RU"/>
              <a:t> </a:t>
            </a:r>
          </a:p>
        </p:txBody>
      </p: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755650" y="549275"/>
            <a:ext cx="2425700" cy="3417888"/>
            <a:chOff x="3272" y="144"/>
            <a:chExt cx="1528" cy="2153"/>
          </a:xfrm>
        </p:grpSpPr>
        <p:sp>
          <p:nvSpPr>
            <p:cNvPr id="12316" name="Freeform 61"/>
            <p:cNvSpPr>
              <a:spLocks/>
            </p:cNvSpPr>
            <p:nvPr/>
          </p:nvSpPr>
          <p:spPr bwMode="auto">
            <a:xfrm>
              <a:off x="3272" y="144"/>
              <a:ext cx="1528" cy="2129"/>
            </a:xfrm>
            <a:custGeom>
              <a:avLst/>
              <a:gdLst>
                <a:gd name="T0" fmla="*/ 0 w 1528"/>
                <a:gd name="T1" fmla="*/ 0 h 2129"/>
                <a:gd name="T2" fmla="*/ 248 w 1528"/>
                <a:gd name="T3" fmla="*/ 1184 h 2129"/>
                <a:gd name="T4" fmla="*/ 505 w 1528"/>
                <a:gd name="T5" fmla="*/ 1898 h 2129"/>
                <a:gd name="T6" fmla="*/ 757 w 1528"/>
                <a:gd name="T7" fmla="*/ 2129 h 2129"/>
                <a:gd name="T8" fmla="*/ 1015 w 1528"/>
                <a:gd name="T9" fmla="*/ 1899 h 2129"/>
                <a:gd name="T10" fmla="*/ 1276 w 1528"/>
                <a:gd name="T11" fmla="*/ 1185 h 2129"/>
                <a:gd name="T12" fmla="*/ 1528 w 1528"/>
                <a:gd name="T13" fmla="*/ 0 h 21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28"/>
                <a:gd name="T22" fmla="*/ 0 h 2129"/>
                <a:gd name="T23" fmla="*/ 1528 w 1528"/>
                <a:gd name="T24" fmla="*/ 2129 h 21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28" h="2129">
                  <a:moveTo>
                    <a:pt x="0" y="0"/>
                  </a:moveTo>
                  <a:cubicBezTo>
                    <a:pt x="41" y="197"/>
                    <a:pt x="164" y="868"/>
                    <a:pt x="248" y="1184"/>
                  </a:cubicBezTo>
                  <a:cubicBezTo>
                    <a:pt x="332" y="1500"/>
                    <a:pt x="420" y="1740"/>
                    <a:pt x="505" y="1898"/>
                  </a:cubicBezTo>
                  <a:cubicBezTo>
                    <a:pt x="590" y="2056"/>
                    <a:pt x="672" y="2129"/>
                    <a:pt x="757" y="2129"/>
                  </a:cubicBezTo>
                  <a:cubicBezTo>
                    <a:pt x="842" y="2129"/>
                    <a:pt x="928" y="2056"/>
                    <a:pt x="1015" y="1899"/>
                  </a:cubicBezTo>
                  <a:cubicBezTo>
                    <a:pt x="1102" y="1742"/>
                    <a:pt x="1191" y="1501"/>
                    <a:pt x="1276" y="1185"/>
                  </a:cubicBezTo>
                  <a:cubicBezTo>
                    <a:pt x="1361" y="869"/>
                    <a:pt x="1476" y="247"/>
                    <a:pt x="1528" y="0"/>
                  </a:cubicBezTo>
                </a:path>
              </a:pathLst>
            </a:custGeom>
            <a:noFill/>
            <a:ln w="28575">
              <a:solidFill>
                <a:srgbClr val="0033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7" name="Oval 62"/>
            <p:cNvSpPr>
              <a:spLocks noChangeArrowheads="1"/>
            </p:cNvSpPr>
            <p:nvPr/>
          </p:nvSpPr>
          <p:spPr bwMode="auto">
            <a:xfrm>
              <a:off x="4009" y="2242"/>
              <a:ext cx="57" cy="55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00"/>
                            </p:stCondLst>
                            <p:childTnLst>
                              <p:par>
                                <p:cTn id="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0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8500"/>
                            </p:stCondLst>
                            <p:childTnLst>
                              <p:par>
                                <p:cTn id="1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215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21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21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240"/>
                            </p:stCondLst>
                            <p:childTnLst>
                              <p:par>
                                <p:cTn id="1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2000" fill="hold"/>
                                        <p:tgtEl>
                                          <p:spTgt spid="21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2000" fill="hold"/>
                                        <p:tgtEl>
                                          <p:spTgt spid="21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8" grpId="0" animBg="1"/>
      <p:bldP spid="21539" grpId="0" animBg="1"/>
      <p:bldP spid="21543" grpId="0"/>
      <p:bldP spid="21544" grpId="0"/>
      <p:bldP spid="21545" grpId="0"/>
      <p:bldP spid="21546" grpId="0" animBg="1"/>
      <p:bldP spid="21547" grpId="0" animBg="1"/>
      <p:bldP spid="21548" grpId="0"/>
      <p:bldP spid="21549" grpId="0"/>
      <p:bldP spid="21550" grpId="0"/>
      <p:bldP spid="21551" grpId="0"/>
      <p:bldP spid="21552" grpId="0"/>
      <p:bldP spid="21553" grpId="0" animBg="1"/>
      <p:bldP spid="21554" grpId="0" animBg="1"/>
      <p:bldP spid="21555" grpId="0" animBg="1"/>
      <p:bldP spid="21556" grpId="0"/>
      <p:bldP spid="21557" grpId="0"/>
      <p:bldP spid="21558" grpId="0"/>
      <p:bldP spid="21559" grpId="0"/>
      <p:bldP spid="21560" grpId="0"/>
      <p:bldP spid="21561" grpId="0"/>
      <p:bldP spid="21562" grpId="0"/>
      <p:bldP spid="215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3850" y="188913"/>
            <a:ext cx="3657600" cy="6400800"/>
            <a:chOff x="192" y="144"/>
            <a:chExt cx="2304" cy="4032"/>
          </a:xfrm>
        </p:grpSpPr>
        <p:sp>
          <p:nvSpPr>
            <p:cNvPr id="1061" name="Line 3"/>
            <p:cNvSpPr>
              <a:spLocks noChangeShapeType="1"/>
            </p:cNvSpPr>
            <p:nvPr/>
          </p:nvSpPr>
          <p:spPr bwMode="auto">
            <a:xfrm>
              <a:off x="192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2" name="Line 4"/>
            <p:cNvSpPr>
              <a:spLocks noChangeShapeType="1"/>
            </p:cNvSpPr>
            <p:nvPr/>
          </p:nvSpPr>
          <p:spPr bwMode="auto">
            <a:xfrm>
              <a:off x="448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3" name="Line 5"/>
            <p:cNvSpPr>
              <a:spLocks noChangeShapeType="1"/>
            </p:cNvSpPr>
            <p:nvPr/>
          </p:nvSpPr>
          <p:spPr bwMode="auto">
            <a:xfrm>
              <a:off x="704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4" name="Line 6"/>
            <p:cNvSpPr>
              <a:spLocks noChangeShapeType="1"/>
            </p:cNvSpPr>
            <p:nvPr/>
          </p:nvSpPr>
          <p:spPr bwMode="auto">
            <a:xfrm>
              <a:off x="960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" name="Line 7"/>
            <p:cNvSpPr>
              <a:spLocks noChangeShapeType="1"/>
            </p:cNvSpPr>
            <p:nvPr/>
          </p:nvSpPr>
          <p:spPr bwMode="auto">
            <a:xfrm>
              <a:off x="1216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6" name="Line 8"/>
            <p:cNvSpPr>
              <a:spLocks noChangeShapeType="1"/>
            </p:cNvSpPr>
            <p:nvPr/>
          </p:nvSpPr>
          <p:spPr bwMode="auto">
            <a:xfrm>
              <a:off x="1472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7" name="Line 9"/>
            <p:cNvSpPr>
              <a:spLocks noChangeShapeType="1"/>
            </p:cNvSpPr>
            <p:nvPr/>
          </p:nvSpPr>
          <p:spPr bwMode="auto">
            <a:xfrm>
              <a:off x="1728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8" name="Line 10"/>
            <p:cNvSpPr>
              <a:spLocks noChangeShapeType="1"/>
            </p:cNvSpPr>
            <p:nvPr/>
          </p:nvSpPr>
          <p:spPr bwMode="auto">
            <a:xfrm>
              <a:off x="1984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9" name="Line 11"/>
            <p:cNvSpPr>
              <a:spLocks noChangeShapeType="1"/>
            </p:cNvSpPr>
            <p:nvPr/>
          </p:nvSpPr>
          <p:spPr bwMode="auto">
            <a:xfrm>
              <a:off x="2240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0" name="Line 12"/>
            <p:cNvSpPr>
              <a:spLocks noChangeShapeType="1"/>
            </p:cNvSpPr>
            <p:nvPr/>
          </p:nvSpPr>
          <p:spPr bwMode="auto">
            <a:xfrm>
              <a:off x="2496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71" name="Group 13"/>
            <p:cNvGrpSpPr>
              <a:grpSpLocks/>
            </p:cNvGrpSpPr>
            <p:nvPr/>
          </p:nvGrpSpPr>
          <p:grpSpPr bwMode="auto">
            <a:xfrm>
              <a:off x="192" y="144"/>
              <a:ext cx="2304" cy="4032"/>
              <a:chOff x="192" y="144"/>
              <a:chExt cx="5376" cy="4032"/>
            </a:xfrm>
          </p:grpSpPr>
          <p:sp>
            <p:nvSpPr>
              <p:cNvPr id="1072" name="Line 14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3" name="Line 15"/>
              <p:cNvSpPr>
                <a:spLocks noChangeShapeType="1"/>
              </p:cNvSpPr>
              <p:nvPr/>
            </p:nvSpPr>
            <p:spPr bwMode="auto">
              <a:xfrm>
                <a:off x="192" y="417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4" name="Line 16"/>
              <p:cNvSpPr>
                <a:spLocks noChangeShapeType="1"/>
              </p:cNvSpPr>
              <p:nvPr/>
            </p:nvSpPr>
            <p:spPr bwMode="auto">
              <a:xfrm>
                <a:off x="192" y="38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" name="Line 17"/>
              <p:cNvSpPr>
                <a:spLocks noChangeShapeType="1"/>
              </p:cNvSpPr>
              <p:nvPr/>
            </p:nvSpPr>
            <p:spPr bwMode="auto">
              <a:xfrm>
                <a:off x="192" y="618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6" name="Line 18"/>
              <p:cNvSpPr>
                <a:spLocks noChangeShapeType="1"/>
              </p:cNvSpPr>
              <p:nvPr/>
            </p:nvSpPr>
            <p:spPr bwMode="auto">
              <a:xfrm>
                <a:off x="192" y="85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7" name="Line 19"/>
              <p:cNvSpPr>
                <a:spLocks noChangeShapeType="1"/>
              </p:cNvSpPr>
              <p:nvPr/>
            </p:nvSpPr>
            <p:spPr bwMode="auto">
              <a:xfrm>
                <a:off x="192" y="109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8" name="Line 20"/>
              <p:cNvSpPr>
                <a:spLocks noChangeShapeType="1"/>
              </p:cNvSpPr>
              <p:nvPr/>
            </p:nvSpPr>
            <p:spPr bwMode="auto">
              <a:xfrm>
                <a:off x="192" y="133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9" name="Line 21"/>
              <p:cNvSpPr>
                <a:spLocks noChangeShapeType="1"/>
              </p:cNvSpPr>
              <p:nvPr/>
            </p:nvSpPr>
            <p:spPr bwMode="auto">
              <a:xfrm>
                <a:off x="192" y="156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0" name="Line 22"/>
              <p:cNvSpPr>
                <a:spLocks noChangeShapeType="1"/>
              </p:cNvSpPr>
              <p:nvPr/>
            </p:nvSpPr>
            <p:spPr bwMode="auto">
              <a:xfrm>
                <a:off x="192" y="180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1" name="Line 23"/>
              <p:cNvSpPr>
                <a:spLocks noChangeShapeType="1"/>
              </p:cNvSpPr>
              <p:nvPr/>
            </p:nvSpPr>
            <p:spPr bwMode="auto">
              <a:xfrm>
                <a:off x="192" y="204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2" name="Line 24"/>
              <p:cNvSpPr>
                <a:spLocks noChangeShapeType="1"/>
              </p:cNvSpPr>
              <p:nvPr/>
            </p:nvSpPr>
            <p:spPr bwMode="auto">
              <a:xfrm>
                <a:off x="192" y="227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3" name="Line 25"/>
              <p:cNvSpPr>
                <a:spLocks noChangeShapeType="1"/>
              </p:cNvSpPr>
              <p:nvPr/>
            </p:nvSpPr>
            <p:spPr bwMode="auto">
              <a:xfrm>
                <a:off x="192" y="251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4" name="Line 26"/>
              <p:cNvSpPr>
                <a:spLocks noChangeShapeType="1"/>
              </p:cNvSpPr>
              <p:nvPr/>
            </p:nvSpPr>
            <p:spPr bwMode="auto">
              <a:xfrm>
                <a:off x="192" y="275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" name="Line 27"/>
              <p:cNvSpPr>
                <a:spLocks noChangeShapeType="1"/>
              </p:cNvSpPr>
              <p:nvPr/>
            </p:nvSpPr>
            <p:spPr bwMode="auto">
              <a:xfrm>
                <a:off x="192" y="299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6" name="Line 28"/>
              <p:cNvSpPr>
                <a:spLocks noChangeShapeType="1"/>
              </p:cNvSpPr>
              <p:nvPr/>
            </p:nvSpPr>
            <p:spPr bwMode="auto">
              <a:xfrm>
                <a:off x="192" y="322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7" name="Line 29"/>
              <p:cNvSpPr>
                <a:spLocks noChangeShapeType="1"/>
              </p:cNvSpPr>
              <p:nvPr/>
            </p:nvSpPr>
            <p:spPr bwMode="auto">
              <a:xfrm>
                <a:off x="192" y="346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8" name="Line 30"/>
              <p:cNvSpPr>
                <a:spLocks noChangeShapeType="1"/>
              </p:cNvSpPr>
              <p:nvPr/>
            </p:nvSpPr>
            <p:spPr bwMode="auto">
              <a:xfrm>
                <a:off x="192" y="3702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9" name="Line 31"/>
              <p:cNvSpPr>
                <a:spLocks noChangeShapeType="1"/>
              </p:cNvSpPr>
              <p:nvPr/>
            </p:nvSpPr>
            <p:spPr bwMode="auto">
              <a:xfrm>
                <a:off x="192" y="393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31" name="Line 32"/>
          <p:cNvSpPr>
            <a:spLocks noChangeShapeType="1"/>
          </p:cNvSpPr>
          <p:nvPr/>
        </p:nvSpPr>
        <p:spPr bwMode="auto">
          <a:xfrm>
            <a:off x="152400" y="3200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33" name="Freeform 33"/>
          <p:cNvSpPr>
            <a:spLocks/>
          </p:cNvSpPr>
          <p:nvPr/>
        </p:nvSpPr>
        <p:spPr bwMode="auto">
          <a:xfrm>
            <a:off x="0" y="3933825"/>
            <a:ext cx="4114800" cy="1588"/>
          </a:xfrm>
          <a:custGeom>
            <a:avLst/>
            <a:gdLst>
              <a:gd name="T0" fmla="*/ 0 w 2592"/>
              <a:gd name="T1" fmla="*/ 0 h 1"/>
              <a:gd name="T2" fmla="*/ 4114800 w 2592"/>
              <a:gd name="T3" fmla="*/ 0 h 1"/>
              <a:gd name="T4" fmla="*/ 0 60000 65536"/>
              <a:gd name="T5" fmla="*/ 0 60000 65536"/>
              <a:gd name="T6" fmla="*/ 0 w 2592"/>
              <a:gd name="T7" fmla="*/ 0 h 1"/>
              <a:gd name="T8" fmla="*/ 2592 w 259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92" h="1">
                <a:moveTo>
                  <a:pt x="0" y="0"/>
                </a:moveTo>
                <a:lnTo>
                  <a:pt x="2592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5634" name="Freeform 34"/>
          <p:cNvSpPr>
            <a:spLocks/>
          </p:cNvSpPr>
          <p:nvPr/>
        </p:nvSpPr>
        <p:spPr bwMode="auto">
          <a:xfrm>
            <a:off x="1930400" y="101600"/>
            <a:ext cx="25400" cy="6591300"/>
          </a:xfrm>
          <a:custGeom>
            <a:avLst/>
            <a:gdLst>
              <a:gd name="T0" fmla="*/ 25400 w 16"/>
              <a:gd name="T1" fmla="*/ 6591300 h 4152"/>
              <a:gd name="T2" fmla="*/ 0 w 16"/>
              <a:gd name="T3" fmla="*/ 0 h 4152"/>
              <a:gd name="T4" fmla="*/ 0 60000 65536"/>
              <a:gd name="T5" fmla="*/ 0 60000 65536"/>
              <a:gd name="T6" fmla="*/ 0 w 16"/>
              <a:gd name="T7" fmla="*/ 0 h 4152"/>
              <a:gd name="T8" fmla="*/ 16 w 16"/>
              <a:gd name="T9" fmla="*/ 4152 h 41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4152">
                <a:moveTo>
                  <a:pt x="16" y="4152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1619250" y="33575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1</a:t>
            </a:r>
          </a:p>
        </p:txBody>
      </p: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1619250" y="386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0</a:t>
            </a:r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3203575" y="549275"/>
            <a:ext cx="208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latin typeface="Times New Roman" pitchFamily="18" charset="0"/>
              </a:rPr>
              <a:t>у = х</a:t>
            </a:r>
            <a:r>
              <a:rPr lang="ru-RU" sz="3600" b="1" i="1" baseline="30000">
                <a:latin typeface="Times New Roman" pitchFamily="18" charset="0"/>
              </a:rPr>
              <a:t>2 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25638" name="Line 38"/>
          <p:cNvSpPr>
            <a:spLocks noChangeShapeType="1"/>
          </p:cNvSpPr>
          <p:nvPr/>
        </p:nvSpPr>
        <p:spPr bwMode="auto">
          <a:xfrm>
            <a:off x="1042988" y="2060575"/>
            <a:ext cx="0" cy="18732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9" name="Line 39"/>
          <p:cNvSpPr>
            <a:spLocks noChangeShapeType="1"/>
          </p:cNvSpPr>
          <p:nvPr/>
        </p:nvSpPr>
        <p:spPr bwMode="auto">
          <a:xfrm>
            <a:off x="2916238" y="2060575"/>
            <a:ext cx="0" cy="18732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2195513" y="39338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1</a:t>
            </a:r>
          </a:p>
        </p:txBody>
      </p:sp>
      <p:sp>
        <p:nvSpPr>
          <p:cNvPr id="25642" name="Text Box 42"/>
          <p:cNvSpPr txBox="1">
            <a:spLocks noChangeArrowheads="1"/>
          </p:cNvSpPr>
          <p:nvPr/>
        </p:nvSpPr>
        <p:spPr bwMode="auto">
          <a:xfrm>
            <a:off x="827088" y="39338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>
              <a:solidFill>
                <a:srgbClr val="CC3399"/>
              </a:solidFill>
              <a:latin typeface="Times New Roman" pitchFamily="18" charset="0"/>
            </a:endParaRPr>
          </a:p>
        </p:txBody>
      </p:sp>
      <p:sp>
        <p:nvSpPr>
          <p:cNvPr id="25643" name="Text Box 43"/>
          <p:cNvSpPr txBox="1">
            <a:spLocks noChangeArrowheads="1"/>
          </p:cNvSpPr>
          <p:nvPr/>
        </p:nvSpPr>
        <p:spPr bwMode="auto">
          <a:xfrm>
            <a:off x="3635375" y="3429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х</a:t>
            </a:r>
          </a:p>
        </p:txBody>
      </p:sp>
      <p:sp>
        <p:nvSpPr>
          <p:cNvPr id="25644" name="Text Box 44"/>
          <p:cNvSpPr txBox="1">
            <a:spLocks noChangeArrowheads="1"/>
          </p:cNvSpPr>
          <p:nvPr/>
        </p:nvSpPr>
        <p:spPr bwMode="auto">
          <a:xfrm>
            <a:off x="2032000" y="-635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у</a:t>
            </a:r>
          </a:p>
        </p:txBody>
      </p:sp>
      <p:sp>
        <p:nvSpPr>
          <p:cNvPr id="25645" name="Oval 45"/>
          <p:cNvSpPr>
            <a:spLocks noChangeArrowheads="1"/>
          </p:cNvSpPr>
          <p:nvPr/>
        </p:nvSpPr>
        <p:spPr bwMode="auto">
          <a:xfrm>
            <a:off x="2843213" y="1989138"/>
            <a:ext cx="85725" cy="101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46" name="Oval 46"/>
          <p:cNvSpPr>
            <a:spLocks noChangeArrowheads="1"/>
          </p:cNvSpPr>
          <p:nvPr/>
        </p:nvSpPr>
        <p:spPr bwMode="auto">
          <a:xfrm>
            <a:off x="971550" y="1989138"/>
            <a:ext cx="85725" cy="101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47" name="Line 47"/>
          <p:cNvSpPr>
            <a:spLocks noChangeShapeType="1"/>
          </p:cNvSpPr>
          <p:nvPr/>
        </p:nvSpPr>
        <p:spPr bwMode="auto">
          <a:xfrm>
            <a:off x="250825" y="2060575"/>
            <a:ext cx="3600450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8" name="Text Box 48"/>
          <p:cNvSpPr txBox="1">
            <a:spLocks noChangeArrowheads="1"/>
          </p:cNvSpPr>
          <p:nvPr/>
        </p:nvSpPr>
        <p:spPr bwMode="auto">
          <a:xfrm>
            <a:off x="3203575" y="1412875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Times New Roman" pitchFamily="18" charset="0"/>
              </a:rPr>
              <a:t>у = </a:t>
            </a:r>
            <a:r>
              <a:rPr lang="en-US" sz="3600" b="1" i="1">
                <a:latin typeface="Times New Roman" pitchFamily="18" charset="0"/>
              </a:rPr>
              <a:t>5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4643438" y="1484313"/>
            <a:ext cx="40814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/>
              <a:t>Решить уравнение </a:t>
            </a:r>
          </a:p>
          <a:p>
            <a:pPr algn="ctr"/>
            <a:r>
              <a:rPr lang="ru-RU" sz="3200" b="1" i="1">
                <a:latin typeface="Times New Roman" pitchFamily="18" charset="0"/>
              </a:rPr>
              <a:t>х</a:t>
            </a:r>
            <a:r>
              <a:rPr lang="ru-RU" sz="3200" b="1" baseline="30000">
                <a:latin typeface="Times New Roman" pitchFamily="18" charset="0"/>
              </a:rPr>
              <a:t>2 </a:t>
            </a:r>
            <a:r>
              <a:rPr lang="ru-RU" sz="3200" b="1">
                <a:latin typeface="Times New Roman" pitchFamily="18" charset="0"/>
              </a:rPr>
              <a:t>= </a:t>
            </a:r>
            <a:r>
              <a:rPr lang="en-US" sz="3200" b="1">
                <a:latin typeface="Times New Roman" pitchFamily="18" charset="0"/>
              </a:rPr>
              <a:t>5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25650" name="Text Box 50"/>
          <p:cNvSpPr txBox="1">
            <a:spLocks noChangeArrowheads="1"/>
          </p:cNvSpPr>
          <p:nvPr/>
        </p:nvSpPr>
        <p:spPr bwMode="auto">
          <a:xfrm>
            <a:off x="4284663" y="2636838"/>
            <a:ext cx="46799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Построим в одной системе координат</a:t>
            </a:r>
          </a:p>
          <a:p>
            <a:r>
              <a:rPr lang="ru-RU" sz="2400"/>
              <a:t>параболу </a:t>
            </a:r>
            <a:r>
              <a:rPr lang="ru-RU" sz="2400" b="1" i="1">
                <a:latin typeface="Times New Roman" pitchFamily="18" charset="0"/>
              </a:rPr>
              <a:t>у = х</a:t>
            </a:r>
            <a:r>
              <a:rPr lang="ru-RU" sz="2400" b="1" i="1" baseline="30000">
                <a:latin typeface="Times New Roman" pitchFamily="18" charset="0"/>
              </a:rPr>
              <a:t>2</a:t>
            </a:r>
            <a:r>
              <a:rPr lang="ru-RU" sz="2400"/>
              <a:t> и прямую </a:t>
            </a:r>
            <a:r>
              <a:rPr lang="ru-RU" sz="2400" b="1" i="1">
                <a:latin typeface="Times New Roman" pitchFamily="18" charset="0"/>
              </a:rPr>
              <a:t>у = </a:t>
            </a:r>
            <a:r>
              <a:rPr lang="en-US" sz="2400" b="1" i="1">
                <a:latin typeface="Times New Roman" pitchFamily="18" charset="0"/>
              </a:rPr>
              <a:t>5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25651" name="Text Box 51"/>
          <p:cNvSpPr txBox="1">
            <a:spLocks noChangeArrowheads="1"/>
          </p:cNvSpPr>
          <p:nvPr/>
        </p:nvSpPr>
        <p:spPr bwMode="auto">
          <a:xfrm>
            <a:off x="539750" y="16287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ru-RU" sz="24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5652" name="Text Box 52"/>
          <p:cNvSpPr txBox="1">
            <a:spLocks noChangeArrowheads="1"/>
          </p:cNvSpPr>
          <p:nvPr/>
        </p:nvSpPr>
        <p:spPr bwMode="auto">
          <a:xfrm>
            <a:off x="2484438" y="162877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D</a:t>
            </a:r>
            <a:endParaRPr lang="ru-RU" sz="24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5653" name="Text Box 53"/>
          <p:cNvSpPr txBox="1">
            <a:spLocks noChangeArrowheads="1"/>
          </p:cNvSpPr>
          <p:nvPr/>
        </p:nvSpPr>
        <p:spPr bwMode="auto">
          <a:xfrm>
            <a:off x="1547813" y="162877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5</a:t>
            </a:r>
            <a:endParaRPr lang="ru-RU" sz="2400" b="1"/>
          </a:p>
        </p:txBody>
      </p:sp>
      <p:sp>
        <p:nvSpPr>
          <p:cNvPr id="25654" name="Text Box 54"/>
          <p:cNvSpPr txBox="1">
            <a:spLocks noChangeArrowheads="1"/>
          </p:cNvSpPr>
          <p:nvPr/>
        </p:nvSpPr>
        <p:spPr bwMode="auto">
          <a:xfrm>
            <a:off x="4140200" y="4024313"/>
            <a:ext cx="47529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/>
              <a:t>Абсциссы точек </a:t>
            </a:r>
            <a:r>
              <a:rPr lang="en-US" sz="2400" i="1"/>
              <a:t>C</a:t>
            </a:r>
            <a:r>
              <a:rPr lang="ru-RU" sz="2400" i="1"/>
              <a:t> и </a:t>
            </a:r>
            <a:r>
              <a:rPr lang="en-US" sz="2400" i="1"/>
              <a:t>D</a:t>
            </a:r>
            <a:r>
              <a:rPr lang="ru-RU" sz="2400" i="1"/>
              <a:t> </a:t>
            </a:r>
          </a:p>
          <a:p>
            <a:r>
              <a:rPr lang="ru-RU" sz="2400" i="1"/>
              <a:t>являются  корнями уравнения,</a:t>
            </a:r>
            <a:r>
              <a:rPr lang="ru-RU" sz="2400"/>
              <a:t> </a:t>
            </a:r>
            <a:r>
              <a:rPr lang="ru-RU" sz="2400" i="1"/>
              <a:t>т.е</a:t>
            </a:r>
            <a:r>
              <a:rPr lang="ru-RU" sz="2400"/>
              <a:t>. </a:t>
            </a:r>
            <a:endParaRPr lang="ru-RU" sz="2400" b="1"/>
          </a:p>
        </p:txBody>
      </p: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755650" y="549275"/>
            <a:ext cx="2425700" cy="3417888"/>
            <a:chOff x="3272" y="144"/>
            <a:chExt cx="1528" cy="2153"/>
          </a:xfrm>
        </p:grpSpPr>
        <p:sp>
          <p:nvSpPr>
            <p:cNvPr id="1059" name="Freeform 57"/>
            <p:cNvSpPr>
              <a:spLocks/>
            </p:cNvSpPr>
            <p:nvPr/>
          </p:nvSpPr>
          <p:spPr bwMode="auto">
            <a:xfrm>
              <a:off x="3272" y="144"/>
              <a:ext cx="1528" cy="2129"/>
            </a:xfrm>
            <a:custGeom>
              <a:avLst/>
              <a:gdLst>
                <a:gd name="T0" fmla="*/ 0 w 1528"/>
                <a:gd name="T1" fmla="*/ 0 h 2129"/>
                <a:gd name="T2" fmla="*/ 248 w 1528"/>
                <a:gd name="T3" fmla="*/ 1184 h 2129"/>
                <a:gd name="T4" fmla="*/ 505 w 1528"/>
                <a:gd name="T5" fmla="*/ 1898 h 2129"/>
                <a:gd name="T6" fmla="*/ 757 w 1528"/>
                <a:gd name="T7" fmla="*/ 2129 h 2129"/>
                <a:gd name="T8" fmla="*/ 1015 w 1528"/>
                <a:gd name="T9" fmla="*/ 1899 h 2129"/>
                <a:gd name="T10" fmla="*/ 1276 w 1528"/>
                <a:gd name="T11" fmla="*/ 1185 h 2129"/>
                <a:gd name="T12" fmla="*/ 1528 w 1528"/>
                <a:gd name="T13" fmla="*/ 0 h 21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28"/>
                <a:gd name="T22" fmla="*/ 0 h 2129"/>
                <a:gd name="T23" fmla="*/ 1528 w 1528"/>
                <a:gd name="T24" fmla="*/ 2129 h 21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28" h="2129">
                  <a:moveTo>
                    <a:pt x="0" y="0"/>
                  </a:moveTo>
                  <a:cubicBezTo>
                    <a:pt x="41" y="197"/>
                    <a:pt x="164" y="868"/>
                    <a:pt x="248" y="1184"/>
                  </a:cubicBezTo>
                  <a:cubicBezTo>
                    <a:pt x="332" y="1500"/>
                    <a:pt x="420" y="1740"/>
                    <a:pt x="505" y="1898"/>
                  </a:cubicBezTo>
                  <a:cubicBezTo>
                    <a:pt x="590" y="2056"/>
                    <a:pt x="672" y="2129"/>
                    <a:pt x="757" y="2129"/>
                  </a:cubicBezTo>
                  <a:cubicBezTo>
                    <a:pt x="842" y="2129"/>
                    <a:pt x="928" y="2056"/>
                    <a:pt x="1015" y="1899"/>
                  </a:cubicBezTo>
                  <a:cubicBezTo>
                    <a:pt x="1102" y="1742"/>
                    <a:pt x="1191" y="1501"/>
                    <a:pt x="1276" y="1185"/>
                  </a:cubicBezTo>
                  <a:cubicBezTo>
                    <a:pt x="1361" y="869"/>
                    <a:pt x="1476" y="247"/>
                    <a:pt x="1528" y="0"/>
                  </a:cubicBezTo>
                </a:path>
              </a:pathLst>
            </a:custGeom>
            <a:noFill/>
            <a:ln w="28575">
              <a:solidFill>
                <a:srgbClr val="0033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0" name="Oval 58"/>
            <p:cNvSpPr>
              <a:spLocks noChangeArrowheads="1"/>
            </p:cNvSpPr>
            <p:nvPr/>
          </p:nvSpPr>
          <p:spPr bwMode="auto">
            <a:xfrm>
              <a:off x="4009" y="2242"/>
              <a:ext cx="57" cy="55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5659" name="Oval 59"/>
          <p:cNvSpPr>
            <a:spLocks noChangeArrowheads="1"/>
          </p:cNvSpPr>
          <p:nvPr/>
        </p:nvSpPr>
        <p:spPr bwMode="auto">
          <a:xfrm>
            <a:off x="971550" y="3860800"/>
            <a:ext cx="85725" cy="101600"/>
          </a:xfrm>
          <a:prstGeom prst="ellipse">
            <a:avLst/>
          </a:prstGeom>
          <a:solidFill>
            <a:srgbClr val="CC3399"/>
          </a:solidFill>
          <a:ln w="9525">
            <a:solidFill>
              <a:srgbClr val="CC33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CC3399"/>
              </a:solidFill>
            </a:endParaRPr>
          </a:p>
        </p:txBody>
      </p:sp>
      <p:sp>
        <p:nvSpPr>
          <p:cNvPr id="25660" name="Oval 60"/>
          <p:cNvSpPr>
            <a:spLocks noChangeArrowheads="1"/>
          </p:cNvSpPr>
          <p:nvPr/>
        </p:nvSpPr>
        <p:spPr bwMode="auto">
          <a:xfrm>
            <a:off x="2916238" y="3860800"/>
            <a:ext cx="85725" cy="101600"/>
          </a:xfrm>
          <a:prstGeom prst="ellipse">
            <a:avLst/>
          </a:prstGeom>
          <a:solidFill>
            <a:srgbClr val="CC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5663" name="Object 63"/>
          <p:cNvGraphicFramePr>
            <a:graphicFrameLocks noChangeAspect="1"/>
          </p:cNvGraphicFramePr>
          <p:nvPr/>
        </p:nvGraphicFramePr>
        <p:xfrm>
          <a:off x="2700338" y="4005263"/>
          <a:ext cx="576262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Формула" r:id="rId4" imgW="241200" imgH="241200" progId="Equation.3">
                  <p:embed/>
                </p:oleObj>
              </mc:Choice>
              <mc:Fallback>
                <p:oleObj name="Формула" r:id="rId4" imgW="241200" imgH="24120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4005263"/>
                        <a:ext cx="576262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64" name="Object 64"/>
          <p:cNvGraphicFramePr>
            <a:graphicFrameLocks noChangeAspect="1"/>
          </p:cNvGraphicFramePr>
          <p:nvPr/>
        </p:nvGraphicFramePr>
        <p:xfrm>
          <a:off x="539750" y="4005263"/>
          <a:ext cx="86360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Формула" r:id="rId6" imgW="355320" imgH="241200" progId="Equation.3">
                  <p:embed/>
                </p:oleObj>
              </mc:Choice>
              <mc:Fallback>
                <p:oleObj name="Формула" r:id="rId6" imgW="355320" imgH="241200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005263"/>
                        <a:ext cx="863600" cy="58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67" name="Text Box 67"/>
          <p:cNvSpPr txBox="1">
            <a:spLocks noChangeArrowheads="1"/>
          </p:cNvSpPr>
          <p:nvPr/>
        </p:nvSpPr>
        <p:spPr bwMode="auto">
          <a:xfrm>
            <a:off x="2555875" y="35004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2</a:t>
            </a:r>
          </a:p>
        </p:txBody>
      </p:sp>
      <p:sp>
        <p:nvSpPr>
          <p:cNvPr id="25668" name="Text Box 68"/>
          <p:cNvSpPr txBox="1">
            <a:spLocks noChangeArrowheads="1"/>
          </p:cNvSpPr>
          <p:nvPr/>
        </p:nvSpPr>
        <p:spPr bwMode="auto">
          <a:xfrm>
            <a:off x="2987675" y="35004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6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6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25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5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000"/>
                            </p:stCondLst>
                            <p:childTnLst>
                              <p:par>
                                <p:cTn id="1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5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5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8500"/>
                            </p:stCondLst>
                            <p:childTnLst>
                              <p:par>
                                <p:cTn id="1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2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2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2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1" dur="80"/>
                                        <p:tgtEl>
                                          <p:spTgt spid="256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80"/>
                                        <p:tgtEl>
                                          <p:spTgt spid="256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80"/>
                                        <p:tgtEl>
                                          <p:spTgt spid="256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3" grpId="0" animBg="1"/>
      <p:bldP spid="25634" grpId="0" animBg="1"/>
      <p:bldP spid="25635" grpId="0"/>
      <p:bldP spid="25636" grpId="0"/>
      <p:bldP spid="25637" grpId="0"/>
      <p:bldP spid="25638" grpId="0" animBg="1"/>
      <p:bldP spid="25639" grpId="0" animBg="1"/>
      <p:bldP spid="25640" grpId="0"/>
      <p:bldP spid="25642" grpId="0"/>
      <p:bldP spid="25643" grpId="0"/>
      <p:bldP spid="25644" grpId="0"/>
      <p:bldP spid="25645" grpId="0" animBg="1"/>
      <p:bldP spid="25646" grpId="0" animBg="1"/>
      <p:bldP spid="25647" grpId="0" animBg="1"/>
      <p:bldP spid="25648" grpId="0"/>
      <p:bldP spid="25649" grpId="0"/>
      <p:bldP spid="25650" grpId="0"/>
      <p:bldP spid="25651" grpId="0"/>
      <p:bldP spid="25652" grpId="0"/>
      <p:bldP spid="25653" grpId="0"/>
      <p:bldP spid="25654" grpId="0"/>
      <p:bldP spid="25659" grpId="0" animBg="1"/>
      <p:bldP spid="25660" grpId="0" animBg="1"/>
      <p:bldP spid="25667" grpId="0"/>
      <p:bldP spid="256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7" name="Group 2"/>
          <p:cNvGrpSpPr>
            <a:grpSpLocks/>
          </p:cNvGrpSpPr>
          <p:nvPr/>
        </p:nvGrpSpPr>
        <p:grpSpPr bwMode="auto">
          <a:xfrm>
            <a:off x="323850" y="188913"/>
            <a:ext cx="3657600" cy="6400800"/>
            <a:chOff x="192" y="144"/>
            <a:chExt cx="2304" cy="4032"/>
          </a:xfrm>
        </p:grpSpPr>
        <p:sp>
          <p:nvSpPr>
            <p:cNvPr id="2088" name="Line 3"/>
            <p:cNvSpPr>
              <a:spLocks noChangeShapeType="1"/>
            </p:cNvSpPr>
            <p:nvPr/>
          </p:nvSpPr>
          <p:spPr bwMode="auto">
            <a:xfrm>
              <a:off x="192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9" name="Line 4"/>
            <p:cNvSpPr>
              <a:spLocks noChangeShapeType="1"/>
            </p:cNvSpPr>
            <p:nvPr/>
          </p:nvSpPr>
          <p:spPr bwMode="auto">
            <a:xfrm>
              <a:off x="448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0" name="Line 5"/>
            <p:cNvSpPr>
              <a:spLocks noChangeShapeType="1"/>
            </p:cNvSpPr>
            <p:nvPr/>
          </p:nvSpPr>
          <p:spPr bwMode="auto">
            <a:xfrm>
              <a:off x="704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1" name="Line 6"/>
            <p:cNvSpPr>
              <a:spLocks noChangeShapeType="1"/>
            </p:cNvSpPr>
            <p:nvPr/>
          </p:nvSpPr>
          <p:spPr bwMode="auto">
            <a:xfrm>
              <a:off x="960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2" name="Line 7"/>
            <p:cNvSpPr>
              <a:spLocks noChangeShapeType="1"/>
            </p:cNvSpPr>
            <p:nvPr/>
          </p:nvSpPr>
          <p:spPr bwMode="auto">
            <a:xfrm>
              <a:off x="1216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3" name="Line 8"/>
            <p:cNvSpPr>
              <a:spLocks noChangeShapeType="1"/>
            </p:cNvSpPr>
            <p:nvPr/>
          </p:nvSpPr>
          <p:spPr bwMode="auto">
            <a:xfrm>
              <a:off x="1472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4" name="Line 9"/>
            <p:cNvSpPr>
              <a:spLocks noChangeShapeType="1"/>
            </p:cNvSpPr>
            <p:nvPr/>
          </p:nvSpPr>
          <p:spPr bwMode="auto">
            <a:xfrm>
              <a:off x="1728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5" name="Line 10"/>
            <p:cNvSpPr>
              <a:spLocks noChangeShapeType="1"/>
            </p:cNvSpPr>
            <p:nvPr/>
          </p:nvSpPr>
          <p:spPr bwMode="auto">
            <a:xfrm>
              <a:off x="1984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6" name="Line 11"/>
            <p:cNvSpPr>
              <a:spLocks noChangeShapeType="1"/>
            </p:cNvSpPr>
            <p:nvPr/>
          </p:nvSpPr>
          <p:spPr bwMode="auto">
            <a:xfrm>
              <a:off x="2240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7" name="Line 12"/>
            <p:cNvSpPr>
              <a:spLocks noChangeShapeType="1"/>
            </p:cNvSpPr>
            <p:nvPr/>
          </p:nvSpPr>
          <p:spPr bwMode="auto">
            <a:xfrm>
              <a:off x="2496" y="144"/>
              <a:ext cx="0" cy="40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98" name="Group 13"/>
            <p:cNvGrpSpPr>
              <a:grpSpLocks/>
            </p:cNvGrpSpPr>
            <p:nvPr/>
          </p:nvGrpSpPr>
          <p:grpSpPr bwMode="auto">
            <a:xfrm>
              <a:off x="192" y="144"/>
              <a:ext cx="2304" cy="4032"/>
              <a:chOff x="192" y="144"/>
              <a:chExt cx="5376" cy="4032"/>
            </a:xfrm>
          </p:grpSpPr>
          <p:sp>
            <p:nvSpPr>
              <p:cNvPr id="2099" name="Line 14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0" name="Line 15"/>
              <p:cNvSpPr>
                <a:spLocks noChangeShapeType="1"/>
              </p:cNvSpPr>
              <p:nvPr/>
            </p:nvSpPr>
            <p:spPr bwMode="auto">
              <a:xfrm>
                <a:off x="192" y="417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1" name="Line 16"/>
              <p:cNvSpPr>
                <a:spLocks noChangeShapeType="1"/>
              </p:cNvSpPr>
              <p:nvPr/>
            </p:nvSpPr>
            <p:spPr bwMode="auto">
              <a:xfrm>
                <a:off x="192" y="38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2" name="Line 17"/>
              <p:cNvSpPr>
                <a:spLocks noChangeShapeType="1"/>
              </p:cNvSpPr>
              <p:nvPr/>
            </p:nvSpPr>
            <p:spPr bwMode="auto">
              <a:xfrm>
                <a:off x="192" y="618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3" name="Line 18"/>
              <p:cNvSpPr>
                <a:spLocks noChangeShapeType="1"/>
              </p:cNvSpPr>
              <p:nvPr/>
            </p:nvSpPr>
            <p:spPr bwMode="auto">
              <a:xfrm>
                <a:off x="192" y="85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4" name="Line 19"/>
              <p:cNvSpPr>
                <a:spLocks noChangeShapeType="1"/>
              </p:cNvSpPr>
              <p:nvPr/>
            </p:nvSpPr>
            <p:spPr bwMode="auto">
              <a:xfrm>
                <a:off x="192" y="109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5" name="Line 20"/>
              <p:cNvSpPr>
                <a:spLocks noChangeShapeType="1"/>
              </p:cNvSpPr>
              <p:nvPr/>
            </p:nvSpPr>
            <p:spPr bwMode="auto">
              <a:xfrm>
                <a:off x="192" y="133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6" name="Line 21"/>
              <p:cNvSpPr>
                <a:spLocks noChangeShapeType="1"/>
              </p:cNvSpPr>
              <p:nvPr/>
            </p:nvSpPr>
            <p:spPr bwMode="auto">
              <a:xfrm>
                <a:off x="192" y="156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7" name="Line 22"/>
              <p:cNvSpPr>
                <a:spLocks noChangeShapeType="1"/>
              </p:cNvSpPr>
              <p:nvPr/>
            </p:nvSpPr>
            <p:spPr bwMode="auto">
              <a:xfrm>
                <a:off x="192" y="180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8" name="Line 23"/>
              <p:cNvSpPr>
                <a:spLocks noChangeShapeType="1"/>
              </p:cNvSpPr>
              <p:nvPr/>
            </p:nvSpPr>
            <p:spPr bwMode="auto">
              <a:xfrm>
                <a:off x="192" y="204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9" name="Line 24"/>
              <p:cNvSpPr>
                <a:spLocks noChangeShapeType="1"/>
              </p:cNvSpPr>
              <p:nvPr/>
            </p:nvSpPr>
            <p:spPr bwMode="auto">
              <a:xfrm>
                <a:off x="192" y="227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0" name="Line 25"/>
              <p:cNvSpPr>
                <a:spLocks noChangeShapeType="1"/>
              </p:cNvSpPr>
              <p:nvPr/>
            </p:nvSpPr>
            <p:spPr bwMode="auto">
              <a:xfrm>
                <a:off x="192" y="251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1" name="Line 26"/>
              <p:cNvSpPr>
                <a:spLocks noChangeShapeType="1"/>
              </p:cNvSpPr>
              <p:nvPr/>
            </p:nvSpPr>
            <p:spPr bwMode="auto">
              <a:xfrm>
                <a:off x="192" y="275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2" name="Line 27"/>
              <p:cNvSpPr>
                <a:spLocks noChangeShapeType="1"/>
              </p:cNvSpPr>
              <p:nvPr/>
            </p:nvSpPr>
            <p:spPr bwMode="auto">
              <a:xfrm>
                <a:off x="192" y="299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3" name="Line 28"/>
              <p:cNvSpPr>
                <a:spLocks noChangeShapeType="1"/>
              </p:cNvSpPr>
              <p:nvPr/>
            </p:nvSpPr>
            <p:spPr bwMode="auto">
              <a:xfrm>
                <a:off x="192" y="322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4" name="Line 29"/>
              <p:cNvSpPr>
                <a:spLocks noChangeShapeType="1"/>
              </p:cNvSpPr>
              <p:nvPr/>
            </p:nvSpPr>
            <p:spPr bwMode="auto">
              <a:xfrm>
                <a:off x="192" y="346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5" name="Line 30"/>
              <p:cNvSpPr>
                <a:spLocks noChangeShapeType="1"/>
              </p:cNvSpPr>
              <p:nvPr/>
            </p:nvSpPr>
            <p:spPr bwMode="auto">
              <a:xfrm>
                <a:off x="192" y="3702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6" name="Line 31"/>
              <p:cNvSpPr>
                <a:spLocks noChangeShapeType="1"/>
              </p:cNvSpPr>
              <p:nvPr/>
            </p:nvSpPr>
            <p:spPr bwMode="auto">
              <a:xfrm>
                <a:off x="192" y="393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058" name="Line 32"/>
          <p:cNvSpPr>
            <a:spLocks noChangeShapeType="1"/>
          </p:cNvSpPr>
          <p:nvPr/>
        </p:nvSpPr>
        <p:spPr bwMode="auto">
          <a:xfrm>
            <a:off x="152400" y="3200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9" name="Freeform 33"/>
          <p:cNvSpPr>
            <a:spLocks/>
          </p:cNvSpPr>
          <p:nvPr/>
        </p:nvSpPr>
        <p:spPr bwMode="auto">
          <a:xfrm>
            <a:off x="0" y="3933825"/>
            <a:ext cx="4114800" cy="1588"/>
          </a:xfrm>
          <a:custGeom>
            <a:avLst/>
            <a:gdLst>
              <a:gd name="T0" fmla="*/ 0 w 2592"/>
              <a:gd name="T1" fmla="*/ 0 h 1"/>
              <a:gd name="T2" fmla="*/ 4114800 w 2592"/>
              <a:gd name="T3" fmla="*/ 0 h 1"/>
              <a:gd name="T4" fmla="*/ 0 60000 65536"/>
              <a:gd name="T5" fmla="*/ 0 60000 65536"/>
              <a:gd name="T6" fmla="*/ 0 w 2592"/>
              <a:gd name="T7" fmla="*/ 0 h 1"/>
              <a:gd name="T8" fmla="*/ 2592 w 259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92" h="1">
                <a:moveTo>
                  <a:pt x="0" y="0"/>
                </a:moveTo>
                <a:lnTo>
                  <a:pt x="2592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60" name="Freeform 34"/>
          <p:cNvSpPr>
            <a:spLocks/>
          </p:cNvSpPr>
          <p:nvPr/>
        </p:nvSpPr>
        <p:spPr bwMode="auto">
          <a:xfrm>
            <a:off x="1930400" y="101600"/>
            <a:ext cx="25400" cy="6591300"/>
          </a:xfrm>
          <a:custGeom>
            <a:avLst/>
            <a:gdLst>
              <a:gd name="T0" fmla="*/ 25400 w 16"/>
              <a:gd name="T1" fmla="*/ 6591300 h 4152"/>
              <a:gd name="T2" fmla="*/ 0 w 16"/>
              <a:gd name="T3" fmla="*/ 0 h 4152"/>
              <a:gd name="T4" fmla="*/ 0 60000 65536"/>
              <a:gd name="T5" fmla="*/ 0 60000 65536"/>
              <a:gd name="T6" fmla="*/ 0 w 16"/>
              <a:gd name="T7" fmla="*/ 0 h 4152"/>
              <a:gd name="T8" fmla="*/ 16 w 16"/>
              <a:gd name="T9" fmla="*/ 4152 h 41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4152">
                <a:moveTo>
                  <a:pt x="16" y="4152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61" name="Text Box 35"/>
          <p:cNvSpPr txBox="1">
            <a:spLocks noChangeArrowheads="1"/>
          </p:cNvSpPr>
          <p:nvPr/>
        </p:nvSpPr>
        <p:spPr bwMode="auto">
          <a:xfrm>
            <a:off x="1619250" y="33575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1</a:t>
            </a:r>
          </a:p>
        </p:txBody>
      </p:sp>
      <p:sp>
        <p:nvSpPr>
          <p:cNvPr id="2062" name="Text Box 36"/>
          <p:cNvSpPr txBox="1">
            <a:spLocks noChangeArrowheads="1"/>
          </p:cNvSpPr>
          <p:nvPr/>
        </p:nvSpPr>
        <p:spPr bwMode="auto">
          <a:xfrm>
            <a:off x="1619250" y="386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0</a:t>
            </a:r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0" y="0"/>
            <a:ext cx="208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latin typeface="Times New Roman" pitchFamily="18" charset="0"/>
              </a:rPr>
              <a:t>у = х</a:t>
            </a:r>
            <a:r>
              <a:rPr lang="ru-RU" sz="3600" b="1" i="1" baseline="30000">
                <a:latin typeface="Times New Roman" pitchFamily="18" charset="0"/>
              </a:rPr>
              <a:t>2 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33830" name="Line 38"/>
          <p:cNvSpPr>
            <a:spLocks noChangeShapeType="1"/>
          </p:cNvSpPr>
          <p:nvPr/>
        </p:nvSpPr>
        <p:spPr bwMode="auto">
          <a:xfrm>
            <a:off x="1042988" y="2060575"/>
            <a:ext cx="0" cy="18732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31" name="Line 39"/>
          <p:cNvSpPr>
            <a:spLocks noChangeShapeType="1"/>
          </p:cNvSpPr>
          <p:nvPr/>
        </p:nvSpPr>
        <p:spPr bwMode="auto">
          <a:xfrm>
            <a:off x="2916238" y="2060575"/>
            <a:ext cx="0" cy="18732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6" name="Text Box 40"/>
          <p:cNvSpPr txBox="1">
            <a:spLocks noChangeArrowheads="1"/>
          </p:cNvSpPr>
          <p:nvPr/>
        </p:nvSpPr>
        <p:spPr bwMode="auto">
          <a:xfrm>
            <a:off x="2195513" y="39338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1</a:t>
            </a:r>
          </a:p>
        </p:txBody>
      </p:sp>
      <p:sp>
        <p:nvSpPr>
          <p:cNvPr id="33833" name="Text Box 41"/>
          <p:cNvSpPr txBox="1">
            <a:spLocks noChangeArrowheads="1"/>
          </p:cNvSpPr>
          <p:nvPr/>
        </p:nvSpPr>
        <p:spPr bwMode="auto">
          <a:xfrm>
            <a:off x="827088" y="39338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>
              <a:solidFill>
                <a:srgbClr val="CC3399"/>
              </a:solidFill>
              <a:latin typeface="Times New Roman" pitchFamily="18" charset="0"/>
            </a:endParaRPr>
          </a:p>
        </p:txBody>
      </p:sp>
      <p:sp>
        <p:nvSpPr>
          <p:cNvPr id="2068" name="Text Box 42"/>
          <p:cNvSpPr txBox="1">
            <a:spLocks noChangeArrowheads="1"/>
          </p:cNvSpPr>
          <p:nvPr/>
        </p:nvSpPr>
        <p:spPr bwMode="auto">
          <a:xfrm>
            <a:off x="3635375" y="3429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х</a:t>
            </a:r>
          </a:p>
        </p:txBody>
      </p:sp>
      <p:sp>
        <p:nvSpPr>
          <p:cNvPr id="2069" name="Text Box 43"/>
          <p:cNvSpPr txBox="1">
            <a:spLocks noChangeArrowheads="1"/>
          </p:cNvSpPr>
          <p:nvPr/>
        </p:nvSpPr>
        <p:spPr bwMode="auto">
          <a:xfrm>
            <a:off x="2032000" y="-635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у</a:t>
            </a:r>
          </a:p>
        </p:txBody>
      </p:sp>
      <p:sp>
        <p:nvSpPr>
          <p:cNvPr id="33836" name="Oval 44"/>
          <p:cNvSpPr>
            <a:spLocks noChangeArrowheads="1"/>
          </p:cNvSpPr>
          <p:nvPr/>
        </p:nvSpPr>
        <p:spPr bwMode="auto">
          <a:xfrm>
            <a:off x="2843213" y="1989138"/>
            <a:ext cx="85725" cy="101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37" name="Oval 45"/>
          <p:cNvSpPr>
            <a:spLocks noChangeArrowheads="1"/>
          </p:cNvSpPr>
          <p:nvPr/>
        </p:nvSpPr>
        <p:spPr bwMode="auto">
          <a:xfrm>
            <a:off x="971550" y="1989138"/>
            <a:ext cx="85725" cy="101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38" name="Line 46"/>
          <p:cNvSpPr>
            <a:spLocks noChangeShapeType="1"/>
          </p:cNvSpPr>
          <p:nvPr/>
        </p:nvSpPr>
        <p:spPr bwMode="auto">
          <a:xfrm>
            <a:off x="250825" y="2060575"/>
            <a:ext cx="3600450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39" name="Text Box 47"/>
          <p:cNvSpPr txBox="1">
            <a:spLocks noChangeArrowheads="1"/>
          </p:cNvSpPr>
          <p:nvPr/>
        </p:nvSpPr>
        <p:spPr bwMode="auto">
          <a:xfrm>
            <a:off x="3059113" y="1484313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Times New Roman" pitchFamily="18" charset="0"/>
              </a:rPr>
              <a:t>у = а</a:t>
            </a:r>
          </a:p>
        </p:txBody>
      </p:sp>
      <p:sp>
        <p:nvSpPr>
          <p:cNvPr id="33840" name="Text Box 48"/>
          <p:cNvSpPr txBox="1">
            <a:spLocks noChangeArrowheads="1"/>
          </p:cNvSpPr>
          <p:nvPr/>
        </p:nvSpPr>
        <p:spPr bwMode="auto">
          <a:xfrm>
            <a:off x="3995738" y="188913"/>
            <a:ext cx="4033837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Решить уравнение </a:t>
            </a:r>
          </a:p>
          <a:p>
            <a:pPr algn="ctr"/>
            <a:r>
              <a:rPr lang="ru-RU" sz="3600" b="1" i="1">
                <a:latin typeface="Times New Roman" pitchFamily="18" charset="0"/>
              </a:rPr>
              <a:t>х</a:t>
            </a:r>
            <a:r>
              <a:rPr lang="ru-RU" sz="3600" b="1" baseline="30000">
                <a:latin typeface="Times New Roman" pitchFamily="18" charset="0"/>
              </a:rPr>
              <a:t>2 </a:t>
            </a:r>
            <a:r>
              <a:rPr lang="ru-RU" sz="3600" b="1">
                <a:latin typeface="Times New Roman" pitchFamily="18" charset="0"/>
              </a:rPr>
              <a:t>= </a:t>
            </a:r>
            <a:r>
              <a:rPr lang="ru-RU" sz="3600" b="1" i="1">
                <a:latin typeface="Times New Roman" pitchFamily="18" charset="0"/>
              </a:rPr>
              <a:t>а</a:t>
            </a:r>
          </a:p>
        </p:txBody>
      </p:sp>
      <p:sp>
        <p:nvSpPr>
          <p:cNvPr id="33842" name="Text Box 50"/>
          <p:cNvSpPr txBox="1">
            <a:spLocks noChangeArrowheads="1"/>
          </p:cNvSpPr>
          <p:nvPr/>
        </p:nvSpPr>
        <p:spPr bwMode="auto">
          <a:xfrm>
            <a:off x="539750" y="16287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ru-RU" sz="24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3843" name="Text Box 51"/>
          <p:cNvSpPr txBox="1">
            <a:spLocks noChangeArrowheads="1"/>
          </p:cNvSpPr>
          <p:nvPr/>
        </p:nvSpPr>
        <p:spPr bwMode="auto">
          <a:xfrm>
            <a:off x="2484438" y="162877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D</a:t>
            </a:r>
            <a:endParaRPr lang="ru-RU" sz="24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3844" name="Text Box 52"/>
          <p:cNvSpPr txBox="1">
            <a:spLocks noChangeArrowheads="1"/>
          </p:cNvSpPr>
          <p:nvPr/>
        </p:nvSpPr>
        <p:spPr bwMode="auto">
          <a:xfrm>
            <a:off x="1547813" y="1577975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33845" name="Text Box 53"/>
          <p:cNvSpPr txBox="1">
            <a:spLocks noChangeArrowheads="1"/>
          </p:cNvSpPr>
          <p:nvPr/>
        </p:nvSpPr>
        <p:spPr bwMode="auto">
          <a:xfrm>
            <a:off x="0" y="4724400"/>
            <a:ext cx="882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/>
              <a:t>Абсциссы точек </a:t>
            </a:r>
            <a:r>
              <a:rPr lang="en-US" sz="2400" i="1"/>
              <a:t>C</a:t>
            </a:r>
            <a:r>
              <a:rPr lang="ru-RU" sz="2400" i="1"/>
              <a:t> и </a:t>
            </a:r>
            <a:r>
              <a:rPr lang="en-US" sz="2400" i="1"/>
              <a:t>D</a:t>
            </a:r>
            <a:r>
              <a:rPr lang="ru-RU" sz="2400" i="1"/>
              <a:t> являются  корнями уравнения,</a:t>
            </a:r>
            <a:r>
              <a:rPr lang="ru-RU" sz="2400"/>
              <a:t> </a:t>
            </a:r>
            <a:r>
              <a:rPr lang="ru-RU" sz="2400" i="1"/>
              <a:t>т.е</a:t>
            </a:r>
            <a:r>
              <a:rPr lang="ru-RU" sz="2400"/>
              <a:t>. </a:t>
            </a:r>
            <a:endParaRPr lang="ru-RU" sz="2400" b="1"/>
          </a:p>
        </p:txBody>
      </p:sp>
      <p:sp>
        <p:nvSpPr>
          <p:cNvPr id="33846" name="Text Box 54"/>
          <p:cNvSpPr txBox="1">
            <a:spLocks noChangeArrowheads="1"/>
          </p:cNvSpPr>
          <p:nvPr/>
        </p:nvSpPr>
        <p:spPr bwMode="auto">
          <a:xfrm>
            <a:off x="539750" y="6092825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Ответ:</a:t>
            </a:r>
            <a:endParaRPr lang="ru-RU"/>
          </a:p>
        </p:txBody>
      </p: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755650" y="549275"/>
            <a:ext cx="2425700" cy="3417888"/>
            <a:chOff x="3272" y="144"/>
            <a:chExt cx="1528" cy="2153"/>
          </a:xfrm>
        </p:grpSpPr>
        <p:sp>
          <p:nvSpPr>
            <p:cNvPr id="2086" name="Freeform 56"/>
            <p:cNvSpPr>
              <a:spLocks/>
            </p:cNvSpPr>
            <p:nvPr/>
          </p:nvSpPr>
          <p:spPr bwMode="auto">
            <a:xfrm>
              <a:off x="3272" y="144"/>
              <a:ext cx="1528" cy="2129"/>
            </a:xfrm>
            <a:custGeom>
              <a:avLst/>
              <a:gdLst>
                <a:gd name="T0" fmla="*/ 0 w 1528"/>
                <a:gd name="T1" fmla="*/ 0 h 2129"/>
                <a:gd name="T2" fmla="*/ 248 w 1528"/>
                <a:gd name="T3" fmla="*/ 1184 h 2129"/>
                <a:gd name="T4" fmla="*/ 505 w 1528"/>
                <a:gd name="T5" fmla="*/ 1898 h 2129"/>
                <a:gd name="T6" fmla="*/ 757 w 1528"/>
                <a:gd name="T7" fmla="*/ 2129 h 2129"/>
                <a:gd name="T8" fmla="*/ 1015 w 1528"/>
                <a:gd name="T9" fmla="*/ 1899 h 2129"/>
                <a:gd name="T10" fmla="*/ 1276 w 1528"/>
                <a:gd name="T11" fmla="*/ 1185 h 2129"/>
                <a:gd name="T12" fmla="*/ 1528 w 1528"/>
                <a:gd name="T13" fmla="*/ 0 h 21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28"/>
                <a:gd name="T22" fmla="*/ 0 h 2129"/>
                <a:gd name="T23" fmla="*/ 1528 w 1528"/>
                <a:gd name="T24" fmla="*/ 2129 h 21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28" h="2129">
                  <a:moveTo>
                    <a:pt x="0" y="0"/>
                  </a:moveTo>
                  <a:cubicBezTo>
                    <a:pt x="41" y="197"/>
                    <a:pt x="164" y="868"/>
                    <a:pt x="248" y="1184"/>
                  </a:cubicBezTo>
                  <a:cubicBezTo>
                    <a:pt x="332" y="1500"/>
                    <a:pt x="420" y="1740"/>
                    <a:pt x="505" y="1898"/>
                  </a:cubicBezTo>
                  <a:cubicBezTo>
                    <a:pt x="590" y="2056"/>
                    <a:pt x="672" y="2129"/>
                    <a:pt x="757" y="2129"/>
                  </a:cubicBezTo>
                  <a:cubicBezTo>
                    <a:pt x="842" y="2129"/>
                    <a:pt x="928" y="2056"/>
                    <a:pt x="1015" y="1899"/>
                  </a:cubicBezTo>
                  <a:cubicBezTo>
                    <a:pt x="1102" y="1742"/>
                    <a:pt x="1191" y="1501"/>
                    <a:pt x="1276" y="1185"/>
                  </a:cubicBezTo>
                  <a:cubicBezTo>
                    <a:pt x="1361" y="869"/>
                    <a:pt x="1476" y="247"/>
                    <a:pt x="1528" y="0"/>
                  </a:cubicBezTo>
                </a:path>
              </a:pathLst>
            </a:custGeom>
            <a:noFill/>
            <a:ln w="28575">
              <a:solidFill>
                <a:srgbClr val="0033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7" name="Oval 57"/>
            <p:cNvSpPr>
              <a:spLocks noChangeArrowheads="1"/>
            </p:cNvSpPr>
            <p:nvPr/>
          </p:nvSpPr>
          <p:spPr bwMode="auto">
            <a:xfrm>
              <a:off x="4009" y="2242"/>
              <a:ext cx="57" cy="55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3850" name="Oval 58"/>
          <p:cNvSpPr>
            <a:spLocks noChangeArrowheads="1"/>
          </p:cNvSpPr>
          <p:nvPr/>
        </p:nvSpPr>
        <p:spPr bwMode="auto">
          <a:xfrm>
            <a:off x="971550" y="3860800"/>
            <a:ext cx="85725" cy="101600"/>
          </a:xfrm>
          <a:prstGeom prst="ellipse">
            <a:avLst/>
          </a:prstGeom>
          <a:solidFill>
            <a:srgbClr val="CC3399"/>
          </a:solidFill>
          <a:ln w="9525">
            <a:solidFill>
              <a:srgbClr val="CC33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CC3399"/>
              </a:solidFill>
            </a:endParaRPr>
          </a:p>
        </p:txBody>
      </p:sp>
      <p:sp>
        <p:nvSpPr>
          <p:cNvPr id="33851" name="Oval 59"/>
          <p:cNvSpPr>
            <a:spLocks noChangeArrowheads="1"/>
          </p:cNvSpPr>
          <p:nvPr/>
        </p:nvSpPr>
        <p:spPr bwMode="auto">
          <a:xfrm>
            <a:off x="2916238" y="3860800"/>
            <a:ext cx="85725" cy="101600"/>
          </a:xfrm>
          <a:prstGeom prst="ellipse">
            <a:avLst/>
          </a:prstGeom>
          <a:solidFill>
            <a:srgbClr val="CC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3854" name="Object 62"/>
          <p:cNvGraphicFramePr>
            <a:graphicFrameLocks noChangeAspect="1"/>
          </p:cNvGraphicFramePr>
          <p:nvPr/>
        </p:nvGraphicFramePr>
        <p:xfrm>
          <a:off x="2700338" y="4005263"/>
          <a:ext cx="576262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Формула" r:id="rId4" imgW="241200" imgH="241200" progId="Equation.3">
                  <p:embed/>
                </p:oleObj>
              </mc:Choice>
              <mc:Fallback>
                <p:oleObj name="Формула" r:id="rId4" imgW="241200" imgH="24120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4005263"/>
                        <a:ext cx="576262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55" name="Object 63"/>
          <p:cNvGraphicFramePr>
            <a:graphicFrameLocks noChangeAspect="1"/>
          </p:cNvGraphicFramePr>
          <p:nvPr/>
        </p:nvGraphicFramePr>
        <p:xfrm>
          <a:off x="539750" y="4005263"/>
          <a:ext cx="86360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Формула" r:id="rId6" imgW="355320" imgH="241200" progId="Equation.3">
                  <p:embed/>
                </p:oleObj>
              </mc:Choice>
              <mc:Fallback>
                <p:oleObj name="Формула" r:id="rId6" imgW="355320" imgH="24120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005263"/>
                        <a:ext cx="863600" cy="58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56" name="Object 64"/>
          <p:cNvGraphicFramePr>
            <a:graphicFrameLocks noChangeAspect="1"/>
          </p:cNvGraphicFramePr>
          <p:nvPr/>
        </p:nvGraphicFramePr>
        <p:xfrm>
          <a:off x="611188" y="5084763"/>
          <a:ext cx="30559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Формула" r:id="rId8" imgW="1269720" imgH="253800" progId="Equation.3">
                  <p:embed/>
                </p:oleObj>
              </mc:Choice>
              <mc:Fallback>
                <p:oleObj name="Формула" r:id="rId8" imgW="1269720" imgH="253800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5084763"/>
                        <a:ext cx="305593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57" name="Object 65"/>
          <p:cNvGraphicFramePr>
            <a:graphicFrameLocks noChangeAspect="1"/>
          </p:cNvGraphicFramePr>
          <p:nvPr/>
        </p:nvGraphicFramePr>
        <p:xfrm>
          <a:off x="1979613" y="5949950"/>
          <a:ext cx="176212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Формула" r:id="rId10" imgW="647640" imgH="253800" progId="Equation.3">
                  <p:embed/>
                </p:oleObj>
              </mc:Choice>
              <mc:Fallback>
                <p:oleObj name="Формула" r:id="rId10" imgW="647640" imgH="253800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5949950"/>
                        <a:ext cx="1762125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58" name="Text Box 66"/>
          <p:cNvSpPr txBox="1">
            <a:spLocks noChangeArrowheads="1"/>
          </p:cNvSpPr>
          <p:nvPr/>
        </p:nvSpPr>
        <p:spPr bwMode="auto">
          <a:xfrm>
            <a:off x="4284663" y="1628775"/>
            <a:ext cx="4859337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u="sng">
                <a:solidFill>
                  <a:srgbClr val="CC3399"/>
                </a:solidFill>
                <a:latin typeface="Times New Roman" pitchFamily="18" charset="0"/>
              </a:rPr>
              <a:t>Определение.</a:t>
            </a:r>
            <a:r>
              <a:rPr lang="ru-RU" sz="2400" b="1" i="1">
                <a:latin typeface="Times New Roman" pitchFamily="18" charset="0"/>
              </a:rPr>
              <a:t> </a:t>
            </a:r>
            <a:r>
              <a:rPr lang="ru-RU" sz="2400" b="1" i="1">
                <a:solidFill>
                  <a:srgbClr val="0000FF"/>
                </a:solidFill>
                <a:latin typeface="Times New Roman" pitchFamily="18" charset="0"/>
              </a:rPr>
              <a:t>Квадратным корнем из неотрицательного числа а называют такое неотрицательное число, квадрат которого равен а. </a:t>
            </a:r>
          </a:p>
        </p:txBody>
      </p:sp>
      <p:sp>
        <p:nvSpPr>
          <p:cNvPr id="2084" name="Text Box 67"/>
          <p:cNvSpPr txBox="1">
            <a:spLocks noChangeArrowheads="1"/>
          </p:cNvSpPr>
          <p:nvPr/>
        </p:nvSpPr>
        <p:spPr bwMode="auto">
          <a:xfrm>
            <a:off x="4840288" y="3881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33860" name="Object 68"/>
          <p:cNvGraphicFramePr>
            <a:graphicFrameLocks noChangeAspect="1"/>
          </p:cNvGraphicFramePr>
          <p:nvPr/>
        </p:nvGraphicFramePr>
        <p:xfrm>
          <a:off x="4356100" y="3429000"/>
          <a:ext cx="4537075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Формула" r:id="rId12" imgW="1346040" imgH="304560" progId="Equation.3">
                  <p:embed/>
                </p:oleObj>
              </mc:Choice>
              <mc:Fallback>
                <p:oleObj name="Формула" r:id="rId12" imgW="1346040" imgH="304560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3429000"/>
                        <a:ext cx="4537075" cy="944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61" name="Text Box 69"/>
          <p:cNvSpPr txBox="1">
            <a:spLocks noChangeArrowheads="1"/>
          </p:cNvSpPr>
          <p:nvPr/>
        </p:nvSpPr>
        <p:spPr bwMode="auto">
          <a:xfrm>
            <a:off x="3995738" y="5300663"/>
            <a:ext cx="4691062" cy="958850"/>
          </a:xfrm>
          <a:prstGeom prst="rect">
            <a:avLst/>
          </a:prstGeom>
          <a:solidFill>
            <a:srgbClr val="0000FF">
              <a:alpha val="23921"/>
            </a:srgbClr>
          </a:solidFill>
          <a:ln w="12700">
            <a:solidFill>
              <a:srgbClr val="CC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/>
              <a:t>Выражение            имеет смысл  только при  </a:t>
            </a:r>
          </a:p>
        </p:txBody>
      </p:sp>
      <p:graphicFrame>
        <p:nvGraphicFramePr>
          <p:cNvPr id="33862" name="Object 70"/>
          <p:cNvGraphicFramePr>
            <a:graphicFrameLocks noChangeAspect="1"/>
          </p:cNvGraphicFramePr>
          <p:nvPr/>
        </p:nvGraphicFramePr>
        <p:xfrm>
          <a:off x="6443663" y="5157788"/>
          <a:ext cx="647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Формула" r:id="rId14" imgW="241200" imgH="241200" progId="Equation.3">
                  <p:embed/>
                </p:oleObj>
              </mc:Choice>
              <mc:Fallback>
                <p:oleObj name="Формула" r:id="rId14" imgW="241200" imgH="241200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5157788"/>
                        <a:ext cx="6477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63" name="Object 71"/>
          <p:cNvGraphicFramePr>
            <a:graphicFrameLocks noChangeAspect="1"/>
          </p:cNvGraphicFramePr>
          <p:nvPr/>
        </p:nvGraphicFramePr>
        <p:xfrm>
          <a:off x="7667625" y="5734050"/>
          <a:ext cx="10080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Формула" r:id="rId16" imgW="355320" imgH="177480" progId="Equation.3">
                  <p:embed/>
                </p:oleObj>
              </mc:Choice>
              <mc:Fallback>
                <p:oleObj name="Формула" r:id="rId16" imgW="355320" imgH="177480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5734050"/>
                        <a:ext cx="1008063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8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8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3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3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338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338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338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3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3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3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3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3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3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3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3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3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3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3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3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3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338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338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338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840"/>
                            </p:stCondLst>
                            <p:childTnLst>
                              <p:par>
                                <p:cTn id="1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3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3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3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840"/>
                            </p:stCondLst>
                            <p:childTnLst>
                              <p:par>
                                <p:cTn id="1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2000" fill="hold"/>
                                        <p:tgtEl>
                                          <p:spTgt spid="33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2000" fill="hold"/>
                                        <p:tgtEl>
                                          <p:spTgt spid="33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840"/>
                            </p:stCondLst>
                            <p:childTnLst>
                              <p:par>
                                <p:cTn id="13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3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3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9" grpId="0"/>
      <p:bldP spid="33830" grpId="0" animBg="1"/>
      <p:bldP spid="33831" grpId="0" animBg="1"/>
      <p:bldP spid="33833" grpId="0"/>
      <p:bldP spid="33836" grpId="0" animBg="1"/>
      <p:bldP spid="33837" grpId="0" animBg="1"/>
      <p:bldP spid="33838" grpId="0" animBg="1"/>
      <p:bldP spid="33839" grpId="0"/>
      <p:bldP spid="33840" grpId="0"/>
      <p:bldP spid="33842" grpId="0"/>
      <p:bldP spid="33843" grpId="0"/>
      <p:bldP spid="33844" grpId="0"/>
      <p:bldP spid="33845" grpId="0"/>
      <p:bldP spid="33846" grpId="0"/>
      <p:bldP spid="33850" grpId="0" animBg="1"/>
      <p:bldP spid="33851" grpId="0" animBg="1"/>
      <p:bldP spid="33858" grpId="0"/>
      <p:bldP spid="338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6" descr="C:\Documents and Settings\Администратор.COMP\Мои документы\картинки\ФОНЫ\фоны синие\9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0"/>
            <a:ext cx="9180513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F13E3E9-DC93-4E18-BCDC-5B4B56F652F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22.02.2016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034042"/>
              </p:ext>
            </p:extLst>
          </p:nvPr>
        </p:nvGraphicFramePr>
        <p:xfrm>
          <a:off x="3643313" y="2143125"/>
          <a:ext cx="928687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Формула" r:id="rId5" imgW="241200" imgH="228600" progId="Equation.3">
                  <p:embed/>
                </p:oleObj>
              </mc:Choice>
              <mc:Fallback>
                <p:oleObj name="Формула" r:id="rId5" imgW="241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3" y="2143125"/>
                        <a:ext cx="928687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57188" y="2428875"/>
            <a:ext cx="29289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2200" b="1" i="1">
                <a:solidFill>
                  <a:srgbClr val="000000"/>
                </a:solidFill>
                <a:latin typeface="Georgia" pitchFamily="18" charset="0"/>
              </a:rPr>
              <a:t>Обозначается</a:t>
            </a:r>
            <a:r>
              <a:rPr lang="en-US" altLang="ru-RU" sz="2200" b="1" i="1">
                <a:solidFill>
                  <a:srgbClr val="000000"/>
                </a:solidFill>
                <a:latin typeface="Georgia" pitchFamily="18" charset="0"/>
              </a:rPr>
              <a:t>:</a:t>
            </a:r>
            <a:endParaRPr lang="ru-RU" altLang="ru-RU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5214938" y="3000375"/>
            <a:ext cx="32861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2200" b="1" i="1">
                <a:solidFill>
                  <a:srgbClr val="0033CC"/>
                </a:solidFill>
                <a:latin typeface="Georgia" pitchFamily="18" charset="0"/>
              </a:rPr>
              <a:t>- подкоренное число (выражение)</a:t>
            </a:r>
            <a:endParaRPr lang="ru-RU" altLang="ru-RU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28750" y="3000375"/>
            <a:ext cx="21478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2200" b="1" i="1">
                <a:solidFill>
                  <a:srgbClr val="0033CC"/>
                </a:solidFill>
                <a:latin typeface="Georgia" pitchFamily="18" charset="0"/>
              </a:rPr>
              <a:t>- знак корня </a:t>
            </a:r>
            <a:endParaRPr lang="en-US" altLang="ru-RU" sz="2200" b="1" i="1">
              <a:solidFill>
                <a:srgbClr val="0033CC"/>
              </a:solidFill>
              <a:latin typeface="Georgia" pitchFamily="18" charset="0"/>
            </a:endParaRPr>
          </a:p>
          <a:p>
            <a:pPr eaLnBrk="1" hangingPunct="1"/>
            <a:r>
              <a:rPr lang="ru-RU" altLang="ru-RU" sz="2200" b="1" i="1">
                <a:solidFill>
                  <a:srgbClr val="0033CC"/>
                </a:solidFill>
                <a:latin typeface="Georgia" pitchFamily="18" charset="0"/>
              </a:rPr>
              <a:t>(радикал)</a:t>
            </a:r>
            <a:endParaRPr lang="ru-RU" altLang="ru-RU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428625" y="4286250"/>
            <a:ext cx="81438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2200" b="1" i="1">
                <a:solidFill>
                  <a:prstClr val="black"/>
                </a:solidFill>
                <a:latin typeface="Georgia" pitchFamily="18" charset="0"/>
              </a:rPr>
              <a:t>	</a:t>
            </a:r>
            <a:r>
              <a:rPr lang="ru-RU" altLang="ru-RU" sz="2800" b="1" i="1">
                <a:solidFill>
                  <a:prstClr val="black"/>
                </a:solidFill>
                <a:latin typeface="Georgia" pitchFamily="18" charset="0"/>
              </a:rPr>
              <a:t>Область допустимых значений переменной (ОДЗ) арифметического квадратного корня</a:t>
            </a:r>
            <a:r>
              <a:rPr lang="en-US" altLang="ru-RU" sz="2800" b="1" i="1">
                <a:solidFill>
                  <a:prstClr val="black"/>
                </a:solidFill>
                <a:latin typeface="Georgia" pitchFamily="18" charset="0"/>
              </a:rPr>
              <a:t>:</a:t>
            </a:r>
            <a:endParaRPr lang="ru-RU" altLang="ru-RU" sz="28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6500813" y="5500688"/>
            <a:ext cx="11382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ru-RU" sz="3600" b="1" i="1">
                <a:solidFill>
                  <a:srgbClr val="FF0000"/>
                </a:solidFill>
                <a:latin typeface="Georgia" pitchFamily="18" charset="0"/>
              </a:rPr>
              <a:t>a≥0</a:t>
            </a:r>
            <a:endParaRPr lang="ru-RU" altLang="ru-RU" sz="3600">
              <a:solidFill>
                <a:srgbClr val="FF0000"/>
              </a:solidFill>
              <a:latin typeface="Calibri" pitchFamily="34" charset="0"/>
            </a:endParaRPr>
          </a:p>
        </p:txBody>
      </p:sp>
      <p:graphicFrame>
        <p:nvGraphicFramePr>
          <p:cNvPr id="21" name="Object 3"/>
          <p:cNvGraphicFramePr>
            <a:graphicFrameLocks noChangeAspect="1"/>
          </p:cNvGraphicFramePr>
          <p:nvPr/>
        </p:nvGraphicFramePr>
        <p:xfrm>
          <a:off x="785813" y="3000375"/>
          <a:ext cx="77311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Формула" r:id="rId7" imgW="228600" imgH="253800" progId="Equation.3">
                  <p:embed/>
                </p:oleObj>
              </mc:Choice>
              <mc:Fallback>
                <p:oleObj name="Формула" r:id="rId7" imgW="228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3000375"/>
                        <a:ext cx="773112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434391"/>
              </p:ext>
            </p:extLst>
          </p:nvPr>
        </p:nvGraphicFramePr>
        <p:xfrm>
          <a:off x="4071938" y="3143250"/>
          <a:ext cx="46513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Формула" r:id="rId9" imgW="126720" imgH="139680" progId="Equation.3">
                  <p:embed/>
                </p:oleObj>
              </mc:Choice>
              <mc:Fallback>
                <p:oleObj name="Формула" r:id="rId9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3143250"/>
                        <a:ext cx="465137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3D06BA-82D6-4E3E-9CD6-3285CD4C63A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0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 -0.17669 L -2.5E-6 4.37558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00" y="88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73 -0.111 L 2.77778E-7 -3.38575E-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55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8" grpId="0"/>
      <p:bldP spid="19" grpId="0"/>
      <p:bldP spid="1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 нахождения квадратного корня из неотрицательного числа называют </a:t>
            </a:r>
            <a:r>
              <a:rPr lang="ru-RU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извлечением квадратного корня. </a:t>
            </a:r>
            <a:endParaRPr lang="ru-RU" sz="4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777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132138" y="188913"/>
            <a:ext cx="2736850" cy="1138237"/>
          </a:xfrm>
          <a:prstGeom prst="rect">
            <a:avLst/>
          </a:prstGeom>
          <a:solidFill>
            <a:schemeClr val="hlink">
              <a:alpha val="25882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уравнение </a:t>
            </a:r>
          </a:p>
          <a:p>
            <a:pPr algn="ctr"/>
            <a:r>
              <a:rPr lang="ru-RU" sz="3600" b="1" i="1">
                <a:latin typeface="Times New Roman" pitchFamily="18" charset="0"/>
              </a:rPr>
              <a:t>х</a:t>
            </a:r>
            <a:r>
              <a:rPr lang="ru-RU" sz="3600" b="1" baseline="30000">
                <a:latin typeface="Times New Roman" pitchFamily="18" charset="0"/>
              </a:rPr>
              <a:t>2 </a:t>
            </a:r>
            <a:r>
              <a:rPr lang="ru-RU" sz="3600" b="1">
                <a:latin typeface="Times New Roman" pitchFamily="18" charset="0"/>
              </a:rPr>
              <a:t>= </a:t>
            </a:r>
            <a:r>
              <a:rPr lang="ru-RU" sz="3600" b="1" i="1">
                <a:latin typeface="Times New Roman" pitchFamily="18" charset="0"/>
              </a:rPr>
              <a:t>а</a:t>
            </a: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900113" y="1412875"/>
            <a:ext cx="360045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4500563" y="1412875"/>
            <a:ext cx="0" cy="1368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4500563" y="1412875"/>
            <a:ext cx="3240087" cy="1223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179388" y="2781300"/>
            <a:ext cx="1885950" cy="835025"/>
          </a:xfrm>
          <a:prstGeom prst="rect">
            <a:avLst/>
          </a:prstGeom>
          <a:solidFill>
            <a:srgbClr val="CC3399">
              <a:alpha val="30196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a &lt; 0</a:t>
            </a:r>
          </a:p>
          <a:p>
            <a:pPr algn="ctr"/>
            <a:r>
              <a:rPr lang="ru-RU" sz="2400" b="1"/>
              <a:t>Нет корней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486150" y="2781300"/>
            <a:ext cx="2147888" cy="1200150"/>
          </a:xfrm>
          <a:prstGeom prst="rect">
            <a:avLst/>
          </a:prstGeom>
          <a:solidFill>
            <a:srgbClr val="CC3399">
              <a:alpha val="30196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/>
              <a:t>а = 0</a:t>
            </a:r>
          </a:p>
          <a:p>
            <a:pPr algn="ctr"/>
            <a:r>
              <a:rPr lang="ru-RU" sz="2400" b="1"/>
              <a:t>Один корень</a:t>
            </a:r>
          </a:p>
          <a:p>
            <a:pPr algn="ctr"/>
            <a:r>
              <a:rPr lang="ru-RU" sz="2400" b="1"/>
              <a:t>х = 0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6227763" y="2636838"/>
            <a:ext cx="2663825" cy="1474787"/>
          </a:xfrm>
          <a:prstGeom prst="rect">
            <a:avLst/>
          </a:prstGeom>
          <a:solidFill>
            <a:srgbClr val="FF99CC">
              <a:alpha val="5098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а </a:t>
            </a:r>
            <a:r>
              <a:rPr lang="en-US" sz="2400" b="1"/>
              <a:t>&gt; 0</a:t>
            </a:r>
          </a:p>
          <a:p>
            <a:pPr algn="ctr"/>
            <a:r>
              <a:rPr lang="ru-RU" sz="2400" b="1"/>
              <a:t>Два корня</a:t>
            </a:r>
          </a:p>
          <a:p>
            <a:pPr algn="ctr"/>
            <a:endParaRPr lang="ru-RU" sz="2400" b="1"/>
          </a:p>
          <a:p>
            <a:pPr algn="ctr"/>
            <a:endParaRPr lang="ru-RU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6372225" y="3500438"/>
          <a:ext cx="251936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Формула" r:id="rId4" imgW="1269720" imgH="253800" progId="Equation.3">
                  <p:embed/>
                </p:oleObj>
              </mc:Choice>
              <mc:Fallback>
                <p:oleObj name="Формула" r:id="rId4" imgW="1269720" imgH="253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3500438"/>
                        <a:ext cx="2519363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95288" y="3644900"/>
            <a:ext cx="1441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Пример.</a:t>
            </a:r>
          </a:p>
          <a:p>
            <a:r>
              <a:rPr lang="ru-RU" sz="2400" b="1"/>
              <a:t>х</a:t>
            </a:r>
            <a:r>
              <a:rPr lang="ru-RU" sz="2400" b="1" baseline="30000"/>
              <a:t>2</a:t>
            </a:r>
            <a:r>
              <a:rPr lang="ru-RU" sz="2400" b="1"/>
              <a:t> = – 4; </a:t>
            </a:r>
          </a:p>
          <a:p>
            <a:r>
              <a:rPr lang="ru-RU" sz="2400" b="1"/>
              <a:t>х</a:t>
            </a:r>
            <a:r>
              <a:rPr lang="ru-RU" sz="2400" b="1" baseline="30000"/>
              <a:t>2</a:t>
            </a:r>
            <a:r>
              <a:rPr lang="ru-RU" sz="2400" b="1"/>
              <a:t> = – 8</a:t>
            </a:r>
          </a:p>
        </p:txBody>
      </p:sp>
      <p:sp>
        <p:nvSpPr>
          <p:cNvPr id="3084" name="Text Box 13"/>
          <p:cNvSpPr txBox="1">
            <a:spLocks noChangeArrowheads="1"/>
          </p:cNvSpPr>
          <p:nvPr/>
        </p:nvSpPr>
        <p:spPr bwMode="auto">
          <a:xfrm>
            <a:off x="4408488" y="43132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3851275" y="4005263"/>
            <a:ext cx="1441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/>
              <a:t>Пример.</a:t>
            </a:r>
          </a:p>
          <a:p>
            <a:pPr algn="ctr"/>
            <a:r>
              <a:rPr lang="ru-RU" sz="2400" b="1"/>
              <a:t>х</a:t>
            </a:r>
            <a:r>
              <a:rPr lang="ru-RU" sz="2400" b="1" baseline="30000"/>
              <a:t>2</a:t>
            </a:r>
            <a:r>
              <a:rPr lang="ru-RU" sz="2400" b="1"/>
              <a:t> = 0 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6732588" y="4221163"/>
            <a:ext cx="172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Пример.</a:t>
            </a:r>
          </a:p>
          <a:p>
            <a:pPr algn="ctr"/>
            <a:r>
              <a:rPr lang="ru-RU" sz="2400" b="1"/>
              <a:t>х</a:t>
            </a:r>
            <a:r>
              <a:rPr lang="ru-RU" sz="2400" b="1" baseline="30000"/>
              <a:t>2</a:t>
            </a:r>
            <a:r>
              <a:rPr lang="ru-RU" sz="2400" b="1"/>
              <a:t> = 4 </a:t>
            </a:r>
          </a:p>
          <a:p>
            <a:endParaRPr lang="ru-RU" sz="2400" b="1"/>
          </a:p>
        </p:txBody>
      </p:sp>
      <p:graphicFrame>
        <p:nvGraphicFramePr>
          <p:cNvPr id="30736" name="Object 16"/>
          <p:cNvGraphicFramePr>
            <a:graphicFrameLocks noChangeAspect="1"/>
          </p:cNvGraphicFramePr>
          <p:nvPr/>
        </p:nvGraphicFramePr>
        <p:xfrm>
          <a:off x="6443663" y="4941888"/>
          <a:ext cx="2411412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Формула" r:id="rId6" imgW="1015920" imgH="533160" progId="Equation.3">
                  <p:embed/>
                </p:oleObj>
              </mc:Choice>
              <mc:Fallback>
                <p:oleObj name="Формула" r:id="rId6" imgW="1015920" imgH="53316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4941888"/>
                        <a:ext cx="2411412" cy="1266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5" grpId="0" animBg="1"/>
      <p:bldP spid="30726" grpId="0" animBg="1"/>
      <p:bldP spid="30727" grpId="0" animBg="1"/>
      <p:bldP spid="30728" grpId="0" animBg="1"/>
      <p:bldP spid="30729" grpId="0" animBg="1"/>
      <p:bldP spid="30730" grpId="0" animBg="1"/>
      <p:bldP spid="30732" grpId="0"/>
      <p:bldP spid="30734" grpId="0"/>
      <p:bldP spid="307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250825" y="0"/>
            <a:ext cx="77771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C3399"/>
                </a:solidFill>
              </a:rPr>
              <a:t>Извлечь арифметический квадратный корень:</a:t>
            </a:r>
          </a:p>
        </p:txBody>
      </p:sp>
      <p:sp>
        <p:nvSpPr>
          <p:cNvPr id="4107" name="Text Box 6"/>
          <p:cNvSpPr txBox="1">
            <a:spLocks noChangeArrowheads="1"/>
          </p:cNvSpPr>
          <p:nvPr/>
        </p:nvSpPr>
        <p:spPr bwMode="auto">
          <a:xfrm>
            <a:off x="1743075" y="1720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468313" y="1052513"/>
          <a:ext cx="10795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Формула" r:id="rId4" imgW="431640" imgH="241200" progId="Equation.3">
                  <p:embed/>
                </p:oleObj>
              </mc:Choice>
              <mc:Fallback>
                <p:oleObj name="Формула" r:id="rId4" imgW="43164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052513"/>
                        <a:ext cx="1079500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Text Box 8"/>
          <p:cNvSpPr txBox="1">
            <a:spLocks noChangeArrowheads="1"/>
          </p:cNvSpPr>
          <p:nvPr/>
        </p:nvSpPr>
        <p:spPr bwMode="auto">
          <a:xfrm>
            <a:off x="1743075" y="1792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39945" name="Object 9"/>
          <p:cNvGraphicFramePr>
            <a:graphicFrameLocks noChangeAspect="1"/>
          </p:cNvGraphicFramePr>
          <p:nvPr/>
        </p:nvGraphicFramePr>
        <p:xfrm>
          <a:off x="1619250" y="981075"/>
          <a:ext cx="4392613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Формула" r:id="rId6" imgW="1638000" imgH="266400" progId="Equation.3">
                  <p:embed/>
                </p:oleObj>
              </mc:Choice>
              <mc:Fallback>
                <p:oleObj name="Формула" r:id="rId6" imgW="1638000" imgH="266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981075"/>
                        <a:ext cx="4392613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Text Box 10"/>
          <p:cNvSpPr txBox="1">
            <a:spLocks noChangeArrowheads="1"/>
          </p:cNvSpPr>
          <p:nvPr/>
        </p:nvSpPr>
        <p:spPr bwMode="auto">
          <a:xfrm>
            <a:off x="592138" y="20081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39947" name="Object 11"/>
          <p:cNvGraphicFramePr>
            <a:graphicFrameLocks noChangeAspect="1"/>
          </p:cNvGraphicFramePr>
          <p:nvPr/>
        </p:nvGraphicFramePr>
        <p:xfrm>
          <a:off x="395288" y="1773238"/>
          <a:ext cx="1512887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Формула" r:id="rId8" imgW="558720" imgH="253800" progId="Equation.3">
                  <p:embed/>
                </p:oleObj>
              </mc:Choice>
              <mc:Fallback>
                <p:oleObj name="Формула" r:id="rId8" imgW="558720" imgH="253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773238"/>
                        <a:ext cx="1512887" cy="68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Text Box 12"/>
          <p:cNvSpPr txBox="1">
            <a:spLocks noChangeArrowheads="1"/>
          </p:cNvSpPr>
          <p:nvPr/>
        </p:nvSpPr>
        <p:spPr bwMode="auto">
          <a:xfrm>
            <a:off x="447675" y="2655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39949" name="Object 13"/>
          <p:cNvGraphicFramePr>
            <a:graphicFrameLocks noChangeAspect="1"/>
          </p:cNvGraphicFramePr>
          <p:nvPr/>
        </p:nvGraphicFramePr>
        <p:xfrm>
          <a:off x="539750" y="2492375"/>
          <a:ext cx="10795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Формула" r:id="rId10" imgW="355320" imgH="241200" progId="Equation.3">
                  <p:embed/>
                </p:oleObj>
              </mc:Choice>
              <mc:Fallback>
                <p:oleObj name="Формула" r:id="rId10" imgW="355320" imgH="241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492375"/>
                        <a:ext cx="1079500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1" name="Text Box 14"/>
          <p:cNvSpPr txBox="1">
            <a:spLocks noChangeArrowheads="1"/>
          </p:cNvSpPr>
          <p:nvPr/>
        </p:nvSpPr>
        <p:spPr bwMode="auto">
          <a:xfrm>
            <a:off x="663575" y="3305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39951" name="Object 15"/>
          <p:cNvGraphicFramePr>
            <a:graphicFrameLocks noChangeAspect="1"/>
          </p:cNvGraphicFramePr>
          <p:nvPr/>
        </p:nvGraphicFramePr>
        <p:xfrm>
          <a:off x="395288" y="3284538"/>
          <a:ext cx="14398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Формула" r:id="rId12" imgW="431640" imgH="228600" progId="Equation.3">
                  <p:embed/>
                </p:oleObj>
              </mc:Choice>
              <mc:Fallback>
                <p:oleObj name="Формула" r:id="rId12" imgW="43164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284538"/>
                        <a:ext cx="1439862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519113" y="40973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39953" name="Object 17"/>
          <p:cNvGraphicFramePr>
            <a:graphicFrameLocks noChangeAspect="1"/>
          </p:cNvGraphicFramePr>
          <p:nvPr/>
        </p:nvGraphicFramePr>
        <p:xfrm>
          <a:off x="323850" y="4005263"/>
          <a:ext cx="1368425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Формула" r:id="rId14" imgW="469800" imgH="266400" progId="Equation.3">
                  <p:embed/>
                </p:oleObj>
              </mc:Choice>
              <mc:Fallback>
                <p:oleObj name="Формула" r:id="rId14" imgW="469800" imgH="2664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005263"/>
                        <a:ext cx="1368425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3" name="Text Box 18"/>
          <p:cNvSpPr txBox="1">
            <a:spLocks noChangeArrowheads="1"/>
          </p:cNvSpPr>
          <p:nvPr/>
        </p:nvSpPr>
        <p:spPr bwMode="auto">
          <a:xfrm>
            <a:off x="592138" y="49609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39955" name="Object 19"/>
          <p:cNvGraphicFramePr>
            <a:graphicFrameLocks noChangeAspect="1"/>
          </p:cNvGraphicFramePr>
          <p:nvPr/>
        </p:nvGraphicFramePr>
        <p:xfrm>
          <a:off x="323850" y="4868863"/>
          <a:ext cx="15843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Формула" r:id="rId16" imgW="507960" imgH="241200" progId="Equation.3">
                  <p:embed/>
                </p:oleObj>
              </mc:Choice>
              <mc:Fallback>
                <p:oleObj name="Формула" r:id="rId16" imgW="507960" imgH="2412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868863"/>
                        <a:ext cx="158432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4" name="Text Box 20"/>
          <p:cNvSpPr txBox="1">
            <a:spLocks noChangeArrowheads="1"/>
          </p:cNvSpPr>
          <p:nvPr/>
        </p:nvSpPr>
        <p:spPr bwMode="auto">
          <a:xfrm>
            <a:off x="519113" y="58975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39957" name="Object 21"/>
          <p:cNvGraphicFramePr>
            <a:graphicFrameLocks noChangeAspect="1"/>
          </p:cNvGraphicFramePr>
          <p:nvPr/>
        </p:nvGraphicFramePr>
        <p:xfrm>
          <a:off x="179388" y="5734050"/>
          <a:ext cx="201612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Формула" r:id="rId18" imgW="583920" imgH="241200" progId="Equation.3">
                  <p:embed/>
                </p:oleObj>
              </mc:Choice>
              <mc:Fallback>
                <p:oleObj name="Формула" r:id="rId18" imgW="583920" imgH="2412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5734050"/>
                        <a:ext cx="2016125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2051050" y="1844675"/>
            <a:ext cx="936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0,5</a:t>
            </a: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1908175" y="2587625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1908175" y="3429000"/>
            <a:ext cx="1327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4,123</a:t>
            </a:r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1763713" y="4292600"/>
            <a:ext cx="526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  <a:r>
              <a:rPr lang="ru-RU" sz="2800" i="1">
                <a:solidFill>
                  <a:srgbClr val="FF0000"/>
                </a:solidFill>
              </a:rPr>
              <a:t>Выражение не имеет смысла</a:t>
            </a: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1979613" y="4941888"/>
            <a:ext cx="692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31</a:t>
            </a: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2268538" y="5876925"/>
            <a:ext cx="692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58" grpId="0"/>
      <p:bldP spid="39959" grpId="0"/>
      <p:bldP spid="39960" grpId="0"/>
      <p:bldP spid="39961" grpId="0"/>
      <p:bldP spid="39962" grpId="0"/>
      <p:bldP spid="39963" grpId="0"/>
    </p:bldLst>
  </p:timing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311</TotalTime>
  <Words>329</Words>
  <Application>Microsoft Office PowerPoint</Application>
  <PresentationFormat>Экран (4:3)</PresentationFormat>
  <Paragraphs>114</Paragraphs>
  <Slides>9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Сеть</vt:lpstr>
      <vt:lpstr>Тема Office</vt:lpstr>
      <vt:lpstr>Формула</vt:lpstr>
      <vt:lpstr>Арифметический квадратный корень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Кондрикова 14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Станислав</cp:lastModifiedBy>
  <cp:revision>13</cp:revision>
  <dcterms:created xsi:type="dcterms:W3CDTF">2008-12-02T20:44:05Z</dcterms:created>
  <dcterms:modified xsi:type="dcterms:W3CDTF">2016-02-22T11:18:04Z</dcterms:modified>
</cp:coreProperties>
</file>