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sldIdLst>
    <p:sldId id="256" r:id="rId2"/>
    <p:sldId id="268" r:id="rId3"/>
    <p:sldId id="257" r:id="rId4"/>
    <p:sldId id="298" r:id="rId5"/>
    <p:sldId id="286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62" r:id="rId18"/>
    <p:sldId id="263" r:id="rId19"/>
    <p:sldId id="264" r:id="rId20"/>
    <p:sldId id="265" r:id="rId21"/>
    <p:sldId id="287" r:id="rId22"/>
    <p:sldId id="290" r:id="rId23"/>
    <p:sldId id="291" r:id="rId24"/>
    <p:sldId id="266" r:id="rId25"/>
    <p:sldId id="288" r:id="rId26"/>
    <p:sldId id="292" r:id="rId27"/>
    <p:sldId id="293" r:id="rId28"/>
    <p:sldId id="294" r:id="rId29"/>
    <p:sldId id="295" r:id="rId30"/>
    <p:sldId id="267" r:id="rId31"/>
    <p:sldId id="289" r:id="rId32"/>
    <p:sldId id="296" r:id="rId33"/>
    <p:sldId id="297" r:id="rId34"/>
    <p:sldId id="271" r:id="rId35"/>
    <p:sldId id="272" r:id="rId36"/>
    <p:sldId id="273" r:id="rId37"/>
    <p:sldId id="274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16A2F3D-9370-483F-ABBB-9C24857AD89F}">
          <p14:sldIdLst>
            <p14:sldId id="256"/>
            <p14:sldId id="268"/>
            <p14:sldId id="257"/>
            <p14:sldId id="298"/>
            <p14:sldId id="286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62"/>
            <p14:sldId id="263"/>
            <p14:sldId id="264"/>
            <p14:sldId id="265"/>
            <p14:sldId id="287"/>
            <p14:sldId id="290"/>
            <p14:sldId id="291"/>
            <p14:sldId id="266"/>
            <p14:sldId id="288"/>
            <p14:sldId id="292"/>
            <p14:sldId id="293"/>
            <p14:sldId id="294"/>
            <p14:sldId id="295"/>
            <p14:sldId id="267"/>
            <p14:sldId id="289"/>
            <p14:sldId id="296"/>
            <p14:sldId id="297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6">
        <a:lumMod val="50000"/>
      </a:schemeClr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0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2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4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85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60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93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6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5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5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6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1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44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21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3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D34F-4366-4C20-A043-AD2D12BE8562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4C414F-274D-4CD6-8CFB-9891B87DC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8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ru-RU" dirty="0" smtClean="0">
                <a:ln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</a:rPr>
              <a:t>         </a:t>
            </a:r>
            <a:r>
              <a:rPr lang="ru-RU" b="1" dirty="0" smtClean="0">
                <a:ln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ru-RU" dirty="0">
              <a:ln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35867" y="1371599"/>
            <a:ext cx="7660995" cy="3501189"/>
          </a:xfrm>
        </p:spPr>
        <p:txBody>
          <a:bodyPr anchor="ctr">
            <a:normAutofit/>
          </a:bodyPr>
          <a:lstStyle/>
          <a:p>
            <a:r>
              <a:rPr lang="ru-RU" sz="48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Математическая игра «Звёздный час»</a:t>
            </a:r>
          </a:p>
          <a:p>
            <a:r>
              <a:rPr lang="ru-RU" sz="2200" dirty="0">
                <a:solidFill>
                  <a:srgbClr val="7030A0"/>
                </a:solidFill>
              </a:rPr>
              <a:t>Составитель- учитель математики</a:t>
            </a:r>
          </a:p>
          <a:p>
            <a:r>
              <a:rPr lang="ru-RU" sz="2200" dirty="0">
                <a:solidFill>
                  <a:srgbClr val="7030A0"/>
                </a:solidFill>
              </a:rPr>
              <a:t>МБОУ «</a:t>
            </a:r>
            <a:r>
              <a:rPr lang="ru-RU" sz="2200" dirty="0" err="1">
                <a:solidFill>
                  <a:srgbClr val="7030A0"/>
                </a:solidFill>
              </a:rPr>
              <a:t>Цуканово-Бобрикская</a:t>
            </a:r>
            <a:r>
              <a:rPr lang="ru-RU" sz="2200" dirty="0">
                <a:solidFill>
                  <a:srgbClr val="7030A0"/>
                </a:solidFill>
              </a:rPr>
              <a:t> ООШ»</a:t>
            </a:r>
            <a:br>
              <a:rPr lang="ru-RU" sz="2200" dirty="0">
                <a:solidFill>
                  <a:srgbClr val="7030A0"/>
                </a:solidFill>
              </a:rPr>
            </a:br>
            <a:r>
              <a:rPr lang="ru-RU" sz="2200" dirty="0">
                <a:solidFill>
                  <a:srgbClr val="7030A0"/>
                </a:solidFill>
              </a:rPr>
              <a:t>Кулешова Т.Н</a:t>
            </a:r>
            <a:endParaRPr lang="ru-RU" sz="2200" b="1" dirty="0" smtClean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Arabic Typesetting" panose="03020402040406030203" pitchFamily="66" charset="-78"/>
            </a:endParaRPr>
          </a:p>
          <a:p>
            <a:r>
              <a:rPr lang="ru-RU" sz="1700" dirty="0" smtClean="0">
                <a:solidFill>
                  <a:srgbClr val="7030A0"/>
                </a:solidFill>
              </a:rPr>
              <a:t>.</a:t>
            </a:r>
            <a:endParaRPr lang="ru-RU" sz="17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Arabic Typesetting" panose="03020402040406030203" pitchFamily="66" charset="-78"/>
            </a:endParaRPr>
          </a:p>
        </p:txBody>
      </p:sp>
      <p:pic>
        <p:nvPicPr>
          <p:cNvPr id="5" name="Рисунок 3" descr="2821-1-f.gif"/>
          <p:cNvPicPr>
            <a:picLocks noChangeAspect="1"/>
          </p:cNvPicPr>
          <p:nvPr/>
        </p:nvPicPr>
        <p:blipFill>
          <a:blip r:embed="rId2" cstate="print"/>
          <a:srcRect l="21807" r="29652" b="64306"/>
          <a:stretch>
            <a:fillRect/>
          </a:stretch>
        </p:blipFill>
        <p:spPr bwMode="auto">
          <a:xfrm rot="20871263">
            <a:off x="1070917" y="4085583"/>
            <a:ext cx="2167872" cy="208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2821-1-f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6895" y="4487779"/>
            <a:ext cx="4495663" cy="223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79" y="611735"/>
            <a:ext cx="2444753" cy="290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6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1778">
        <p14:pan dir="u"/>
      </p:transition>
    </mc:Choice>
    <mc:Fallback xmlns="">
      <p:transition spd="slow" advTm="1177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9242" y="3080085"/>
            <a:ext cx="2286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Р.ДЕКАРД</a:t>
            </a:r>
            <a:endParaRPr lang="ru-RU" sz="32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67" y="389467"/>
            <a:ext cx="442272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0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037">
        <p14:pan dir="u"/>
      </p:transition>
    </mc:Choice>
    <mc:Fallback xmlns="">
      <p:transition spd="slow" advTm="60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999" y="518229"/>
            <a:ext cx="1075266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Великий математик всех времен, сумевший обобщить и систематизировать все известные математические факты в уникальной книге «Элементы» («Начала»). Все, что о нем известно «сын </a:t>
            </a:r>
            <a:r>
              <a:rPr lang="ru-RU" sz="4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Наукрита</a:t>
            </a:r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сын </a:t>
            </a:r>
            <a:r>
              <a:rPr lang="ru-RU" sz="4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Зекарха</a:t>
            </a:r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известный под именем Геометра», ученый старого времени, по своему происхождению грек, по местожительству сириец, родом из </a:t>
            </a:r>
            <a:r>
              <a:rPr lang="ru-RU" sz="4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Тири</a:t>
            </a:r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Назовите этого математика?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2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31057">
        <p14:pan dir="u"/>
      </p:transition>
    </mc:Choice>
    <mc:Fallback xmlns="">
      <p:transition spd="slow" advTm="310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8009" y="3015734"/>
            <a:ext cx="1837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ЕВКЛИД</a:t>
            </a:r>
            <a:endParaRPr lang="ru-RU" sz="32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67" y="443720"/>
            <a:ext cx="5561011" cy="582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7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7116">
        <p14:pan dir="u"/>
      </p:transition>
    </mc:Choice>
    <mc:Fallback xmlns="">
      <p:transition spd="slow" advTm="71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8958" y="2406316"/>
            <a:ext cx="128601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Назовите имя первой русской </a:t>
            </a:r>
            <a:endParaRPr lang="ru-RU" sz="4000" b="1" dirty="0" smtClean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женщины-математика</a:t>
            </a:r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051">
        <p14:pan dir="u"/>
      </p:transition>
    </mc:Choice>
    <mc:Fallback xmlns="">
      <p:transition spd="slow" advTm="60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8" y="637674"/>
            <a:ext cx="5594685" cy="57123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232358" y="3080085"/>
            <a:ext cx="31041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КОВАЛЕВСКАЯ</a:t>
            </a:r>
            <a:endParaRPr lang="ru-RU" sz="32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8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054">
        <p14:pan dir="u"/>
      </p:transition>
    </mc:Choice>
    <mc:Fallback xmlns="">
      <p:transition spd="slow" advTm="20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9379" y="164386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Кто из этих учёных участвовал в атлетических состязаниях и на олимпийских играх был дважды увенчан лавровым венком за победу в кулачном бою? </a:t>
            </a:r>
            <a:endParaRPr lang="ru-RU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3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5171">
        <p14:pan dir="u"/>
      </p:transition>
    </mc:Choice>
    <mc:Fallback xmlns="">
      <p:transition spd="slow" advTm="251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5" y="530098"/>
            <a:ext cx="5534526" cy="60511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flipH="1">
            <a:off x="6593305" y="2995862"/>
            <a:ext cx="2658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F0"/>
                </a:solidFill>
                <a:latin typeface="Cambria" panose="02040503050406030204" pitchFamily="18" charset="0"/>
              </a:rPr>
              <a:t>ПИФАГОР</a:t>
            </a:r>
          </a:p>
        </p:txBody>
      </p:sp>
    </p:spTree>
    <p:extLst>
      <p:ext uri="{BB962C8B-B14F-4D97-AF65-F5344CB8AC3E}">
        <p14:creationId xmlns:p14="http://schemas.microsoft.com/office/powerpoint/2010/main" val="367347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947">
        <p14:pan dir="u"/>
      </p:transition>
    </mc:Choice>
    <mc:Fallback xmlns="">
      <p:transition spd="slow" advTm="694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b="1" dirty="0">
                <a:solidFill>
                  <a:srgbClr val="FF0000"/>
                </a:solidFill>
              </a:rPr>
              <a:t>Тур </a:t>
            </a:r>
            <a:r>
              <a:rPr lang="en-US" sz="7300" b="1" dirty="0" smtClean="0">
                <a:solidFill>
                  <a:srgbClr val="FF0000"/>
                </a:solidFill>
              </a:rPr>
              <a:t>II</a:t>
            </a:r>
            <a:r>
              <a:rPr lang="ru-RU" sz="7300" b="1" dirty="0" smtClean="0">
                <a:solidFill>
                  <a:srgbClr val="FF0000"/>
                </a:solidFill>
              </a:rPr>
              <a:t> </a:t>
            </a:r>
            <a:r>
              <a:rPr lang="ru-RU" sz="7300" b="1" dirty="0">
                <a:solidFill>
                  <a:srgbClr val="FF0000"/>
                </a:solidFill>
              </a:rPr>
              <a:t>«Грамотейка»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9866" y="2218267"/>
            <a:ext cx="79755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 вами ящик-грамотейка. </a:t>
            </a:r>
            <a:endParaRPr lang="en-US" sz="36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минуту вы должны написать как можно больше математических терминов, начинающихся с этой буквы.</a:t>
            </a:r>
            <a:endParaRPr lang="ru-RU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6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9911">
        <p14:pan dir="u"/>
      </p:transition>
    </mc:Choice>
    <mc:Fallback xmlns="">
      <p:transition spd="slow" advTm="991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86" y="270933"/>
            <a:ext cx="4194362" cy="4299221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199" y="0"/>
            <a:ext cx="3166533" cy="3183467"/>
          </a:xfrm>
          <a:prstGeom prst="rect">
            <a:avLst/>
          </a:prstGeom>
        </p:spPr>
      </p:pic>
      <p:pic>
        <p:nvPicPr>
          <p:cNvPr id="6" name="Объект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86" y="259133"/>
            <a:ext cx="1524000" cy="2164080"/>
          </a:xfrm>
          <a:prstGeom prst="rect">
            <a:avLst/>
          </a:prstGeom>
        </p:spPr>
      </p:pic>
      <p:pic>
        <p:nvPicPr>
          <p:cNvPr id="7" name="Объект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3318934"/>
            <a:ext cx="2404533" cy="2723092"/>
          </a:xfrm>
          <a:prstGeom prst="rect">
            <a:avLst/>
          </a:prstGeom>
        </p:spPr>
      </p:pic>
      <p:pic>
        <p:nvPicPr>
          <p:cNvPr id="8" name="Объект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9" y="4698968"/>
            <a:ext cx="1653911" cy="148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8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5917">
        <p14:pan dir="u"/>
      </p:transition>
    </mc:Choice>
    <mc:Fallback xmlns="">
      <p:transition spd="slow" advTm="159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868" y="558800"/>
            <a:ext cx="8596668" cy="1320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6700" b="1" dirty="0">
                <a:solidFill>
                  <a:srgbClr val="FF0000"/>
                </a:solidFill>
              </a:rPr>
              <a:t>Тур I</a:t>
            </a:r>
            <a:r>
              <a:rPr lang="en-US" sz="6700" b="1" dirty="0">
                <a:solidFill>
                  <a:srgbClr val="FF0000"/>
                </a:solidFill>
              </a:rPr>
              <a:t>II</a:t>
            </a:r>
            <a:r>
              <a:rPr lang="ru-RU" sz="6700" b="1" dirty="0">
                <a:solidFill>
                  <a:srgbClr val="FF0000"/>
                </a:solidFill>
              </a:rPr>
              <a:t> «Определение»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lvl="0"/>
            <a:r>
              <a:rPr lang="ru-RU" sz="17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1.Уравнение    2.Тождество </a:t>
            </a:r>
            <a:endParaRPr lang="ru-RU" sz="17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  <a:p>
            <a:r>
              <a:rPr lang="ru-RU" sz="17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3.Угол              4. Высота</a:t>
            </a:r>
            <a:endParaRPr lang="ru-RU" sz="17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  <a:p>
            <a:r>
              <a:rPr lang="ru-RU" sz="17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5.Степень </a:t>
            </a:r>
            <a:r>
              <a:rPr lang="ru-RU" sz="17600" b="1" i="1" dirty="0">
                <a:solidFill>
                  <a:srgbClr val="00B0F0"/>
                </a:solidFill>
                <a:cs typeface="Aparajita" panose="020B0604020202020204" pitchFamily="34" charset="0"/>
              </a:rPr>
              <a:t>6.Биссектриса</a:t>
            </a:r>
          </a:p>
          <a:p>
            <a:pPr lvl="0"/>
            <a:r>
              <a:rPr lang="ru-RU" sz="17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       7.Теорема</a:t>
            </a:r>
            <a:endParaRPr lang="ru-RU" sz="17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  <a:p>
            <a:pPr lvl="0"/>
            <a:r>
              <a:rPr lang="ru-RU" sz="17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                       8. Периметр</a:t>
            </a:r>
            <a:endParaRPr lang="ru-RU" sz="17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  <a:p>
            <a:endParaRPr lang="ru-RU" sz="8000" b="1" dirty="0">
              <a:solidFill>
                <a:srgbClr val="00B0F0"/>
              </a:solidFill>
            </a:endParaRPr>
          </a:p>
          <a:p>
            <a:pPr lvl="0"/>
            <a:endParaRPr lang="ru-RU" sz="7700" b="1" dirty="0">
              <a:solidFill>
                <a:srgbClr val="00B0F0"/>
              </a:solidFill>
            </a:endParaRPr>
          </a:p>
          <a:p>
            <a:r>
              <a:rPr lang="ru-RU" b="1" dirty="0">
                <a:solidFill>
                  <a:srgbClr val="00B0F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1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9079">
        <p14:pan dir="u"/>
      </p:transition>
    </mc:Choice>
    <mc:Fallback xmlns="">
      <p:transition spd="slow" advTm="1907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884" y="517357"/>
            <a:ext cx="88071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accent4"/>
                </a:solidFill>
                <a:latin typeface="Verdana" panose="020B0604030504040204" pitchFamily="34" charset="0"/>
              </a:rPr>
              <a:t>Цель: </a:t>
            </a:r>
            <a:r>
              <a:rPr lang="ru-RU" sz="2800" dirty="0">
                <a:solidFill>
                  <a:srgbClr val="0070C0"/>
                </a:solidFill>
                <a:latin typeface="Verdana" panose="020B0604030504040204" pitchFamily="34" charset="0"/>
              </a:rPr>
              <a:t>Формирование познавательного интереса к предмету математики</a:t>
            </a:r>
            <a:r>
              <a:rPr lang="ru-RU" sz="2800" dirty="0" smtClean="0">
                <a:solidFill>
                  <a:srgbClr val="0070C0"/>
                </a:solidFill>
                <a:latin typeface="Verdana" panose="020B060403050404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ru-RU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chemeClr val="accent4"/>
                </a:solidFill>
                <a:latin typeface="Verdana" panose="020B0604030504040204" pitchFamily="34" charset="0"/>
              </a:rPr>
              <a:t>Задачи: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Verdana" panose="020B0604030504040204" pitchFamily="34" charset="0"/>
              </a:rPr>
              <a:t>1.Расширить знания по предмету, кругозора учащихся;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Verdana" panose="020B0604030504040204" pitchFamily="34" charset="0"/>
              </a:rPr>
              <a:t>2.Развить скорость логического мышления, сообразительности.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Verdana" panose="020B0604030504040204" pitchFamily="34" charset="0"/>
              </a:rPr>
              <a:t>3.Развить у учащихся навыки хорошего поведения в обществе , навыки общения и совместной деятельности. Воспитание культуры коллективного общения.</a:t>
            </a:r>
            <a:endParaRPr lang="ru-RU" sz="2400" b="0" i="0" dirty="0">
              <a:solidFill>
                <a:srgbClr val="0070C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4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2333">
        <p14:pan dir="u"/>
      </p:transition>
    </mc:Choice>
    <mc:Fallback xmlns="">
      <p:transition spd="slow" advTm="123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1</a:t>
            </a:r>
            <a:endParaRPr lang="ru-RU" sz="36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dirty="0">
                <a:solidFill>
                  <a:srgbClr val="00B0F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… </a:t>
            </a:r>
            <a:r>
              <a:rPr lang="ru-RU" sz="36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утверждение о свойствах геометрических фигур, справедливость которого устанавливается путем рассуждений.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80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6145">
        <p14:pan dir="u"/>
      </p:transition>
    </mc:Choice>
    <mc:Fallback xmlns="">
      <p:transition spd="slow" advTm="161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6889" y="2482334"/>
            <a:ext cx="45544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1.Теорема</a:t>
            </a:r>
            <a:endParaRPr lang="ru-RU" sz="6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006">
        <p14:pan dir="u"/>
      </p:transition>
    </mc:Choice>
    <mc:Fallback xmlns="">
      <p:transition spd="slow" advTm="60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1">
                <a:lumMod val="60000"/>
                <a:lumOff val="40000"/>
              </a:schemeClr>
            </a:gs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9342" y="206034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2</a:t>
            </a:r>
            <a:endParaRPr lang="ru-RU" sz="40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dirty="0">
                <a:solidFill>
                  <a:srgbClr val="00B0F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… </a:t>
            </a:r>
            <a:r>
              <a:rPr lang="ru-RU" sz="4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равенство, верное при всех допустимых значениях входящих в него переменных. 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0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5221">
        <p14:pan dir="u"/>
      </p:transition>
    </mc:Choice>
    <mc:Fallback xmlns="">
      <p:transition spd="slow" advTm="1522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3284" y="1793848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 </a:t>
            </a:r>
            <a:r>
              <a:rPr lang="ru-RU" sz="6600" b="1" i="1" dirty="0">
                <a:solidFill>
                  <a:srgbClr val="00B0F0"/>
                </a:solidFill>
                <a:cs typeface="Aparajita" panose="020B0604020202020204" pitchFamily="34" charset="0"/>
              </a:rPr>
              <a:t>2.Тождество </a:t>
            </a:r>
          </a:p>
        </p:txBody>
      </p:sp>
    </p:spTree>
    <p:extLst>
      <p:ext uri="{BB962C8B-B14F-4D97-AF65-F5344CB8AC3E}">
        <p14:creationId xmlns:p14="http://schemas.microsoft.com/office/powerpoint/2010/main" val="6665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942">
        <p14:pan dir="u"/>
      </p:transition>
    </mc:Choice>
    <mc:Fallback xmlns="">
      <p:transition spd="slow" advTm="694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3733" y="1811866"/>
            <a:ext cx="812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3</a:t>
            </a:r>
            <a:endParaRPr lang="ru-RU" sz="44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dirty="0">
                <a:solidFill>
                  <a:srgbClr val="00B0F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… </a:t>
            </a:r>
            <a:r>
              <a:rPr lang="ru-RU" sz="4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фигура, образованная двумя лучами с общим началом.</a:t>
            </a:r>
            <a:r>
              <a:rPr lang="ru-RU" sz="4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267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1103">
        <p14:pan dir="u"/>
      </p:transition>
    </mc:Choice>
    <mc:Fallback xmlns="">
      <p:transition spd="slow" advTm="1110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551837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 </a:t>
            </a:r>
            <a:r>
              <a:rPr lang="ru-RU" sz="6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</a:t>
            </a:r>
            <a:r>
              <a:rPr lang="ru-RU" sz="6600" b="1" i="1" dirty="0">
                <a:solidFill>
                  <a:srgbClr val="00B0F0"/>
                </a:solidFill>
                <a:cs typeface="Aparajita" panose="020B0604020202020204" pitchFamily="34" charset="0"/>
              </a:rPr>
              <a:t>3.Угол           </a:t>
            </a:r>
          </a:p>
        </p:txBody>
      </p:sp>
    </p:spTree>
    <p:extLst>
      <p:ext uri="{BB962C8B-B14F-4D97-AF65-F5344CB8AC3E}">
        <p14:creationId xmlns:p14="http://schemas.microsoft.com/office/powerpoint/2010/main" val="88797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5192">
        <p14:pan dir="u"/>
      </p:transition>
    </mc:Choice>
    <mc:Fallback xmlns="">
      <p:transition spd="slow" advTm="51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7600" y="1971302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4</a:t>
            </a:r>
            <a:endParaRPr lang="ru-RU" sz="44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dirty="0">
                <a:solidFill>
                  <a:srgbClr val="00B0F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… </a:t>
            </a:r>
            <a:r>
              <a:rPr lang="ru-RU" sz="4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сумма длин всех сторон многоугольника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0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7941">
        <p14:pan dir="u"/>
      </p:transition>
    </mc:Choice>
    <mc:Fallback xmlns="">
      <p:transition spd="slow" advTm="79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551837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6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 </a:t>
            </a:r>
            <a:r>
              <a:rPr lang="ru-RU" sz="6600" b="1" i="1" dirty="0">
                <a:solidFill>
                  <a:srgbClr val="00B0F0"/>
                </a:solidFill>
                <a:cs typeface="Aparajita" panose="020B0604020202020204" pitchFamily="34" charset="0"/>
              </a:rPr>
              <a:t>4. </a:t>
            </a:r>
            <a:r>
              <a:rPr lang="ru-RU" sz="6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Периметр</a:t>
            </a:r>
            <a:endParaRPr lang="ru-RU" sz="6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7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5045">
        <p14:pan dir="u"/>
      </p:transition>
    </mc:Choice>
    <mc:Fallback xmlns="">
      <p:transition spd="slow" advTm="50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7734" y="1852768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5</a:t>
            </a:r>
            <a:endParaRPr lang="ru-RU" sz="44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dirty="0">
                <a:solidFill>
                  <a:srgbClr val="00B0F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… </a:t>
            </a:r>
            <a:r>
              <a:rPr lang="ru-RU" sz="4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множество точек угла, равноудаленных от его сторон.</a:t>
            </a:r>
            <a:r>
              <a:rPr lang="ru-RU" sz="4400" i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450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4047">
        <p14:pan dir="u"/>
      </p:transition>
    </mc:Choice>
    <mc:Fallback xmlns="">
      <p:transition spd="slow" advTm="1404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9733" y="2162371"/>
            <a:ext cx="67902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5.Биссектриса </a:t>
            </a:r>
            <a:endParaRPr lang="ru-RU" sz="6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7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055">
        <p14:pan dir="u"/>
      </p:transition>
    </mc:Choice>
    <mc:Fallback xmlns="">
      <p:transition spd="slow" advTm="60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427" y="391886"/>
            <a:ext cx="10515600" cy="195942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   </a:t>
            </a:r>
            <a: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  <a:t>Абу </a:t>
            </a:r>
            <a:r>
              <a:rPr lang="ru-RU" b="1" dirty="0" err="1" smtClean="0">
                <a:solidFill>
                  <a:srgbClr val="0070C0"/>
                </a:solidFill>
                <a:latin typeface="Ariston" panose="03000400000000000000" pitchFamily="66" charset="0"/>
              </a:rPr>
              <a:t>Рейхан</a:t>
            </a:r>
            <a: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  <a:t> Мухаммед</a:t>
            </a:r>
            <a:b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  <a:t>                                          Ибн Ахмед Аль-Бируни</a:t>
            </a:r>
            <a:b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ston" panose="03000400000000000000" pitchFamily="66" charset="0"/>
              </a:rPr>
              <a:t>                                               (973г.-1048г.)</a:t>
            </a:r>
            <a:endParaRPr lang="ru-RU" b="1" dirty="0">
              <a:solidFill>
                <a:srgbClr val="0070C0"/>
              </a:solidFill>
              <a:latin typeface="Ariston" panose="03000400000000000000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138" y="3100917"/>
            <a:ext cx="1581150" cy="1809750"/>
          </a:xfr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858" y="212271"/>
            <a:ext cx="3000375" cy="295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567542" y="4209361"/>
            <a:ext cx="6760029" cy="181588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buNone/>
            </a:pPr>
            <a:r>
              <a:rPr lang="ru-RU" sz="2800" b="1" dirty="0">
                <a:solidFill>
                  <a:srgbClr val="00B0F0"/>
                </a:solidFill>
                <a:latin typeface="Cambria" panose="02040503050406030204" pitchFamily="18" charset="0"/>
                <a:cs typeface="Microsoft Sans Serif" pitchFamily="34" charset="0"/>
              </a:rPr>
              <a:t>«Знание- самое превосходное из владений. Все стремятся к нему, но  само же оно  не приходит» 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00B0F0"/>
                </a:solidFill>
                <a:latin typeface="Cambria" panose="02040503050406030204" pitchFamily="18" charset="0"/>
                <a:cs typeface="Microsoft Sans Serif" pitchFamily="34" charset="0"/>
              </a:rPr>
              <a:t>                                             </a:t>
            </a:r>
            <a:r>
              <a:rPr lang="ru-RU" sz="2800" b="1" dirty="0">
                <a:solidFill>
                  <a:srgbClr val="00B0F0"/>
                </a:solidFill>
                <a:latin typeface="Cambria" panose="02040503050406030204" pitchFamily="18" charset="0"/>
              </a:rPr>
              <a:t>Аль- Бируни.</a:t>
            </a:r>
          </a:p>
        </p:txBody>
      </p:sp>
    </p:spTree>
    <p:extLst>
      <p:ext uri="{BB962C8B-B14F-4D97-AF65-F5344CB8AC3E}">
        <p14:creationId xmlns:p14="http://schemas.microsoft.com/office/powerpoint/2010/main" val="178226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1615">
        <p14:pan dir="u"/>
      </p:transition>
    </mc:Choice>
    <mc:Fallback xmlns="">
      <p:transition spd="slow" advTm="1161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8533" y="1286933"/>
            <a:ext cx="856826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6</a:t>
            </a:r>
            <a:endParaRPr lang="ru-RU" sz="44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dirty="0">
                <a:solidFill>
                  <a:srgbClr val="00B0F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… </a:t>
            </a:r>
            <a:r>
              <a:rPr lang="ru-RU" sz="4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выражение, представляющее произведение одинаковых множителей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7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5937">
        <p14:pan dir="u"/>
      </p:transition>
    </mc:Choice>
    <mc:Fallback xmlns="">
      <p:transition spd="slow" advTm="159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551837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600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 6.Степень</a:t>
            </a:r>
            <a:endParaRPr lang="ru-RU" sz="6600" b="1" i="1" dirty="0">
              <a:solidFill>
                <a:srgbClr val="00B0F0"/>
              </a:solidFill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3927">
        <p14:pan dir="u"/>
      </p:transition>
    </mc:Choice>
    <mc:Fallback xmlns="">
      <p:transition spd="slow" advTm="39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9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0400" y="999067"/>
            <a:ext cx="7213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7</a:t>
            </a:r>
            <a:endParaRPr lang="ru-RU" sz="44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400" dirty="0">
                <a:solidFill>
                  <a:srgbClr val="00B0F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… </a:t>
            </a:r>
            <a:r>
              <a:rPr lang="ru-RU" sz="4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равенство, устанавливающее связь между независимой искомой величиной и известными величинами.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7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5039">
        <p14:pan dir="u"/>
      </p:transition>
    </mc:Choice>
    <mc:Fallback xmlns="">
      <p:transition spd="slow" advTm="150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9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551837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B0F0"/>
                </a:solidFill>
                <a:cs typeface="Aparajita" panose="020B0604020202020204" pitchFamily="34" charset="0"/>
              </a:rPr>
              <a:t>  </a:t>
            </a:r>
            <a:r>
              <a:rPr lang="ru-RU" sz="6600" b="1" i="1" dirty="0">
                <a:solidFill>
                  <a:srgbClr val="00B0F0"/>
                </a:solidFill>
                <a:cs typeface="Aparajita" panose="020B0604020202020204" pitchFamily="34" charset="0"/>
              </a:rPr>
              <a:t>7.Уравнение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58738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946">
        <p14:pan dir="u"/>
      </p:transition>
    </mc:Choice>
    <mc:Fallback xmlns="">
      <p:transition spd="slow" advTm="29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9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555" y="609600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Тур I</a:t>
            </a:r>
            <a:r>
              <a:rPr lang="en-US" b="1" dirty="0">
                <a:solidFill>
                  <a:schemeClr val="accent4"/>
                </a:solidFill>
              </a:rPr>
              <a:t>V</a:t>
            </a:r>
            <a:r>
              <a:rPr lang="ru-RU" b="1" dirty="0">
                <a:solidFill>
                  <a:schemeClr val="accent4"/>
                </a:solidFill>
              </a:rPr>
              <a:t>. “Математический ералаш”</a:t>
            </a:r>
            <a:br>
              <a:rPr lang="ru-RU" b="1" dirty="0">
                <a:solidFill>
                  <a:schemeClr val="accent4"/>
                </a:solidFill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2267" y="1845734"/>
            <a:ext cx="8077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 слова «арифметика» нужно составить как можно больше слов</a:t>
            </a:r>
          </a:p>
        </p:txBody>
      </p:sp>
    </p:spTree>
    <p:extLst>
      <p:ext uri="{BB962C8B-B14F-4D97-AF65-F5344CB8AC3E}">
        <p14:creationId xmlns:p14="http://schemas.microsoft.com/office/powerpoint/2010/main" val="12727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5067">
        <p14:pan dir="u"/>
      </p:transition>
    </mc:Choice>
    <mc:Fallback xmlns="">
      <p:transition spd="slow" advTm="506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9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4"/>
                </a:solidFill>
              </a:rPr>
              <a:t>Игра со зрителями.</a:t>
            </a:r>
            <a:r>
              <a:rPr lang="ru-RU" sz="4000" dirty="0">
                <a:solidFill>
                  <a:schemeClr val="accent4"/>
                </a:solidFill>
              </a:rPr>
              <a:t/>
            </a:r>
            <a:br>
              <a:rPr lang="ru-RU" sz="4000" dirty="0">
                <a:solidFill>
                  <a:schemeClr val="accent4"/>
                </a:solidFill>
              </a:rPr>
            </a:br>
            <a:endParaRPr lang="ru-RU" sz="4000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1275348"/>
            <a:ext cx="8852897" cy="46577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2800" dirty="0">
                <a:solidFill>
                  <a:srgbClr val="7030A0"/>
                </a:solidFill>
              </a:rPr>
              <a:t>«Аукцион пословиц и поговорок»</a:t>
            </a: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голова хорошо, а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Один в поле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рука узла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семи нянек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 раз отмерь –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седьмом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 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Семеро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Лук от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 не дерусь,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 верст до небес и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 пядей 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имей сто рублей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</a:t>
            </a:r>
            <a:endParaRPr lang="ru-RU" sz="80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7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5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40037">
        <p14:pan dir="u"/>
      </p:transition>
    </mc:Choice>
    <mc:Fallback xmlns="">
      <p:transition spd="slow" advTm="400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9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5505" y="252663"/>
            <a:ext cx="7808495" cy="5361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«Аукцион пословиц и поговорок»</a:t>
            </a:r>
            <a:endParaRPr lang="ru-RU" sz="3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голова хорошо, а две лучше.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Один в поле не воин.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рука узла не вяжет.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семи нянек дитя без глазу.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 раз отмерь – один отрежь.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седьмом небе от счастья.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Семеро одного не ждут.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Лук от семи недуг.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 не дерусь, семерых не боюсь.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 верст до небес и все лесом.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 пядей во лбу.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имей сто рублей, а имей сто </a:t>
            </a:r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друзей</a:t>
            </a:r>
            <a:endParaRPr lang="ru-RU" sz="2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4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1918">
        <p14:pan dir="u"/>
      </p:transition>
    </mc:Choice>
    <mc:Fallback xmlns="">
      <p:transition spd="slow" advTm="119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9000">
              <a:schemeClr val="accent1">
                <a:lumMod val="40000"/>
                <a:lumOff val="6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6296" y="2272125"/>
            <a:ext cx="7194884" cy="159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96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МОЛОДЦЫ!</a:t>
            </a:r>
            <a:endParaRPr lang="ru-RU" sz="96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6">
        <p14:flythrough/>
      </p:transition>
    </mc:Choice>
    <mc:Fallback xmlns="">
      <p:transition spd="slow" advTm="20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1000">
              <a:schemeClr val="accent1">
                <a:lumMod val="45000"/>
                <a:lumOff val="55000"/>
              </a:schemeClr>
            </a:gs>
            <a:gs pos="5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ликие математи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043" y="1253891"/>
            <a:ext cx="7565406" cy="4518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ttps://im2-tub-ru.yandex.net/i?id=19cea846f47e0e567a84ecde85af2154&amp;n=33&amp;h=215&amp;w=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74" y="3549317"/>
            <a:ext cx="1864894" cy="198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2232" y="5474369"/>
            <a:ext cx="3048480" cy="374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Яновская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69867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69867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6432" y="579204"/>
            <a:ext cx="72911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cs typeface="Aharoni" panose="02010803020104030203" pitchFamily="2" charset="-79"/>
              </a:rPr>
              <a:t>Тур I. “Великие ученые – математики”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747" y="560746"/>
            <a:ext cx="85883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Кто из этих учёных помогал защищать свой город Сиракузы от римлян и при этом погиб? Легенда гласит: когда римлянин занёс меч над учёным, тот не просил пощады, а лишь воскликнул: «Не трогай мои чертежи!» В миг гибели учёный решал геометрическую задачу.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0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32186">
        <p14:pan dir="u"/>
      </p:transition>
    </mc:Choice>
    <mc:Fallback xmlns="">
      <p:transition spd="slow" advTm="321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11" y="232757"/>
            <a:ext cx="5636756" cy="64086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36894" y="2382252"/>
            <a:ext cx="2526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АРХИМЕД</a:t>
            </a:r>
            <a:endParaRPr lang="ru-RU" sz="36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937">
        <p14:pan dir="u"/>
      </p:transition>
    </mc:Choice>
    <mc:Fallback xmlns="">
      <p:transition spd="slow" advTm="29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867" y="867416"/>
            <a:ext cx="909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наше время известно более 150 вариантов доказательства этой теоремы. А вот для древних школяров она была не проста, поэтому они называли ее «ветряной мельницей», «ослиный мост», и даже «бегство убогих». Имя какого математика носит эта теорема? 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4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31707">
        <p14:pan dir="u"/>
      </p:transition>
    </mc:Choice>
    <mc:Fallback xmlns="">
      <p:transition spd="slow" advTm="317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5" y="530098"/>
            <a:ext cx="5534526" cy="6051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H="1">
            <a:off x="6821646" y="2863516"/>
            <a:ext cx="2526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ПИФАГОР</a:t>
            </a:r>
            <a:endParaRPr lang="ru-RU" sz="36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1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5156">
        <p14:pan dir="u"/>
      </p:transition>
    </mc:Choice>
    <mc:Fallback xmlns="">
      <p:transition spd="slow" advTm="151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1758" y="878307"/>
            <a:ext cx="75919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Мушкетер. Человек широких творческих интересов. Им получены глубокие результаты в философии, математике, физике, биологии, медицине. В математике известен тем, что ввел прямоугольную систему координат. О ком идет речь? 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3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29508">
        <p14:pan dir="u"/>
      </p:transition>
    </mc:Choice>
    <mc:Fallback xmlns="">
      <p:transition spd="slow" advTm="295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581</Words>
  <Application>Microsoft Office PowerPoint</Application>
  <PresentationFormat>Широкоэкранный</PresentationFormat>
  <Paragraphs>96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52" baseType="lpstr">
      <vt:lpstr>Batang</vt:lpstr>
      <vt:lpstr>Aharoni</vt:lpstr>
      <vt:lpstr>Aparajita</vt:lpstr>
      <vt:lpstr>Arabic Typesetting</vt:lpstr>
      <vt:lpstr>Arial</vt:lpstr>
      <vt:lpstr>Ariston</vt:lpstr>
      <vt:lpstr>Calibri</vt:lpstr>
      <vt:lpstr>Cambria</vt:lpstr>
      <vt:lpstr>Helvetica</vt:lpstr>
      <vt:lpstr>Microsoft Sans Serif</vt:lpstr>
      <vt:lpstr>Times New Roman</vt:lpstr>
      <vt:lpstr>Trebuchet MS</vt:lpstr>
      <vt:lpstr>Verdana</vt:lpstr>
      <vt:lpstr>Wingdings 3</vt:lpstr>
      <vt:lpstr>Грань</vt:lpstr>
      <vt:lpstr>          </vt:lpstr>
      <vt:lpstr>Презентация PowerPoint</vt:lpstr>
      <vt:lpstr>                                          Абу Рейхан Мухаммед                                           Ибн Ахмед Аль-Бируни                                                 (973г.-1048г.)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Тур II «Грамотейка» </vt:lpstr>
      <vt:lpstr>Презентация PowerPoint</vt:lpstr>
      <vt:lpstr>Тур III «Определение»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Тур IV. “Математический ералаш” </vt:lpstr>
      <vt:lpstr>Игра со зрителями.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46</cp:revision>
  <dcterms:created xsi:type="dcterms:W3CDTF">2015-09-28T18:34:58Z</dcterms:created>
  <dcterms:modified xsi:type="dcterms:W3CDTF">2016-02-21T21:01:22Z</dcterms:modified>
</cp:coreProperties>
</file>